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5"/>
    <p:sldMasterId id="2147483691" r:id="rId6"/>
    <p:sldMasterId id="2147483720" r:id="rId7"/>
  </p:sldMasterIdLst>
  <p:notesMasterIdLst>
    <p:notesMasterId r:id="rId47"/>
  </p:notesMasterIdLst>
  <p:handoutMasterIdLst>
    <p:handoutMasterId r:id="rId48"/>
  </p:handoutMasterIdLst>
  <p:sldIdLst>
    <p:sldId id="2146847168" r:id="rId8"/>
    <p:sldId id="316" r:id="rId9"/>
    <p:sldId id="327" r:id="rId10"/>
    <p:sldId id="328" r:id="rId11"/>
    <p:sldId id="290" r:id="rId12"/>
    <p:sldId id="291" r:id="rId13"/>
    <p:sldId id="292" r:id="rId14"/>
    <p:sldId id="293" r:id="rId15"/>
    <p:sldId id="299" r:id="rId16"/>
    <p:sldId id="300" r:id="rId17"/>
    <p:sldId id="294" r:id="rId18"/>
    <p:sldId id="295" r:id="rId19"/>
    <p:sldId id="303" r:id="rId20"/>
    <p:sldId id="296" r:id="rId21"/>
    <p:sldId id="309" r:id="rId22"/>
    <p:sldId id="307" r:id="rId23"/>
    <p:sldId id="2146847167" r:id="rId24"/>
    <p:sldId id="306" r:id="rId25"/>
    <p:sldId id="329" r:id="rId26"/>
    <p:sldId id="310" r:id="rId27"/>
    <p:sldId id="357" r:id="rId28"/>
    <p:sldId id="325" r:id="rId29"/>
    <p:sldId id="312" r:id="rId30"/>
    <p:sldId id="313" r:id="rId31"/>
    <p:sldId id="314" r:id="rId32"/>
    <p:sldId id="354" r:id="rId33"/>
    <p:sldId id="315" r:id="rId34"/>
    <p:sldId id="336" r:id="rId35"/>
    <p:sldId id="317" r:id="rId36"/>
    <p:sldId id="318" r:id="rId37"/>
    <p:sldId id="320" r:id="rId38"/>
    <p:sldId id="319" r:id="rId39"/>
    <p:sldId id="321" r:id="rId40"/>
    <p:sldId id="326" r:id="rId41"/>
    <p:sldId id="323" r:id="rId42"/>
    <p:sldId id="324" r:id="rId43"/>
    <p:sldId id="355" r:id="rId44"/>
    <p:sldId id="356" r:id="rId45"/>
    <p:sldId id="332" r:id="rId46"/>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8E2B5020-6E1D-461E-A4C3-E820779689B6}">
          <p14:sldIdLst>
            <p14:sldId id="2146847168"/>
            <p14:sldId id="316"/>
            <p14:sldId id="327"/>
            <p14:sldId id="328"/>
            <p14:sldId id="290"/>
            <p14:sldId id="291"/>
            <p14:sldId id="292"/>
            <p14:sldId id="293"/>
            <p14:sldId id="299"/>
            <p14:sldId id="300"/>
            <p14:sldId id="294"/>
            <p14:sldId id="295"/>
            <p14:sldId id="303"/>
            <p14:sldId id="296"/>
            <p14:sldId id="309"/>
            <p14:sldId id="307"/>
            <p14:sldId id="2146847167"/>
            <p14:sldId id="306"/>
            <p14:sldId id="329"/>
            <p14:sldId id="310"/>
            <p14:sldId id="357"/>
            <p14:sldId id="325"/>
            <p14:sldId id="312"/>
            <p14:sldId id="313"/>
            <p14:sldId id="314"/>
            <p14:sldId id="354"/>
            <p14:sldId id="315"/>
            <p14:sldId id="336"/>
            <p14:sldId id="317"/>
            <p14:sldId id="318"/>
            <p14:sldId id="320"/>
            <p14:sldId id="319"/>
            <p14:sldId id="321"/>
            <p14:sldId id="326"/>
            <p14:sldId id="323"/>
            <p14:sldId id="324"/>
            <p14:sldId id="355"/>
            <p14:sldId id="356"/>
            <p14:sldId id="332"/>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B71"/>
    <a:srgbClr val="FFFFFF"/>
    <a:srgbClr val="D3EBF9"/>
    <a:srgbClr val="D4EAF9"/>
    <a:srgbClr val="91CCE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495" autoAdjust="0"/>
    <p:restoredTop sz="96357" autoAdjust="0"/>
  </p:normalViewPr>
  <p:slideViewPr>
    <p:cSldViewPr snapToGrid="0">
      <p:cViewPr varScale="1">
        <p:scale>
          <a:sx n="109" d="100"/>
          <a:sy n="109" d="100"/>
        </p:scale>
        <p:origin x="108" y="1212"/>
      </p:cViewPr>
      <p:guideLst>
        <p:guide orient="horz" pos="2880"/>
        <p:guide pos="216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92"/>
    </p:cViewPr>
  </p:sorterViewPr>
  <p:notesViewPr>
    <p:cSldViewPr snapToGrid="0">
      <p:cViewPr varScale="1">
        <p:scale>
          <a:sx n="64" d="100"/>
          <a:sy n="64" d="100"/>
        </p:scale>
        <p:origin x="408" y="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Master" Target="slideMasters/slideMaster3.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1.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handoutMaster" Target="handoutMasters/handoutMaster1.xml"/><Relationship Id="rId8" Type="http://schemas.openxmlformats.org/officeDocument/2006/relationships/slide" Target="slides/slide1.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9B6E438-3791-4554-9450-91304B3C8456}"/>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A93B772-6B86-47BA-8034-AC2901965A95}"/>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5D79FF55-3B75-4CCD-9E35-758F2360AB76}" type="datetimeFigureOut">
              <a:rPr lang="en-US" smtClean="0"/>
              <a:t>3/27/2024</a:t>
            </a:fld>
            <a:endParaRPr lang="en-US"/>
          </a:p>
        </p:txBody>
      </p:sp>
      <p:sp>
        <p:nvSpPr>
          <p:cNvPr id="4" name="Footer Placeholder 3">
            <a:extLst>
              <a:ext uri="{FF2B5EF4-FFF2-40B4-BE49-F238E27FC236}">
                <a16:creationId xmlns:a16="http://schemas.microsoft.com/office/drawing/2014/main" id="{EEB8A340-9CAB-42FE-B353-330A0E0CAA27}"/>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B051230-870A-49C1-A80F-9F27741E5AFB}"/>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DB96D07A-A2C3-45C5-9A5D-D5B6CC265B88}" type="slidenum">
              <a:rPr lang="en-US" smtClean="0"/>
              <a:t>‹#›</a:t>
            </a:fld>
            <a:endParaRPr lang="en-US"/>
          </a:p>
        </p:txBody>
      </p:sp>
    </p:spTree>
    <p:extLst>
      <p:ext uri="{BB962C8B-B14F-4D97-AF65-F5344CB8AC3E}">
        <p14:creationId xmlns:p14="http://schemas.microsoft.com/office/powerpoint/2010/main" val="12049356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FA61F357-E522-4A47-907F-7D72C10B6B80}" type="datetimeFigureOut">
              <a:rPr lang="en-US" smtClean="0"/>
              <a:t>3/27/2024</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4314003B-9C5A-4AB3-8F8B-E7F102875627}" type="slidenum">
              <a:rPr lang="en-US" smtClean="0"/>
              <a:t>‹#›</a:t>
            </a:fld>
            <a:endParaRPr lang="en-US"/>
          </a:p>
        </p:txBody>
      </p:sp>
    </p:spTree>
    <p:extLst>
      <p:ext uri="{BB962C8B-B14F-4D97-AF65-F5344CB8AC3E}">
        <p14:creationId xmlns:p14="http://schemas.microsoft.com/office/powerpoint/2010/main" val="22038171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314003B-9C5A-4AB3-8F8B-E7F10287562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027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EB07FA-E909-4549-AB83-80839DA057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94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874868">
              <a:defRPr/>
            </a:pPr>
            <a:fld id="{942D62E6-AB41-4B89-9B14-77F8BCC9BB3A}" type="slidenum">
              <a:rPr lang="en-US" sz="1200">
                <a:solidFill>
                  <a:prstClr val="black"/>
                </a:solidFill>
                <a:latin typeface="Calibri"/>
              </a:rPr>
              <a:pPr defTabSz="874868">
                <a:defRPr/>
              </a:pPr>
              <a:t>20</a:t>
            </a:fld>
            <a:endParaRPr lang="en-US" sz="1200" dirty="0">
              <a:solidFill>
                <a:prstClr val="black"/>
              </a:solidFill>
              <a:latin typeface="Calibri"/>
            </a:endParaRPr>
          </a:p>
        </p:txBody>
      </p:sp>
    </p:spTree>
    <p:extLst>
      <p:ext uri="{BB962C8B-B14F-4D97-AF65-F5344CB8AC3E}">
        <p14:creationId xmlns:p14="http://schemas.microsoft.com/office/powerpoint/2010/main" val="3464205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6.sv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Master" Target="../slideMasters/slideMaster2.xml"/><Relationship Id="rId4" Type="http://schemas.openxmlformats.org/officeDocument/2006/relationships/image" Target="../media/image3.jpeg"/></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3605271-A2A1-415A-943C-738C69E897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3391" y="666421"/>
            <a:ext cx="2275119" cy="259191"/>
          </a:xfrm>
          <a:prstGeom prst="rect">
            <a:avLst/>
          </a:prstGeom>
        </p:spPr>
      </p:pic>
      <p:sp>
        <p:nvSpPr>
          <p:cNvPr id="2" name="Holder 2"/>
          <p:cNvSpPr>
            <a:spLocks noGrp="1"/>
          </p:cNvSpPr>
          <p:nvPr>
            <p:ph type="ctrTitle"/>
          </p:nvPr>
        </p:nvSpPr>
        <p:spPr>
          <a:xfrm>
            <a:off x="685800" y="5402213"/>
            <a:ext cx="10881360" cy="492443"/>
          </a:xfrm>
          <a:prstGeom prst="rect">
            <a:avLst/>
          </a:prstGeom>
        </p:spPr>
        <p:txBody>
          <a:bodyPr wrap="square" lIns="0" tIns="0" rIns="0" bIns="0">
            <a:spAutoFit/>
          </a:bodyPr>
          <a:lstStyle>
            <a:lvl1pPr marL="12700" algn="l" defTabSz="914400" rtl="0" eaLnBrk="1" latinLnBrk="0" hangingPunct="1">
              <a:lnSpc>
                <a:spcPct val="100000"/>
              </a:lnSpc>
              <a:spcBef>
                <a:spcPts val="1050"/>
              </a:spcBef>
              <a:defRPr sz="3200" b="1" kern="1200" dirty="0">
                <a:solidFill>
                  <a:srgbClr val="003B71"/>
                </a:solidFill>
                <a:latin typeface="Arial"/>
                <a:ea typeface="+mn-ea"/>
                <a:cs typeface="Arial"/>
              </a:defRPr>
            </a:lvl1pPr>
          </a:lstStyle>
          <a:p>
            <a:endParaRPr dirty="0"/>
          </a:p>
        </p:txBody>
      </p:sp>
      <p:sp>
        <p:nvSpPr>
          <p:cNvPr id="3" name="Holder 3"/>
          <p:cNvSpPr>
            <a:spLocks noGrp="1"/>
          </p:cNvSpPr>
          <p:nvPr>
            <p:ph type="subTitle" idx="4"/>
          </p:nvPr>
        </p:nvSpPr>
        <p:spPr>
          <a:xfrm>
            <a:off x="685800" y="5963568"/>
            <a:ext cx="10881360" cy="315471"/>
          </a:xfrm>
          <a:prstGeom prst="rect">
            <a:avLst/>
          </a:prstGeom>
        </p:spPr>
        <p:txBody>
          <a:bodyPr wrap="square" lIns="0" tIns="0" rIns="0" bIns="0">
            <a:spAutoFit/>
          </a:bodyPr>
          <a:lstStyle>
            <a:lvl1pPr marL="0" indent="0">
              <a:buNone/>
              <a:defRPr sz="2050" b="0" kern="1200" spc="-5" dirty="0">
                <a:solidFill>
                  <a:srgbClr val="0078B3"/>
                </a:solidFill>
                <a:latin typeface="Arial"/>
                <a:ea typeface="+mn-ea"/>
                <a:cs typeface="Arial"/>
              </a:defRPr>
            </a:lvl1pPr>
          </a:lstStyle>
          <a:p>
            <a:endParaRPr dirty="0"/>
          </a:p>
        </p:txBody>
      </p:sp>
      <p:sp>
        <p:nvSpPr>
          <p:cNvPr id="10" name="object 6">
            <a:extLst>
              <a:ext uri="{FF2B5EF4-FFF2-40B4-BE49-F238E27FC236}">
                <a16:creationId xmlns:a16="http://schemas.microsoft.com/office/drawing/2014/main" id="{53A89232-91FE-448E-9553-302AC0CBB99C}"/>
              </a:ext>
            </a:extLst>
          </p:cNvPr>
          <p:cNvSpPr/>
          <p:nvPr userDrawn="1"/>
        </p:nvSpPr>
        <p:spPr>
          <a:xfrm>
            <a:off x="0" y="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3"/>
          </a:solidFill>
        </p:spPr>
        <p:txBody>
          <a:bodyPr wrap="square" lIns="0" tIns="0" rIns="0" bIns="0" rtlCol="0"/>
          <a:lstStyle/>
          <a:p>
            <a:endParaRPr/>
          </a:p>
        </p:txBody>
      </p:sp>
      <p:sp>
        <p:nvSpPr>
          <p:cNvPr id="11" name="object 7">
            <a:extLst>
              <a:ext uri="{FF2B5EF4-FFF2-40B4-BE49-F238E27FC236}">
                <a16:creationId xmlns:a16="http://schemas.microsoft.com/office/drawing/2014/main" id="{4859A2FC-07BD-4CE8-8A06-3B187C1B8EB9}"/>
              </a:ext>
            </a:extLst>
          </p:cNvPr>
          <p:cNvSpPr/>
          <p:nvPr userDrawn="1"/>
        </p:nvSpPr>
        <p:spPr>
          <a:xfrm>
            <a:off x="0" y="342900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1"/>
          </a:solidFill>
        </p:spPr>
        <p:txBody>
          <a:bodyPr wrap="square" lIns="0" tIns="0" rIns="0" bIns="0" rtlCol="0"/>
          <a:lstStyle/>
          <a:p>
            <a:endParaRPr/>
          </a:p>
        </p:txBody>
      </p:sp>
      <p:pic>
        <p:nvPicPr>
          <p:cNvPr id="7" name="Picture 6">
            <a:extLst>
              <a:ext uri="{FF2B5EF4-FFF2-40B4-BE49-F238E27FC236}">
                <a16:creationId xmlns:a16="http://schemas.microsoft.com/office/drawing/2014/main" id="{B3FC853E-9D50-49FD-B306-DB6B5F618EB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128" b="17246"/>
          <a:stretch/>
        </p:blipFill>
        <p:spPr>
          <a:xfrm>
            <a:off x="109855" y="-1"/>
            <a:ext cx="12082145" cy="5244861"/>
          </a:xfrm>
          <a:prstGeom prst="rect">
            <a:avLst/>
          </a:prstGeom>
        </p:spPr>
      </p:pic>
    </p:spTree>
    <p:extLst>
      <p:ext uri="{BB962C8B-B14F-4D97-AF65-F5344CB8AC3E}">
        <p14:creationId xmlns:p14="http://schemas.microsoft.com/office/powerpoint/2010/main" val="3551957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en-US"/>
              <a:t>Click to edit Master title style</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71E482-F2C9-494E-8573-D4868EBCAA30}" type="datetime2">
              <a:rPr lang="en-US" smtClean="0"/>
              <a:t>Wednesday, March 27, 2024</a:t>
            </a:fld>
            <a:endParaRPr lang="en-US" dirty="0"/>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74420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B25D2-F77F-4DDC-B009-7369C7A175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DFE7E0-528A-4488-8302-1EF1CDF152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92D2A4-5031-4335-B2CD-D1DCA61E650E}"/>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52CB2A76-45A8-4FE6-A69E-5DADFC2C5F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6EDA1C-50C0-4268-A59B-F11A541A939D}"/>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950242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55F12-DC6A-4523-810B-3233EC2507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25AD65-258D-4D29-ACCE-4ED160D653F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CEBD12-3C33-4D42-91B7-55226CDBC021}"/>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6791FA0E-FED0-4EDE-88F2-BA95DE171D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48DD1-CCA6-4259-A62C-4EB4C950D02E}"/>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4492121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AE147-A304-4ABD-BC4A-6970745F74C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BA679CC-F8D1-4EC7-AC94-273B7309567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AA7D8588-C720-40B6-B0AB-A701D0973F46}"/>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5E97F3F1-388A-48A8-8A15-F097BE2D37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BC68CF-FC06-4C88-9F22-CC396CFF7BEC}"/>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29732904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2AFC1B-080A-40C7-9271-AD402FDDF6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5B8447-0AD1-421E-8B3D-66FA59CFD56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AA7C3DE-36C8-4A1A-B080-3C02FD2F1F6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DDB37-05A4-4258-AEB1-C85A6745237A}"/>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6" name="Footer Placeholder 5">
            <a:extLst>
              <a:ext uri="{FF2B5EF4-FFF2-40B4-BE49-F238E27FC236}">
                <a16:creationId xmlns:a16="http://schemas.microsoft.com/office/drawing/2014/main" id="{60DED29E-F0E6-41CC-A56B-D201ED5CB6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5773ED9-BB6B-4518-BFBD-9AC835DBC487}"/>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3391499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90A3CB-676D-4DE2-9C75-C818092D60A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2C657AF-AFD4-452B-8CA8-CCB02B4A571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5BF5AC5-02AA-4D10-B7CB-E030EDBF422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1B72D-E432-4185-A09E-2E117D45EA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495D12A-6DC8-4A7D-903A-4012FFC1EF0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6E4457-E36F-4103-BE49-C50A2C7029E3}"/>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8" name="Footer Placeholder 7">
            <a:extLst>
              <a:ext uri="{FF2B5EF4-FFF2-40B4-BE49-F238E27FC236}">
                <a16:creationId xmlns:a16="http://schemas.microsoft.com/office/drawing/2014/main" id="{2C6A48F2-349C-4C8E-8E7F-4474366125B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F8E9532-F7CC-4522-9140-49E59ECE1FF9}"/>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4481127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A2FDA9-8E67-4D7B-92B1-FE5BE73428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C4190E8-E1E3-4DA5-96EA-4EB1984F0CC3}"/>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4" name="Footer Placeholder 3">
            <a:extLst>
              <a:ext uri="{FF2B5EF4-FFF2-40B4-BE49-F238E27FC236}">
                <a16:creationId xmlns:a16="http://schemas.microsoft.com/office/drawing/2014/main" id="{8E4F1DF5-2DF1-462B-894B-1D7BBF506F4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1620AC-9060-4854-96F5-50AE78E4E9DB}"/>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1613727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2AD5157-422D-4F7E-BC48-B068E2288DB9}"/>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3" name="Footer Placeholder 2">
            <a:extLst>
              <a:ext uri="{FF2B5EF4-FFF2-40B4-BE49-F238E27FC236}">
                <a16:creationId xmlns:a16="http://schemas.microsoft.com/office/drawing/2014/main" id="{810E90B9-596C-4E2B-989B-C02A5A2B26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137573C-740B-4DA1-8CAF-A536FB38400E}"/>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4985450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2471DD-A7E1-407B-8E0B-32BD9A79F50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0CC027D-19F6-4ECC-9FE9-AF1861816C1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FEDC15-C49A-4EBF-AE46-903D8CA6E9A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4FA707A-85B1-4A21-833A-81C6898C97CC}"/>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6" name="Footer Placeholder 5">
            <a:extLst>
              <a:ext uri="{FF2B5EF4-FFF2-40B4-BE49-F238E27FC236}">
                <a16:creationId xmlns:a16="http://schemas.microsoft.com/office/drawing/2014/main" id="{9AA723A7-AAAD-481D-9B49-26016BBE4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9712-CD82-42EA-8472-13BAE8739D17}"/>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143530465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46868-14E7-4116-B108-F85D830E99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03F1583-AD82-460D-88B9-E12030FC3A8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943C60-A385-478C-ADB3-36679169D1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47411BA-7B0E-4B69-8FD6-B66D0FA102B4}"/>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6" name="Footer Placeholder 5">
            <a:extLst>
              <a:ext uri="{FF2B5EF4-FFF2-40B4-BE49-F238E27FC236}">
                <a16:creationId xmlns:a16="http://schemas.microsoft.com/office/drawing/2014/main" id="{C9B8B79D-33D1-4DAA-BCBE-0D8411AB82B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5484E7-F083-4CED-9E0B-C7491F94AEDD}"/>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2344636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1_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97E0023-D82D-41C2-97B6-9C37DB218B9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681" t="7840" r="3552" b="30506"/>
          <a:stretch/>
        </p:blipFill>
        <p:spPr>
          <a:xfrm>
            <a:off x="109855" y="-1"/>
            <a:ext cx="12082145" cy="5240216"/>
          </a:xfrm>
          <a:prstGeom prst="rect">
            <a:avLst/>
          </a:prstGeom>
        </p:spPr>
      </p:pic>
      <p:pic>
        <p:nvPicPr>
          <p:cNvPr id="9" name="Graphic 8">
            <a:extLst>
              <a:ext uri="{FF2B5EF4-FFF2-40B4-BE49-F238E27FC236}">
                <a16:creationId xmlns:a16="http://schemas.microsoft.com/office/drawing/2014/main" id="{23605271-A2A1-415A-943C-738C69E8974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73391" y="666421"/>
            <a:ext cx="2275119" cy="259190"/>
          </a:xfrm>
          <a:prstGeom prst="rect">
            <a:avLst/>
          </a:prstGeom>
        </p:spPr>
      </p:pic>
      <p:sp>
        <p:nvSpPr>
          <p:cNvPr id="2" name="Holder 2"/>
          <p:cNvSpPr>
            <a:spLocks noGrp="1"/>
          </p:cNvSpPr>
          <p:nvPr>
            <p:ph type="ctrTitle"/>
          </p:nvPr>
        </p:nvSpPr>
        <p:spPr>
          <a:xfrm>
            <a:off x="685800" y="5402213"/>
            <a:ext cx="10881360" cy="492443"/>
          </a:xfrm>
          <a:prstGeom prst="rect">
            <a:avLst/>
          </a:prstGeom>
        </p:spPr>
        <p:txBody>
          <a:bodyPr wrap="square" lIns="0" tIns="0" rIns="0" bIns="0">
            <a:spAutoFit/>
          </a:bodyPr>
          <a:lstStyle>
            <a:lvl1pPr marL="12700" algn="l" defTabSz="914400" rtl="0" eaLnBrk="1" latinLnBrk="0" hangingPunct="1">
              <a:lnSpc>
                <a:spcPct val="100000"/>
              </a:lnSpc>
              <a:spcBef>
                <a:spcPts val="1050"/>
              </a:spcBef>
              <a:defRPr sz="3200" b="1" kern="1200" dirty="0">
                <a:solidFill>
                  <a:srgbClr val="003B71"/>
                </a:solidFill>
                <a:latin typeface="Arial"/>
                <a:ea typeface="+mn-ea"/>
                <a:cs typeface="Arial"/>
              </a:defRPr>
            </a:lvl1pPr>
          </a:lstStyle>
          <a:p>
            <a:endParaRPr dirty="0"/>
          </a:p>
        </p:txBody>
      </p:sp>
      <p:sp>
        <p:nvSpPr>
          <p:cNvPr id="3" name="Holder 3"/>
          <p:cNvSpPr>
            <a:spLocks noGrp="1"/>
          </p:cNvSpPr>
          <p:nvPr>
            <p:ph type="subTitle" idx="4"/>
          </p:nvPr>
        </p:nvSpPr>
        <p:spPr>
          <a:xfrm>
            <a:off x="685800" y="5963568"/>
            <a:ext cx="10881360" cy="315471"/>
          </a:xfrm>
          <a:prstGeom prst="rect">
            <a:avLst/>
          </a:prstGeom>
        </p:spPr>
        <p:txBody>
          <a:bodyPr wrap="square" lIns="0" tIns="0" rIns="0" bIns="0">
            <a:spAutoFit/>
          </a:bodyPr>
          <a:lstStyle>
            <a:lvl1pPr marL="0" indent="0">
              <a:buNone/>
              <a:defRPr sz="2050" b="0" kern="1200" spc="-5" dirty="0">
                <a:solidFill>
                  <a:srgbClr val="0078B3"/>
                </a:solidFill>
                <a:latin typeface="Arial"/>
                <a:ea typeface="+mn-ea"/>
                <a:cs typeface="Arial"/>
              </a:defRPr>
            </a:lvl1pPr>
          </a:lstStyle>
          <a:p>
            <a:endParaRPr dirty="0"/>
          </a:p>
        </p:txBody>
      </p:sp>
      <p:sp>
        <p:nvSpPr>
          <p:cNvPr id="10" name="object 6">
            <a:extLst>
              <a:ext uri="{FF2B5EF4-FFF2-40B4-BE49-F238E27FC236}">
                <a16:creationId xmlns:a16="http://schemas.microsoft.com/office/drawing/2014/main" id="{53A89232-91FE-448E-9553-302AC0CBB99C}"/>
              </a:ext>
            </a:extLst>
          </p:cNvPr>
          <p:cNvSpPr/>
          <p:nvPr userDrawn="1"/>
        </p:nvSpPr>
        <p:spPr>
          <a:xfrm>
            <a:off x="0" y="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3"/>
          </a:solidFill>
        </p:spPr>
        <p:txBody>
          <a:bodyPr wrap="square" lIns="0" tIns="0" rIns="0" bIns="0" rtlCol="0"/>
          <a:lstStyle/>
          <a:p>
            <a:endParaRPr/>
          </a:p>
        </p:txBody>
      </p:sp>
      <p:sp>
        <p:nvSpPr>
          <p:cNvPr id="11" name="object 7">
            <a:extLst>
              <a:ext uri="{FF2B5EF4-FFF2-40B4-BE49-F238E27FC236}">
                <a16:creationId xmlns:a16="http://schemas.microsoft.com/office/drawing/2014/main" id="{4859A2FC-07BD-4CE8-8A06-3B187C1B8EB9}"/>
              </a:ext>
            </a:extLst>
          </p:cNvPr>
          <p:cNvSpPr/>
          <p:nvPr userDrawn="1"/>
        </p:nvSpPr>
        <p:spPr>
          <a:xfrm>
            <a:off x="0" y="342900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1"/>
          </a:solidFill>
        </p:spPr>
        <p:txBody>
          <a:bodyPr wrap="square" lIns="0" tIns="0" rIns="0" bIns="0" rtlCol="0"/>
          <a:lstStyle/>
          <a:p>
            <a:endParaRPr/>
          </a:p>
        </p:txBody>
      </p:sp>
    </p:spTree>
    <p:extLst>
      <p:ext uri="{BB962C8B-B14F-4D97-AF65-F5344CB8AC3E}">
        <p14:creationId xmlns:p14="http://schemas.microsoft.com/office/powerpoint/2010/main" val="20297666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01E15-92E9-4C99-B78F-C3FB2D86F7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05FB25D-01C2-4EEC-8A66-A3E027DE4CC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DA947C-6D3D-42F7-9D3D-FECC7031AC00}"/>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2C53825F-2DD0-482C-908B-DCC0D6FFCF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95D41-C1ED-4E7B-AEC1-32BBF172B716}"/>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13067900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90290-C9A1-4695-B7DF-39E33285523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906F37-9420-4D14-931B-456E03B510D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C2666E-19BA-4EE6-AFA6-67B4A546377E}"/>
              </a:ext>
            </a:extLst>
          </p:cNvPr>
          <p:cNvSpPr>
            <a:spLocks noGrp="1"/>
          </p:cNvSpPr>
          <p:nvPr>
            <p:ph type="dt" sz="half" idx="10"/>
          </p:nvPr>
        </p:nvSpPr>
        <p:spPr/>
        <p:txBody>
          <a:body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25091D1E-98CF-445C-A02F-FDC40719E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73BB35-A5E9-46DB-B12C-B88688810658}"/>
              </a:ext>
            </a:extLst>
          </p:cNvPr>
          <p:cNvSpPr>
            <a:spLocks noGrp="1"/>
          </p:cNvSpPr>
          <p:nvPr>
            <p:ph type="sldNum" sz="quarter" idx="12"/>
          </p:nvPr>
        </p:nvSpPr>
        <p:spPr/>
        <p:txBody>
          <a:bodyPr/>
          <a:lstStyle/>
          <a:p>
            <a:fld id="{1B559DBB-C45F-461D-8AEE-61FFC6EFADA2}" type="slidenum">
              <a:rPr lang="en-US" smtClean="0"/>
              <a:t>‹#›</a:t>
            </a:fld>
            <a:endParaRPr lang="en-US"/>
          </a:p>
        </p:txBody>
      </p:sp>
    </p:spTree>
    <p:extLst>
      <p:ext uri="{BB962C8B-B14F-4D97-AF65-F5344CB8AC3E}">
        <p14:creationId xmlns:p14="http://schemas.microsoft.com/office/powerpoint/2010/main" val="9639131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cSld name="1_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09855" cy="3429000"/>
          </a:xfrm>
          <a:custGeom>
            <a:avLst/>
            <a:gdLst/>
            <a:ahLst/>
            <a:cxnLst/>
            <a:rect l="l" t="t" r="r" b="b"/>
            <a:pathLst>
              <a:path w="109855" h="3429000">
                <a:moveTo>
                  <a:pt x="0" y="3429000"/>
                </a:moveTo>
                <a:lnTo>
                  <a:pt x="109601" y="3429000"/>
                </a:lnTo>
                <a:lnTo>
                  <a:pt x="109601" y="0"/>
                </a:lnTo>
                <a:lnTo>
                  <a:pt x="0" y="0"/>
                </a:lnTo>
                <a:lnTo>
                  <a:pt x="0" y="3429000"/>
                </a:lnTo>
                <a:close/>
              </a:path>
            </a:pathLst>
          </a:custGeom>
          <a:solidFill>
            <a:srgbClr val="92CCEF"/>
          </a:solidFill>
        </p:spPr>
        <p:txBody>
          <a:bodyPr wrap="square" lIns="0" tIns="0" rIns="0" bIns="0" rtlCol="0"/>
          <a:lstStyle/>
          <a:p>
            <a:endParaRPr/>
          </a:p>
        </p:txBody>
      </p:sp>
      <p:sp>
        <p:nvSpPr>
          <p:cNvPr id="17" name="bk object 17"/>
          <p:cNvSpPr/>
          <p:nvPr/>
        </p:nvSpPr>
        <p:spPr>
          <a:xfrm>
            <a:off x="0" y="3429000"/>
            <a:ext cx="109855" cy="3429000"/>
          </a:xfrm>
          <a:custGeom>
            <a:avLst/>
            <a:gdLst/>
            <a:ahLst/>
            <a:cxnLst/>
            <a:rect l="l" t="t" r="r" b="b"/>
            <a:pathLst>
              <a:path w="109855" h="3429000">
                <a:moveTo>
                  <a:pt x="0" y="3429000"/>
                </a:moveTo>
                <a:lnTo>
                  <a:pt x="109601" y="3429000"/>
                </a:lnTo>
                <a:lnTo>
                  <a:pt x="109601" y="0"/>
                </a:lnTo>
                <a:lnTo>
                  <a:pt x="0" y="0"/>
                </a:lnTo>
                <a:lnTo>
                  <a:pt x="0" y="3429000"/>
                </a:lnTo>
                <a:close/>
              </a:path>
            </a:pathLst>
          </a:custGeom>
          <a:solidFill>
            <a:srgbClr val="003A70"/>
          </a:solidFill>
        </p:spPr>
        <p:txBody>
          <a:bodyPr wrap="square" lIns="0" tIns="0" rIns="0" bIns="0" rtlCol="0"/>
          <a:lstStyle/>
          <a:p>
            <a:endParaRPr/>
          </a:p>
        </p:txBody>
      </p:sp>
      <p:sp>
        <p:nvSpPr>
          <p:cNvPr id="18" name="bk object 18"/>
          <p:cNvSpPr/>
          <p:nvPr/>
        </p:nvSpPr>
        <p:spPr>
          <a:xfrm>
            <a:off x="9563100" y="6260591"/>
            <a:ext cx="2275331" cy="259079"/>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9325356" y="5943600"/>
            <a:ext cx="2638425" cy="685800"/>
          </a:xfrm>
          <a:custGeom>
            <a:avLst/>
            <a:gdLst/>
            <a:ahLst/>
            <a:cxnLst/>
            <a:rect l="l" t="t" r="r" b="b"/>
            <a:pathLst>
              <a:path w="2638425" h="685800">
                <a:moveTo>
                  <a:pt x="0" y="685800"/>
                </a:moveTo>
                <a:lnTo>
                  <a:pt x="2638044" y="685800"/>
                </a:lnTo>
                <a:lnTo>
                  <a:pt x="2638044" y="0"/>
                </a:lnTo>
                <a:lnTo>
                  <a:pt x="0" y="0"/>
                </a:lnTo>
                <a:lnTo>
                  <a:pt x="0" y="685800"/>
                </a:lnTo>
                <a:close/>
              </a:path>
            </a:pathLst>
          </a:custGeom>
          <a:solidFill>
            <a:srgbClr val="FFFFFF"/>
          </a:solidFill>
        </p:spPr>
        <p:txBody>
          <a:bodyPr wrap="square" lIns="0" tIns="0" rIns="0" bIns="0" rtlCol="0"/>
          <a:lstStyle/>
          <a:p>
            <a:endParaRPr/>
          </a:p>
        </p:txBody>
      </p:sp>
      <p:sp>
        <p:nvSpPr>
          <p:cNvPr id="20" name="bk object 20"/>
          <p:cNvSpPr/>
          <p:nvPr/>
        </p:nvSpPr>
        <p:spPr>
          <a:xfrm>
            <a:off x="2982612" y="3012895"/>
            <a:ext cx="2439670" cy="0"/>
          </a:xfrm>
          <a:custGeom>
            <a:avLst/>
            <a:gdLst/>
            <a:ahLst/>
            <a:cxnLst/>
            <a:rect l="l" t="t" r="r" b="b"/>
            <a:pathLst>
              <a:path w="2439670">
                <a:moveTo>
                  <a:pt x="0" y="0"/>
                </a:moveTo>
                <a:lnTo>
                  <a:pt x="2439404" y="0"/>
                </a:lnTo>
              </a:path>
            </a:pathLst>
          </a:custGeom>
          <a:ln w="18033">
            <a:solidFill>
              <a:srgbClr val="0078B3"/>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chemeClr val="tx1"/>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3/27/2024</a:t>
            </a:fld>
            <a:endParaRPr lang="en-US"/>
          </a:p>
        </p:txBody>
      </p:sp>
      <p:sp>
        <p:nvSpPr>
          <p:cNvPr id="7" name="Holder 7"/>
          <p:cNvSpPr>
            <a:spLocks noGrp="1"/>
          </p:cNvSpPr>
          <p:nvPr>
            <p:ph type="sldNum" sz="quarter" idx="7"/>
          </p:nvPr>
        </p:nvSpPr>
        <p:spPr/>
        <p:txBody>
          <a:bodyPr lIns="0" tIns="0" rIns="0" bIns="0"/>
          <a:lstStyle>
            <a:lvl1pPr>
              <a:defRPr sz="1200" b="0" i="0">
                <a:solidFill>
                  <a:srgbClr val="888888"/>
                </a:solidFill>
                <a:latin typeface="Calibri"/>
                <a:cs typeface="Calibri"/>
              </a:defRPr>
            </a:lvl1pPr>
          </a:lstStyle>
          <a:p>
            <a:pPr marL="25400">
              <a:lnSpc>
                <a:spcPct val="100000"/>
              </a:lnSpc>
            </a:pPr>
            <a:fld id="{81D60167-4931-47E6-BA6A-407CBD079E47}" type="slidenum">
              <a:rPr dirty="0"/>
              <a:t>‹#›</a:t>
            </a:fld>
            <a:endParaRPr dirty="0"/>
          </a:p>
        </p:txBody>
      </p:sp>
    </p:spTree>
    <p:extLst>
      <p:ext uri="{BB962C8B-B14F-4D97-AF65-F5344CB8AC3E}">
        <p14:creationId xmlns:p14="http://schemas.microsoft.com/office/powerpoint/2010/main" val="31087256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
  <p:cSld name="1_Title Slide">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23605271-A2A1-415A-943C-738C69E8974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373391" y="666421"/>
            <a:ext cx="2275119" cy="259191"/>
          </a:xfrm>
          <a:prstGeom prst="rect">
            <a:avLst/>
          </a:prstGeom>
        </p:spPr>
      </p:pic>
      <p:sp>
        <p:nvSpPr>
          <p:cNvPr id="2" name="Holder 2"/>
          <p:cNvSpPr>
            <a:spLocks noGrp="1"/>
          </p:cNvSpPr>
          <p:nvPr>
            <p:ph type="ctrTitle"/>
          </p:nvPr>
        </p:nvSpPr>
        <p:spPr>
          <a:xfrm>
            <a:off x="685800" y="5402213"/>
            <a:ext cx="10881360" cy="492443"/>
          </a:xfrm>
          <a:prstGeom prst="rect">
            <a:avLst/>
          </a:prstGeom>
        </p:spPr>
        <p:txBody>
          <a:bodyPr wrap="square" lIns="0" tIns="0" rIns="0" bIns="0">
            <a:spAutoFit/>
          </a:bodyPr>
          <a:lstStyle>
            <a:lvl1pPr marL="12700" algn="l" defTabSz="914400" rtl="0" eaLnBrk="1" latinLnBrk="0" hangingPunct="1">
              <a:lnSpc>
                <a:spcPct val="100000"/>
              </a:lnSpc>
              <a:spcBef>
                <a:spcPts val="1050"/>
              </a:spcBef>
              <a:defRPr sz="3200" b="1" kern="1200" dirty="0">
                <a:solidFill>
                  <a:srgbClr val="003B71"/>
                </a:solidFill>
                <a:latin typeface="Arial"/>
                <a:ea typeface="+mn-ea"/>
                <a:cs typeface="Arial"/>
              </a:defRPr>
            </a:lvl1pPr>
          </a:lstStyle>
          <a:p>
            <a:endParaRPr dirty="0"/>
          </a:p>
        </p:txBody>
      </p:sp>
      <p:sp>
        <p:nvSpPr>
          <p:cNvPr id="3" name="Holder 3"/>
          <p:cNvSpPr>
            <a:spLocks noGrp="1"/>
          </p:cNvSpPr>
          <p:nvPr>
            <p:ph type="subTitle" idx="4"/>
          </p:nvPr>
        </p:nvSpPr>
        <p:spPr>
          <a:xfrm>
            <a:off x="685800" y="5963568"/>
            <a:ext cx="10881360" cy="315471"/>
          </a:xfrm>
          <a:prstGeom prst="rect">
            <a:avLst/>
          </a:prstGeom>
        </p:spPr>
        <p:txBody>
          <a:bodyPr wrap="square" lIns="0" tIns="0" rIns="0" bIns="0">
            <a:spAutoFit/>
          </a:bodyPr>
          <a:lstStyle>
            <a:lvl1pPr marL="0" indent="0">
              <a:buNone/>
              <a:defRPr sz="2050" b="0" kern="1200" spc="-5" dirty="0">
                <a:solidFill>
                  <a:srgbClr val="0078B3"/>
                </a:solidFill>
                <a:latin typeface="Arial"/>
                <a:ea typeface="+mn-ea"/>
                <a:cs typeface="Arial"/>
              </a:defRPr>
            </a:lvl1pPr>
          </a:lstStyle>
          <a:p>
            <a:endParaRPr dirty="0"/>
          </a:p>
        </p:txBody>
      </p:sp>
      <p:sp>
        <p:nvSpPr>
          <p:cNvPr id="10" name="object 6">
            <a:extLst>
              <a:ext uri="{FF2B5EF4-FFF2-40B4-BE49-F238E27FC236}">
                <a16:creationId xmlns:a16="http://schemas.microsoft.com/office/drawing/2014/main" id="{53A89232-91FE-448E-9553-302AC0CBB99C}"/>
              </a:ext>
            </a:extLst>
          </p:cNvPr>
          <p:cNvSpPr/>
          <p:nvPr userDrawn="1"/>
        </p:nvSpPr>
        <p:spPr>
          <a:xfrm>
            <a:off x="0" y="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3"/>
          </a:solidFill>
        </p:spPr>
        <p:txBody>
          <a:bodyPr wrap="square" lIns="0" tIns="0" rIns="0" bIns="0" rtlCol="0"/>
          <a:lstStyle/>
          <a:p>
            <a:endParaRPr/>
          </a:p>
        </p:txBody>
      </p:sp>
      <p:sp>
        <p:nvSpPr>
          <p:cNvPr id="11" name="object 7">
            <a:extLst>
              <a:ext uri="{FF2B5EF4-FFF2-40B4-BE49-F238E27FC236}">
                <a16:creationId xmlns:a16="http://schemas.microsoft.com/office/drawing/2014/main" id="{4859A2FC-07BD-4CE8-8A06-3B187C1B8EB9}"/>
              </a:ext>
            </a:extLst>
          </p:cNvPr>
          <p:cNvSpPr/>
          <p:nvPr userDrawn="1"/>
        </p:nvSpPr>
        <p:spPr>
          <a:xfrm>
            <a:off x="0" y="342900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1"/>
          </a:solidFill>
        </p:spPr>
        <p:txBody>
          <a:bodyPr wrap="square" lIns="0" tIns="0" rIns="0" bIns="0" rtlCol="0"/>
          <a:lstStyle/>
          <a:p>
            <a:endParaRPr/>
          </a:p>
        </p:txBody>
      </p:sp>
      <p:pic>
        <p:nvPicPr>
          <p:cNvPr id="7" name="Picture 6">
            <a:extLst>
              <a:ext uri="{FF2B5EF4-FFF2-40B4-BE49-F238E27FC236}">
                <a16:creationId xmlns:a16="http://schemas.microsoft.com/office/drawing/2014/main" id="{B3FC853E-9D50-49FD-B306-DB6B5F618EBF}"/>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2128" b="17246"/>
          <a:stretch/>
        </p:blipFill>
        <p:spPr>
          <a:xfrm>
            <a:off x="109855" y="-1"/>
            <a:ext cx="12082145" cy="5244861"/>
          </a:xfrm>
          <a:prstGeom prst="rect">
            <a:avLst/>
          </a:prstGeom>
        </p:spPr>
      </p:pic>
    </p:spTree>
    <p:extLst>
      <p:ext uri="{BB962C8B-B14F-4D97-AF65-F5344CB8AC3E}">
        <p14:creationId xmlns:p14="http://schemas.microsoft.com/office/powerpoint/2010/main" val="28463015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6EF943-198A-44D4-922F-58657E3A9B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8026" b="8026"/>
          <a:stretch/>
        </p:blipFill>
        <p:spPr>
          <a:xfrm>
            <a:off x="0" y="0"/>
            <a:ext cx="12318523" cy="6858000"/>
          </a:xfrm>
          <a:prstGeom prst="rect">
            <a:avLst/>
          </a:prstGeom>
        </p:spPr>
      </p:pic>
      <p:sp>
        <p:nvSpPr>
          <p:cNvPr id="4" name="object 4">
            <a:extLst>
              <a:ext uri="{FF2B5EF4-FFF2-40B4-BE49-F238E27FC236}">
                <a16:creationId xmlns:a16="http://schemas.microsoft.com/office/drawing/2014/main" id="{9FB5C753-763C-472C-9A46-2408E1B13285}"/>
              </a:ext>
            </a:extLst>
          </p:cNvPr>
          <p:cNvSpPr/>
          <p:nvPr userDrawn="1"/>
        </p:nvSpPr>
        <p:spPr>
          <a:xfrm>
            <a:off x="0" y="2888199"/>
            <a:ext cx="5767070" cy="1335405"/>
          </a:xfrm>
          <a:custGeom>
            <a:avLst/>
            <a:gdLst/>
            <a:ahLst/>
            <a:cxnLst/>
            <a:rect l="l" t="t" r="r" b="b"/>
            <a:pathLst>
              <a:path w="5767070" h="1335404">
                <a:moveTo>
                  <a:pt x="0" y="1335024"/>
                </a:moveTo>
                <a:lnTo>
                  <a:pt x="5766663" y="1335024"/>
                </a:lnTo>
                <a:lnTo>
                  <a:pt x="5766663" y="0"/>
                </a:lnTo>
                <a:lnTo>
                  <a:pt x="0" y="0"/>
                </a:lnTo>
                <a:lnTo>
                  <a:pt x="0" y="1335024"/>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60319947-B2CF-4C7A-9CC7-5734B321CB98}"/>
              </a:ext>
            </a:extLst>
          </p:cNvPr>
          <p:cNvSpPr>
            <a:spLocks noGrp="1"/>
          </p:cNvSpPr>
          <p:nvPr>
            <p:ph type="title"/>
          </p:nvPr>
        </p:nvSpPr>
        <p:spPr>
          <a:xfrm>
            <a:off x="368300" y="3130008"/>
            <a:ext cx="5118100" cy="815340"/>
          </a:xfrm>
        </p:spPr>
        <p:txBody>
          <a:bodyPr/>
          <a:lstStyle>
            <a:lvl1pPr>
              <a:defRPr sz="3100" b="1">
                <a:solidFill>
                  <a:schemeClr val="accent2"/>
                </a:solidFill>
              </a:defRPr>
            </a:lvl1pPr>
          </a:lstStyle>
          <a:p>
            <a:r>
              <a:rPr lang="en-US" dirty="0"/>
              <a:t>Click to edit Master title style</a:t>
            </a:r>
          </a:p>
        </p:txBody>
      </p:sp>
      <p:sp>
        <p:nvSpPr>
          <p:cNvPr id="6" name="Text Placeholder 10">
            <a:extLst>
              <a:ext uri="{FF2B5EF4-FFF2-40B4-BE49-F238E27FC236}">
                <a16:creationId xmlns:a16="http://schemas.microsoft.com/office/drawing/2014/main" id="{8630E7E9-0498-41FA-ACB8-F0ECEB3E18FB}"/>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chemeClr val="bg1"/>
                </a:solidFill>
                <a:latin typeface="Arial"/>
                <a:ea typeface="+mn-ea"/>
                <a:cs typeface="Arial"/>
              </a:defRPr>
            </a:lvl1pPr>
          </a:lstStyle>
          <a:p>
            <a:pPr lvl="0"/>
            <a:endParaRPr lang="en-US" dirty="0"/>
          </a:p>
        </p:txBody>
      </p:sp>
    </p:spTree>
    <p:extLst>
      <p:ext uri="{BB962C8B-B14F-4D97-AF65-F5344CB8AC3E}">
        <p14:creationId xmlns:p14="http://schemas.microsoft.com/office/powerpoint/2010/main" val="303614316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39600474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3023731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210471087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13258475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3651401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6EF943-198A-44D4-922F-58657E3A9B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8026" b="8026"/>
          <a:stretch/>
        </p:blipFill>
        <p:spPr>
          <a:xfrm>
            <a:off x="0" y="0"/>
            <a:ext cx="12318523" cy="6858000"/>
          </a:xfrm>
          <a:prstGeom prst="rect">
            <a:avLst/>
          </a:prstGeom>
        </p:spPr>
      </p:pic>
      <p:sp>
        <p:nvSpPr>
          <p:cNvPr id="4" name="object 4">
            <a:extLst>
              <a:ext uri="{FF2B5EF4-FFF2-40B4-BE49-F238E27FC236}">
                <a16:creationId xmlns:a16="http://schemas.microsoft.com/office/drawing/2014/main" id="{9FB5C753-763C-472C-9A46-2408E1B13285}"/>
              </a:ext>
            </a:extLst>
          </p:cNvPr>
          <p:cNvSpPr/>
          <p:nvPr userDrawn="1"/>
        </p:nvSpPr>
        <p:spPr>
          <a:xfrm>
            <a:off x="0" y="2888199"/>
            <a:ext cx="5767070" cy="1335405"/>
          </a:xfrm>
          <a:custGeom>
            <a:avLst/>
            <a:gdLst/>
            <a:ahLst/>
            <a:cxnLst/>
            <a:rect l="l" t="t" r="r" b="b"/>
            <a:pathLst>
              <a:path w="5767070" h="1335404">
                <a:moveTo>
                  <a:pt x="0" y="1335024"/>
                </a:moveTo>
                <a:lnTo>
                  <a:pt x="5766663" y="1335024"/>
                </a:lnTo>
                <a:lnTo>
                  <a:pt x="5766663" y="0"/>
                </a:lnTo>
                <a:lnTo>
                  <a:pt x="0" y="0"/>
                </a:lnTo>
                <a:lnTo>
                  <a:pt x="0" y="1335024"/>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60319947-B2CF-4C7A-9CC7-5734B321CB98}"/>
              </a:ext>
            </a:extLst>
          </p:cNvPr>
          <p:cNvSpPr>
            <a:spLocks noGrp="1"/>
          </p:cNvSpPr>
          <p:nvPr>
            <p:ph type="title"/>
          </p:nvPr>
        </p:nvSpPr>
        <p:spPr>
          <a:xfrm>
            <a:off x="368300" y="3130008"/>
            <a:ext cx="5118100" cy="815340"/>
          </a:xfrm>
        </p:spPr>
        <p:txBody>
          <a:bodyPr/>
          <a:lstStyle>
            <a:lvl1pPr>
              <a:defRPr sz="3100" b="1">
                <a:solidFill>
                  <a:schemeClr val="accent2"/>
                </a:solidFill>
              </a:defRPr>
            </a:lvl1pPr>
          </a:lstStyle>
          <a:p>
            <a:r>
              <a:rPr lang="en-US" dirty="0"/>
              <a:t>Click to edit Master title style</a:t>
            </a:r>
          </a:p>
        </p:txBody>
      </p:sp>
      <p:sp>
        <p:nvSpPr>
          <p:cNvPr id="6" name="Text Placeholder 10">
            <a:extLst>
              <a:ext uri="{FF2B5EF4-FFF2-40B4-BE49-F238E27FC236}">
                <a16:creationId xmlns:a16="http://schemas.microsoft.com/office/drawing/2014/main" id="{8630E7E9-0498-41FA-ACB8-F0ECEB3E18FB}"/>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chemeClr val="bg1"/>
                </a:solidFill>
                <a:latin typeface="Arial"/>
                <a:ea typeface="+mn-ea"/>
                <a:cs typeface="Arial"/>
              </a:defRPr>
            </a:lvl1pPr>
          </a:lstStyle>
          <a:p>
            <a:pPr lvl="0"/>
            <a:endParaRPr lang="en-US" dirty="0"/>
          </a:p>
        </p:txBody>
      </p:sp>
    </p:spTree>
    <p:extLst>
      <p:ext uri="{BB962C8B-B14F-4D97-AF65-F5344CB8AC3E}">
        <p14:creationId xmlns:p14="http://schemas.microsoft.com/office/powerpoint/2010/main" val="700624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76806266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14786132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16910291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5539154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5814024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29077522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41034025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934963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284889079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4" name="Title 1"/>
          <p:cNvSpPr>
            <a:spLocks noGrp="1"/>
          </p:cNvSpPr>
          <p:nvPr>
            <p:ph type="title"/>
          </p:nvPr>
        </p:nvSpPr>
        <p:spPr>
          <a:xfrm>
            <a:off x="914401" y="381000"/>
            <a:ext cx="8993716" cy="1371600"/>
          </a:xfrm>
        </p:spPr>
        <p:txBody>
          <a:bodyPr anchor="t"/>
          <a:lstStyle>
            <a:lvl1pPr algn="l">
              <a:defRPr sz="4000" b="1" cap="all">
                <a:solidFill>
                  <a:srgbClr val="7C2230"/>
                </a:solidFill>
              </a:defRPr>
            </a:lvl1pPr>
          </a:lstStyle>
          <a:p>
            <a:r>
              <a:rPr lang="en-US" dirty="0"/>
              <a:t>Click to edit Master title style</a:t>
            </a:r>
          </a:p>
        </p:txBody>
      </p:sp>
      <p:sp>
        <p:nvSpPr>
          <p:cNvPr id="7" name="Subtitle 3"/>
          <p:cNvSpPr>
            <a:spLocks noGrp="1"/>
          </p:cNvSpPr>
          <p:nvPr>
            <p:ph type="subTitle" idx="1"/>
          </p:nvPr>
        </p:nvSpPr>
        <p:spPr>
          <a:xfrm>
            <a:off x="925273" y="1957551"/>
            <a:ext cx="7924800" cy="1447800"/>
          </a:xfrm>
        </p:spPr>
        <p:txBody>
          <a:bodyPr/>
          <a:lstStyle>
            <a:lvl1pPr>
              <a:buNone/>
              <a:defRPr sz="2000" b="1">
                <a:solidFill>
                  <a:srgbClr val="00718F"/>
                </a:solidFill>
              </a:defRPr>
            </a:lvl1pPr>
          </a:lstStyle>
          <a:p>
            <a:endParaRPr lang="en-US" dirty="0"/>
          </a:p>
        </p:txBody>
      </p:sp>
    </p:spTree>
    <p:extLst>
      <p:ext uri="{BB962C8B-B14F-4D97-AF65-F5344CB8AC3E}">
        <p14:creationId xmlns:p14="http://schemas.microsoft.com/office/powerpoint/2010/main" val="2222186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CA8C8-BD88-478F-9615-3BB2236E16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90" t="6547" b="9967"/>
          <a:stretch/>
        </p:blipFill>
        <p:spPr>
          <a:xfrm>
            <a:off x="0" y="0"/>
            <a:ext cx="12192000" cy="6856974"/>
          </a:xfrm>
          <a:prstGeom prst="rect">
            <a:avLst/>
          </a:prstGeom>
        </p:spPr>
      </p:pic>
      <p:sp>
        <p:nvSpPr>
          <p:cNvPr id="4" name="object 4">
            <a:extLst>
              <a:ext uri="{FF2B5EF4-FFF2-40B4-BE49-F238E27FC236}">
                <a16:creationId xmlns:a16="http://schemas.microsoft.com/office/drawing/2014/main" id="{9FB5C753-763C-472C-9A46-2408E1B13285}"/>
              </a:ext>
            </a:extLst>
          </p:cNvPr>
          <p:cNvSpPr/>
          <p:nvPr userDrawn="1"/>
        </p:nvSpPr>
        <p:spPr>
          <a:xfrm>
            <a:off x="0" y="2940451"/>
            <a:ext cx="5210175" cy="974599"/>
          </a:xfrm>
          <a:custGeom>
            <a:avLst/>
            <a:gdLst/>
            <a:ahLst/>
            <a:cxnLst/>
            <a:rect l="l" t="t" r="r" b="b"/>
            <a:pathLst>
              <a:path w="5767070" h="1335404">
                <a:moveTo>
                  <a:pt x="0" y="1335024"/>
                </a:moveTo>
                <a:lnTo>
                  <a:pt x="5766663" y="1335024"/>
                </a:lnTo>
                <a:lnTo>
                  <a:pt x="5766663" y="0"/>
                </a:lnTo>
                <a:lnTo>
                  <a:pt x="0" y="0"/>
                </a:lnTo>
                <a:lnTo>
                  <a:pt x="0" y="1335024"/>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60319947-B2CF-4C7A-9CC7-5734B321CB98}"/>
              </a:ext>
            </a:extLst>
          </p:cNvPr>
          <p:cNvSpPr>
            <a:spLocks noGrp="1"/>
          </p:cNvSpPr>
          <p:nvPr>
            <p:ph type="title"/>
          </p:nvPr>
        </p:nvSpPr>
        <p:spPr>
          <a:xfrm>
            <a:off x="124460" y="3016793"/>
            <a:ext cx="5118100" cy="815340"/>
          </a:xfrm>
        </p:spPr>
        <p:txBody>
          <a:bodyPr/>
          <a:lstStyle>
            <a:lvl1pPr>
              <a:defRPr sz="3100" b="1">
                <a:solidFill>
                  <a:schemeClr val="accent2"/>
                </a:solidFill>
              </a:defRPr>
            </a:lvl1pPr>
          </a:lstStyle>
          <a:p>
            <a:r>
              <a:rPr lang="en-US" dirty="0"/>
              <a:t>Click to edit Master title style</a:t>
            </a:r>
          </a:p>
        </p:txBody>
      </p:sp>
      <p:sp>
        <p:nvSpPr>
          <p:cNvPr id="6" name="Text Placeholder 10">
            <a:extLst>
              <a:ext uri="{FF2B5EF4-FFF2-40B4-BE49-F238E27FC236}">
                <a16:creationId xmlns:a16="http://schemas.microsoft.com/office/drawing/2014/main" id="{8630E7E9-0498-41FA-ACB8-F0ECEB3E18FB}"/>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chemeClr val="bg1"/>
                </a:solidFill>
                <a:latin typeface="Arial"/>
                <a:ea typeface="+mn-ea"/>
                <a:cs typeface="Arial"/>
              </a:defRPr>
            </a:lvl1pPr>
          </a:lstStyle>
          <a:p>
            <a:pPr lvl="0"/>
            <a:endParaRPr lang="en-US" dirty="0"/>
          </a:p>
        </p:txBody>
      </p:sp>
    </p:spTree>
    <p:extLst>
      <p:ext uri="{BB962C8B-B14F-4D97-AF65-F5344CB8AC3E}">
        <p14:creationId xmlns:p14="http://schemas.microsoft.com/office/powerpoint/2010/main" val="1489947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8F"/>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sz="2600"/>
            </a:lvl1pPr>
            <a:lvl2pPr>
              <a:defRPr sz="22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259180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718F"/>
                </a:solidFill>
              </a:defRPr>
            </a:lvl1pPr>
          </a:lstStyle>
          <a:p>
            <a:r>
              <a:rPr lang="en-US" dirty="0"/>
              <a:t>Click to edit Master title style</a:t>
            </a:r>
          </a:p>
        </p:txBody>
      </p:sp>
      <p:sp>
        <p:nvSpPr>
          <p:cNvPr id="3" name="Content Placeholder 2"/>
          <p:cNvSpPr>
            <a:spLocks noGrp="1"/>
          </p:cNvSpPr>
          <p:nvPr>
            <p:ph sz="half" idx="1"/>
          </p:nvPr>
        </p:nvSpPr>
        <p:spPr>
          <a:xfrm>
            <a:off x="609600" y="1143000"/>
            <a:ext cx="5384800" cy="4343400"/>
          </a:xfrm>
        </p:spPr>
        <p:txBody>
          <a:bodyPr/>
          <a:lstStyle>
            <a:lvl1pPr>
              <a:defRPr sz="17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143000"/>
            <a:ext cx="5384800" cy="4343400"/>
          </a:xfrm>
        </p:spPr>
        <p:txBody>
          <a:bodyPr/>
          <a:lstStyle>
            <a:lvl1pPr>
              <a:defRPr sz="1700"/>
            </a:lvl1pPr>
            <a:lvl2pPr>
              <a:defRPr sz="1700"/>
            </a:lvl2pPr>
            <a:lvl3pPr>
              <a:defRPr sz="1700"/>
            </a:lvl3pPr>
            <a:lvl4pPr>
              <a:defRPr sz="1700"/>
            </a:lvl4pPr>
            <a:lvl5pPr>
              <a:defRPr sz="17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960526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67338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58154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854601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68496684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73270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Title 1"/>
          <p:cNvSpPr>
            <a:spLocks noGrp="1"/>
          </p:cNvSpPr>
          <p:nvPr>
            <p:ph type="title"/>
          </p:nvPr>
        </p:nvSpPr>
        <p:spPr>
          <a:xfrm>
            <a:off x="609600" y="312738"/>
            <a:ext cx="10972800" cy="830262"/>
          </a:xfrm>
        </p:spPr>
        <p:txBody>
          <a:bodyPr/>
          <a:lstStyle>
            <a:lvl1pPr>
              <a:defRPr sz="3200">
                <a:solidFill>
                  <a:srgbClr val="00718F"/>
                </a:solidFill>
              </a:defRPr>
            </a:lvl1pPr>
          </a:lstStyle>
          <a:p>
            <a:r>
              <a:rPr lang="en-US" dirty="0"/>
              <a:t>Click to edit Master title style</a:t>
            </a:r>
          </a:p>
        </p:txBody>
      </p:sp>
    </p:spTree>
    <p:extLst>
      <p:ext uri="{BB962C8B-B14F-4D97-AF65-F5344CB8AC3E}">
        <p14:creationId xmlns:p14="http://schemas.microsoft.com/office/powerpoint/2010/main" val="215730007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1"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9525" indent="0" algn="l" defTabSz="685800" rtl="0" eaLnBrk="1" latinLnBrk="0" hangingPunct="1">
              <a:lnSpc>
                <a:spcPct val="100000"/>
              </a:lnSpc>
              <a:spcBef>
                <a:spcPts val="75"/>
              </a:spcBef>
              <a:buNone/>
              <a:defRPr lang="en-US" sz="675" kern="1200" cap="all" spc="19"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pPr defTabSz="685800">
              <a:defRPr/>
            </a:pPr>
            <a:fld id="{2723C7C7-B0FF-451D-99FE-9EA893039DFB}" type="slidenum">
              <a:rPr lang="en-US" sz="675" smtClean="0">
                <a:solidFill>
                  <a:prstClr val="black"/>
                </a:solidFill>
              </a:rPr>
              <a:pPr defTabSz="685800">
                <a:defRPr/>
              </a:pPr>
              <a:t>‹#›</a:t>
            </a:fld>
            <a:endParaRPr lang="en-US" sz="675">
              <a:solidFill>
                <a:prstClr val="black"/>
              </a:solidFill>
            </a:endParaRPr>
          </a:p>
        </p:txBody>
      </p:sp>
    </p:spTree>
    <p:extLst>
      <p:ext uri="{BB962C8B-B14F-4D97-AF65-F5344CB8AC3E}">
        <p14:creationId xmlns:p14="http://schemas.microsoft.com/office/powerpoint/2010/main" val="383073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1CA8C8-BD88-478F-9615-3BB2236E16E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7812" b="7812"/>
          <a:stretch/>
        </p:blipFill>
        <p:spPr>
          <a:xfrm>
            <a:off x="1" y="0"/>
            <a:ext cx="12192000" cy="6858000"/>
          </a:xfrm>
          <a:prstGeom prst="rect">
            <a:avLst/>
          </a:prstGeom>
        </p:spPr>
      </p:pic>
      <p:sp>
        <p:nvSpPr>
          <p:cNvPr id="4" name="object 4">
            <a:extLst>
              <a:ext uri="{FF2B5EF4-FFF2-40B4-BE49-F238E27FC236}">
                <a16:creationId xmlns:a16="http://schemas.microsoft.com/office/drawing/2014/main" id="{9FB5C753-763C-472C-9A46-2408E1B13285}"/>
              </a:ext>
            </a:extLst>
          </p:cNvPr>
          <p:cNvSpPr/>
          <p:nvPr userDrawn="1"/>
        </p:nvSpPr>
        <p:spPr>
          <a:xfrm>
            <a:off x="0" y="2748860"/>
            <a:ext cx="6248400" cy="1923289"/>
          </a:xfrm>
          <a:custGeom>
            <a:avLst/>
            <a:gdLst/>
            <a:ahLst/>
            <a:cxnLst/>
            <a:rect l="l" t="t" r="r" b="b"/>
            <a:pathLst>
              <a:path w="5767070" h="1335404">
                <a:moveTo>
                  <a:pt x="0" y="1335024"/>
                </a:moveTo>
                <a:lnTo>
                  <a:pt x="5766663" y="1335024"/>
                </a:lnTo>
                <a:lnTo>
                  <a:pt x="5766663" y="0"/>
                </a:lnTo>
                <a:lnTo>
                  <a:pt x="0" y="0"/>
                </a:lnTo>
                <a:lnTo>
                  <a:pt x="0" y="1335024"/>
                </a:lnTo>
                <a:close/>
              </a:path>
            </a:pathLst>
          </a:custGeom>
          <a:solidFill>
            <a:srgbClr val="FFFFFF"/>
          </a:solidFill>
        </p:spPr>
        <p:txBody>
          <a:bodyPr wrap="square" lIns="0" tIns="0" rIns="0" bIns="0" rtlCol="0"/>
          <a:lstStyle/>
          <a:p>
            <a:endParaRPr/>
          </a:p>
        </p:txBody>
      </p:sp>
      <p:sp>
        <p:nvSpPr>
          <p:cNvPr id="2" name="Title 1">
            <a:extLst>
              <a:ext uri="{FF2B5EF4-FFF2-40B4-BE49-F238E27FC236}">
                <a16:creationId xmlns:a16="http://schemas.microsoft.com/office/drawing/2014/main" id="{60319947-B2CF-4C7A-9CC7-5734B321CB98}"/>
              </a:ext>
            </a:extLst>
          </p:cNvPr>
          <p:cNvSpPr>
            <a:spLocks noGrp="1"/>
          </p:cNvSpPr>
          <p:nvPr>
            <p:ph type="title"/>
          </p:nvPr>
        </p:nvSpPr>
        <p:spPr>
          <a:xfrm>
            <a:off x="384048" y="3302834"/>
            <a:ext cx="5118100" cy="815340"/>
          </a:xfrm>
        </p:spPr>
        <p:txBody>
          <a:bodyPr/>
          <a:lstStyle>
            <a:lvl1pPr>
              <a:defRPr sz="3100" b="1">
                <a:solidFill>
                  <a:schemeClr val="accent2"/>
                </a:solidFill>
              </a:defRPr>
            </a:lvl1pPr>
          </a:lstStyle>
          <a:p>
            <a:r>
              <a:rPr lang="en-US" dirty="0"/>
              <a:t>Click to edit Master title style</a:t>
            </a:r>
          </a:p>
        </p:txBody>
      </p:sp>
      <p:sp>
        <p:nvSpPr>
          <p:cNvPr id="6" name="Text Placeholder 10">
            <a:extLst>
              <a:ext uri="{FF2B5EF4-FFF2-40B4-BE49-F238E27FC236}">
                <a16:creationId xmlns:a16="http://schemas.microsoft.com/office/drawing/2014/main" id="{8630E7E9-0498-41FA-ACB8-F0ECEB3E18FB}"/>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chemeClr val="bg1"/>
                </a:solidFill>
                <a:latin typeface="Arial"/>
                <a:ea typeface="+mn-ea"/>
                <a:cs typeface="Arial"/>
              </a:defRPr>
            </a:lvl1pPr>
          </a:lstStyle>
          <a:p>
            <a:pPr lvl="0"/>
            <a:endParaRPr lang="en-US" dirty="0"/>
          </a:p>
        </p:txBody>
      </p:sp>
    </p:spTree>
    <p:extLst>
      <p:ext uri="{BB962C8B-B14F-4D97-AF65-F5344CB8AC3E}">
        <p14:creationId xmlns:p14="http://schemas.microsoft.com/office/powerpoint/2010/main" val="3352339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945EE01E-B8F8-4F46-9184-F560A15FFDB2}"/>
              </a:ext>
            </a:extLst>
          </p:cNvPr>
          <p:cNvSpPr>
            <a:spLocks noGrp="1"/>
          </p:cNvSpPr>
          <p:nvPr>
            <p:ph type="body" sz="quarter" idx="10"/>
          </p:nvPr>
        </p:nvSpPr>
        <p:spPr>
          <a:xfrm>
            <a:off x="914400" y="1645920"/>
            <a:ext cx="10528300" cy="4297680"/>
          </a:xfrm>
        </p:spPr>
        <p:txBody>
          <a:bodyPr lIns="0" rIns="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ext Placeholder 10">
            <a:extLst>
              <a:ext uri="{FF2B5EF4-FFF2-40B4-BE49-F238E27FC236}">
                <a16:creationId xmlns:a16="http://schemas.microsoft.com/office/drawing/2014/main" id="{C4F6894A-7532-45E6-9213-3EE7C25E2948}"/>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2" name="Title 11">
            <a:extLst>
              <a:ext uri="{FF2B5EF4-FFF2-40B4-BE49-F238E27FC236}">
                <a16:creationId xmlns:a16="http://schemas.microsoft.com/office/drawing/2014/main" id="{28060EAA-EA09-4CE6-BCCD-FD906D4C2760}"/>
              </a:ext>
            </a:extLst>
          </p:cNvPr>
          <p:cNvSpPr>
            <a:spLocks noGrp="1"/>
          </p:cNvSpPr>
          <p:nvPr>
            <p:ph type="title"/>
          </p:nvPr>
        </p:nvSpPr>
        <p:spPr/>
        <p:txBody>
          <a:bodyPr/>
          <a:lstStyle/>
          <a:p>
            <a:r>
              <a:rPr lang="en-US"/>
              <a:t>Click to edit Master title style</a:t>
            </a:r>
          </a:p>
        </p:txBody>
      </p:sp>
      <p:sp>
        <p:nvSpPr>
          <p:cNvPr id="13" name="Slide Number Placeholder 12">
            <a:extLst>
              <a:ext uri="{FF2B5EF4-FFF2-40B4-BE49-F238E27FC236}">
                <a16:creationId xmlns:a16="http://schemas.microsoft.com/office/drawing/2014/main" id="{86C93D88-54FE-4775-8918-4D929AE294BB}"/>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32588418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rgbClr val="8FCBF1"/>
          </a:solidFill>
        </p:spPr>
        <p:txBody>
          <a:bodyPr wrap="square" lIns="0" tIns="0" rIns="0" bIns="0" rtlCol="0"/>
          <a:lstStyle/>
          <a:p>
            <a:endParaRPr/>
          </a:p>
        </p:txBody>
      </p:sp>
      <p:sp>
        <p:nvSpPr>
          <p:cNvPr id="18" name="bk object 18"/>
          <p:cNvSpPr/>
          <p:nvPr/>
        </p:nvSpPr>
        <p:spPr>
          <a:xfrm>
            <a:off x="0" y="342900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rgbClr val="003B71"/>
          </a:solidFill>
        </p:spPr>
        <p:txBody>
          <a:bodyPr wrap="square" lIns="0" tIns="0" rIns="0" bIns="0" rtlCol="0"/>
          <a:lstStyle/>
          <a:p>
            <a:endParaRPr/>
          </a:p>
        </p:txBody>
      </p:sp>
      <p:sp>
        <p:nvSpPr>
          <p:cNvPr id="13" name="Text Placeholder 10">
            <a:extLst>
              <a:ext uri="{FF2B5EF4-FFF2-40B4-BE49-F238E27FC236}">
                <a16:creationId xmlns:a16="http://schemas.microsoft.com/office/drawing/2014/main" id="{9488E05E-E0FE-4CC9-B99D-D99E32227D39}"/>
              </a:ext>
            </a:extLst>
          </p:cNvPr>
          <p:cNvSpPr>
            <a:spLocks noGrp="1"/>
          </p:cNvSpPr>
          <p:nvPr>
            <p:ph type="body" sz="quarter" idx="11"/>
          </p:nvPr>
        </p:nvSpPr>
        <p:spPr>
          <a:xfrm>
            <a:off x="384048" y="274320"/>
            <a:ext cx="2743200" cy="182880"/>
          </a:xfrm>
        </p:spPr>
        <p:txBody>
          <a:bodyPr>
            <a:noAutofit/>
          </a:bodyPr>
          <a:lstStyle>
            <a:lvl1pPr marL="12700" indent="0" algn="l" defTabSz="914400" rtl="0" eaLnBrk="1" latinLnBrk="0" hangingPunct="1">
              <a:lnSpc>
                <a:spcPct val="100000"/>
              </a:lnSpc>
              <a:spcBef>
                <a:spcPts val="100"/>
              </a:spcBef>
              <a:buNone/>
              <a:defRPr lang="en-US" sz="900" kern="1200" cap="all" spc="25" baseline="0" dirty="0">
                <a:solidFill>
                  <a:srgbClr val="003B71"/>
                </a:solidFill>
                <a:latin typeface="Arial"/>
                <a:ea typeface="+mn-ea"/>
                <a:cs typeface="Arial"/>
              </a:defRPr>
            </a:lvl1pPr>
          </a:lstStyle>
          <a:p>
            <a:pPr lvl="0"/>
            <a:endParaRPr lang="en-US" dirty="0"/>
          </a:p>
        </p:txBody>
      </p:sp>
      <p:sp>
        <p:nvSpPr>
          <p:cNvPr id="10" name="Title 9">
            <a:extLst>
              <a:ext uri="{FF2B5EF4-FFF2-40B4-BE49-F238E27FC236}">
                <a16:creationId xmlns:a16="http://schemas.microsoft.com/office/drawing/2014/main" id="{C0688E23-181C-4E26-BFB7-FDCB6D1F2AE0}"/>
              </a:ext>
            </a:extLst>
          </p:cNvPr>
          <p:cNvSpPr>
            <a:spLocks noGrp="1"/>
          </p:cNvSpPr>
          <p:nvPr>
            <p:ph type="title"/>
          </p:nvPr>
        </p:nvSpPr>
        <p:spPr/>
        <p:txBody>
          <a:bodyPr/>
          <a:lstStyle/>
          <a:p>
            <a:r>
              <a:rPr lang="en-US"/>
              <a:t>Click to edit Master title style</a:t>
            </a:r>
          </a:p>
        </p:txBody>
      </p:sp>
      <p:sp>
        <p:nvSpPr>
          <p:cNvPr id="11" name="Slide Number Placeholder 10">
            <a:extLst>
              <a:ext uri="{FF2B5EF4-FFF2-40B4-BE49-F238E27FC236}">
                <a16:creationId xmlns:a16="http://schemas.microsoft.com/office/drawing/2014/main" id="{0FC43B59-711F-4416-B500-DE70A23BAAA3}"/>
              </a:ext>
            </a:extLst>
          </p:cNvPr>
          <p:cNvSpPr>
            <a:spLocks noGrp="1"/>
          </p:cNvSpPr>
          <p:nvPr>
            <p:ph type="sldNum" sz="quarter" idx="12"/>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37393448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433148B3-EAAC-4206-9689-1EF5237A1FF4}"/>
              </a:ext>
            </a:extLst>
          </p:cNvPr>
          <p:cNvSpPr>
            <a:spLocks noGrp="1"/>
          </p:cNvSpPr>
          <p:nvPr>
            <p:ph type="sldNum" sz="quarter" idx="10"/>
          </p:nvPr>
        </p:nvSpPr>
        <p:spPr/>
        <p:txBody>
          <a:bodyPr/>
          <a:lstStyle/>
          <a:p>
            <a:fld id="{2723C7C7-B0FF-451D-99FE-9EA893039DFB}" type="slidenum">
              <a:rPr lang="en-US" smtClean="0"/>
              <a:pPr/>
              <a:t>‹#›</a:t>
            </a:fld>
            <a:endParaRPr lang="en-US"/>
          </a:p>
        </p:txBody>
      </p:sp>
    </p:spTree>
    <p:extLst>
      <p:ext uri="{BB962C8B-B14F-4D97-AF65-F5344CB8AC3E}">
        <p14:creationId xmlns:p14="http://schemas.microsoft.com/office/powerpoint/2010/main" val="11873882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7167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26" Type="http://schemas.openxmlformats.org/officeDocument/2006/relationships/slideLayout" Target="../slideLayouts/slideLayout36.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5" Type="http://schemas.openxmlformats.org/officeDocument/2006/relationships/slideLayout" Target="../slideLayouts/slideLayout35.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29" Type="http://schemas.openxmlformats.org/officeDocument/2006/relationships/theme" Target="../theme/theme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24" Type="http://schemas.openxmlformats.org/officeDocument/2006/relationships/slideLayout" Target="../slideLayouts/slideLayout34.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slideLayout" Target="../slideLayouts/slideLayout33.xml"/><Relationship Id="rId28" Type="http://schemas.openxmlformats.org/officeDocument/2006/relationships/slideLayout" Target="../slideLayouts/slideLayout38.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 Id="rId27"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14.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image" Target="../media/image13.pn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theme" Target="../theme/theme3.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object 6">
            <a:extLst>
              <a:ext uri="{FF2B5EF4-FFF2-40B4-BE49-F238E27FC236}">
                <a16:creationId xmlns:a16="http://schemas.microsoft.com/office/drawing/2014/main" id="{5E0020C8-29A3-4216-AB4B-72962E098361}"/>
              </a:ext>
            </a:extLst>
          </p:cNvPr>
          <p:cNvSpPr/>
          <p:nvPr userDrawn="1"/>
        </p:nvSpPr>
        <p:spPr>
          <a:xfrm>
            <a:off x="0" y="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3"/>
          </a:solidFill>
        </p:spPr>
        <p:txBody>
          <a:bodyPr wrap="square" lIns="0" tIns="0" rIns="0" bIns="0" rtlCol="0"/>
          <a:lstStyle/>
          <a:p>
            <a:endParaRPr/>
          </a:p>
        </p:txBody>
      </p:sp>
      <p:sp>
        <p:nvSpPr>
          <p:cNvPr id="9" name="object 7">
            <a:extLst>
              <a:ext uri="{FF2B5EF4-FFF2-40B4-BE49-F238E27FC236}">
                <a16:creationId xmlns:a16="http://schemas.microsoft.com/office/drawing/2014/main" id="{6F35BDD5-95EE-48BA-9709-7271D9A21801}"/>
              </a:ext>
            </a:extLst>
          </p:cNvPr>
          <p:cNvSpPr/>
          <p:nvPr userDrawn="1"/>
        </p:nvSpPr>
        <p:spPr>
          <a:xfrm>
            <a:off x="0" y="3429000"/>
            <a:ext cx="109855" cy="3429000"/>
          </a:xfrm>
          <a:custGeom>
            <a:avLst/>
            <a:gdLst/>
            <a:ahLst/>
            <a:cxnLst/>
            <a:rect l="l" t="t" r="r" b="b"/>
            <a:pathLst>
              <a:path w="109855" h="3429000">
                <a:moveTo>
                  <a:pt x="0" y="3429000"/>
                </a:moveTo>
                <a:lnTo>
                  <a:pt x="109728" y="3429000"/>
                </a:lnTo>
                <a:lnTo>
                  <a:pt x="109728" y="0"/>
                </a:lnTo>
                <a:lnTo>
                  <a:pt x="0" y="0"/>
                </a:lnTo>
                <a:lnTo>
                  <a:pt x="0" y="3429000"/>
                </a:lnTo>
                <a:close/>
              </a:path>
            </a:pathLst>
          </a:custGeom>
          <a:solidFill>
            <a:schemeClr val="accent1"/>
          </a:solidFill>
        </p:spPr>
        <p:txBody>
          <a:bodyPr wrap="square" lIns="0" tIns="0" rIns="0" bIns="0" rtlCol="0"/>
          <a:lstStyle/>
          <a:p>
            <a:endParaRPr/>
          </a:p>
        </p:txBody>
      </p:sp>
      <p:pic>
        <p:nvPicPr>
          <p:cNvPr id="10" name="Graphic 9">
            <a:extLst>
              <a:ext uri="{FF2B5EF4-FFF2-40B4-BE49-F238E27FC236}">
                <a16:creationId xmlns:a16="http://schemas.microsoft.com/office/drawing/2014/main" id="{720169F2-0ED7-4C43-AB49-817E827BF219}"/>
              </a:ext>
            </a:extLst>
          </p:cNvPr>
          <p:cNvPicPr>
            <a:picLocks noChangeAspect="1"/>
          </p:cNvPicPr>
          <p:nvPr userDrawn="1"/>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562674" y="6259892"/>
            <a:ext cx="2275119" cy="259191"/>
          </a:xfrm>
          <a:prstGeom prst="rect">
            <a:avLst/>
          </a:prstGeom>
        </p:spPr>
      </p:pic>
      <p:sp>
        <p:nvSpPr>
          <p:cNvPr id="12" name="Title Placeholder 11">
            <a:extLst>
              <a:ext uri="{FF2B5EF4-FFF2-40B4-BE49-F238E27FC236}">
                <a16:creationId xmlns:a16="http://schemas.microsoft.com/office/drawing/2014/main" id="{4F624858-8AED-4BA1-8AE3-B314DCB5786D}"/>
              </a:ext>
            </a:extLst>
          </p:cNvPr>
          <p:cNvSpPr>
            <a:spLocks noGrp="1"/>
          </p:cNvSpPr>
          <p:nvPr>
            <p:ph type="title"/>
          </p:nvPr>
        </p:nvSpPr>
        <p:spPr>
          <a:xfrm>
            <a:off x="914400" y="822960"/>
            <a:ext cx="10515600" cy="420624"/>
          </a:xfrm>
          <a:prstGeom prst="rect">
            <a:avLst/>
          </a:prstGeom>
        </p:spPr>
        <p:txBody>
          <a:bodyPr vert="horz" lIns="0" tIns="45720" rIns="0" bIns="45720" rtlCol="0" anchor="ctr">
            <a:noAutofit/>
          </a:bodyPr>
          <a:lstStyle/>
          <a:p>
            <a:r>
              <a:rPr lang="en-US" dirty="0"/>
              <a:t>Click to edit Master title style</a:t>
            </a:r>
          </a:p>
        </p:txBody>
      </p:sp>
      <p:sp>
        <p:nvSpPr>
          <p:cNvPr id="13" name="Text Placeholder 12">
            <a:extLst>
              <a:ext uri="{FF2B5EF4-FFF2-40B4-BE49-F238E27FC236}">
                <a16:creationId xmlns:a16="http://schemas.microsoft.com/office/drawing/2014/main" id="{03C7300C-1C04-43C4-B5EF-997B8150E2ED}"/>
              </a:ext>
            </a:extLst>
          </p:cNvPr>
          <p:cNvSpPr>
            <a:spLocks noGrp="1"/>
          </p:cNvSpPr>
          <p:nvPr>
            <p:ph type="body" idx="1"/>
          </p:nvPr>
        </p:nvSpPr>
        <p:spPr>
          <a:xfrm>
            <a:off x="914400" y="1645920"/>
            <a:ext cx="10515600" cy="4297680"/>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13">
            <a:extLst>
              <a:ext uri="{FF2B5EF4-FFF2-40B4-BE49-F238E27FC236}">
                <a16:creationId xmlns:a16="http://schemas.microsoft.com/office/drawing/2014/main" id="{25B811BE-618F-4E10-9FBC-F0219DEFB037}"/>
              </a:ext>
            </a:extLst>
          </p:cNvPr>
          <p:cNvSpPr>
            <a:spLocks noGrp="1"/>
          </p:cNvSpPr>
          <p:nvPr>
            <p:ph type="sldNum" sz="quarter" idx="4"/>
          </p:nvPr>
        </p:nvSpPr>
        <p:spPr>
          <a:xfrm>
            <a:off x="384048" y="6483190"/>
            <a:ext cx="2743200" cy="182880"/>
          </a:xfrm>
          <a:prstGeom prst="rect">
            <a:avLst/>
          </a:prstGeom>
        </p:spPr>
        <p:txBody>
          <a:bodyPr vert="horz" lIns="0" tIns="45720" rIns="0" bIns="45720" rtlCol="0" anchor="ctr"/>
          <a:lstStyle>
            <a:lvl1pPr algn="l">
              <a:defRPr sz="900">
                <a:solidFill>
                  <a:schemeClr val="tx1"/>
                </a:solidFill>
              </a:defRPr>
            </a:lvl1pPr>
          </a:lstStyle>
          <a:p>
            <a:fld id="{2723C7C7-B0FF-451D-99FE-9EA893039DFB}" type="slidenum">
              <a:rPr lang="en-US" smtClean="0"/>
              <a:pPr/>
              <a:t>‹#›</a:t>
            </a:fld>
            <a:endParaRPr lang="en-US"/>
          </a:p>
        </p:txBody>
      </p:sp>
    </p:spTree>
    <p:extLst>
      <p:ext uri="{BB962C8B-B14F-4D97-AF65-F5344CB8AC3E}">
        <p14:creationId xmlns:p14="http://schemas.microsoft.com/office/powerpoint/2010/main" val="9348526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Lst>
  <p:hf hdr="0" ftr="0" dt="0"/>
  <p:txStyles>
    <p:titleStyle>
      <a:lvl1pPr>
        <a:defRPr sz="3200">
          <a:solidFill>
            <a:schemeClr val="accent2"/>
          </a:solidFill>
          <a:latin typeface="+mj-lt"/>
          <a:ea typeface="+mj-ea"/>
          <a:cs typeface="+mj-cs"/>
        </a:defRPr>
      </a:lvl1pPr>
    </p:titleStyle>
    <p:body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4FAB3D-6FD8-4BCE-9335-273803DB3F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DEE5B9-7ADC-4CC8-B62C-5FB1DCE43A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6AA021-9C80-4A0D-A5EA-4DA17750B7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822631-84D9-4249-B877-4B98335C1BA8}" type="datetimeFigureOut">
              <a:rPr lang="en-US" smtClean="0"/>
              <a:t>3/27/2024</a:t>
            </a:fld>
            <a:endParaRPr lang="en-US"/>
          </a:p>
        </p:txBody>
      </p:sp>
      <p:sp>
        <p:nvSpPr>
          <p:cNvPr id="5" name="Footer Placeholder 4">
            <a:extLst>
              <a:ext uri="{FF2B5EF4-FFF2-40B4-BE49-F238E27FC236}">
                <a16:creationId xmlns:a16="http://schemas.microsoft.com/office/drawing/2014/main" id="{8E3F11F8-B84C-41F0-A2D2-0EBAB48F34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5BE2A45-E599-49E9-A2A4-CC6CC35D30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B559DBB-C45F-461D-8AEE-61FFC6EFADA2}" type="slidenum">
              <a:rPr lang="en-US" smtClean="0"/>
              <a:t>‹#›</a:t>
            </a:fld>
            <a:endParaRPr lang="en-US"/>
          </a:p>
        </p:txBody>
      </p:sp>
    </p:spTree>
    <p:extLst>
      <p:ext uri="{BB962C8B-B14F-4D97-AF65-F5344CB8AC3E}">
        <p14:creationId xmlns:p14="http://schemas.microsoft.com/office/powerpoint/2010/main" val="3128558452"/>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5" r:id="rId14"/>
    <p:sldLayoutId id="2147483706" r:id="rId15"/>
    <p:sldLayoutId id="2147483707" r:id="rId16"/>
    <p:sldLayoutId id="2147483708" r:id="rId17"/>
    <p:sldLayoutId id="2147483709" r:id="rId18"/>
    <p:sldLayoutId id="2147483710" r:id="rId19"/>
    <p:sldLayoutId id="2147483711" r:id="rId20"/>
    <p:sldLayoutId id="2147483712" r:id="rId21"/>
    <p:sldLayoutId id="2147483713" r:id="rId22"/>
    <p:sldLayoutId id="2147483714" r:id="rId23"/>
    <p:sldLayoutId id="2147483715" r:id="rId24"/>
    <p:sldLayoutId id="2147483716" r:id="rId25"/>
    <p:sldLayoutId id="2147483717" r:id="rId26"/>
    <p:sldLayoutId id="2147483718" r:id="rId27"/>
    <p:sldLayoutId id="214748371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107DDE5D-46A2-40BF-9F1B-74548FF8E2C6}"/>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l="255" r="1693"/>
          <a:stretch/>
        </p:blipFill>
        <p:spPr>
          <a:xfrm>
            <a:off x="-1" y="5683878"/>
            <a:ext cx="12192001" cy="1174122"/>
          </a:xfrm>
          <a:prstGeom prst="rect">
            <a:avLst/>
          </a:prstGeom>
        </p:spPr>
      </p:pic>
      <p:sp>
        <p:nvSpPr>
          <p:cNvPr id="1026" name="Rectangle 2"/>
          <p:cNvSpPr>
            <a:spLocks noGrp="1" noChangeArrowheads="1"/>
          </p:cNvSpPr>
          <p:nvPr>
            <p:ph type="title"/>
          </p:nvPr>
        </p:nvSpPr>
        <p:spPr bwMode="auto">
          <a:xfrm>
            <a:off x="609600" y="152401"/>
            <a:ext cx="1097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027" name="Rectangle 3"/>
          <p:cNvSpPr>
            <a:spLocks noGrp="1" noChangeArrowheads="1"/>
          </p:cNvSpPr>
          <p:nvPr>
            <p:ph type="body" idx="1"/>
          </p:nvPr>
        </p:nvSpPr>
        <p:spPr bwMode="auto">
          <a:xfrm>
            <a:off x="609600" y="1143000"/>
            <a:ext cx="10972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pic>
        <p:nvPicPr>
          <p:cNvPr id="7" name="Picture 6">
            <a:extLst>
              <a:ext uri="{FF2B5EF4-FFF2-40B4-BE49-F238E27FC236}">
                <a16:creationId xmlns:a16="http://schemas.microsoft.com/office/drawing/2014/main" id="{E86D5B7E-D12C-47B9-9CFF-C14D1E85460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58207"/>
          <a:stretch/>
        </p:blipFill>
        <p:spPr>
          <a:xfrm>
            <a:off x="9643297" y="6414586"/>
            <a:ext cx="2560415" cy="582029"/>
          </a:xfrm>
          <a:prstGeom prst="rect">
            <a:avLst/>
          </a:prstGeom>
        </p:spPr>
      </p:pic>
      <p:pic>
        <p:nvPicPr>
          <p:cNvPr id="18" name="Picture 17">
            <a:extLst>
              <a:ext uri="{FF2B5EF4-FFF2-40B4-BE49-F238E27FC236}">
                <a16:creationId xmlns:a16="http://schemas.microsoft.com/office/drawing/2014/main" id="{2721DFC6-0C1F-45BF-A155-6D7644CBE23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l="19840" r="44446" b="41089"/>
          <a:stretch/>
        </p:blipFill>
        <p:spPr>
          <a:xfrm>
            <a:off x="10466302" y="5724958"/>
            <a:ext cx="914401" cy="820434"/>
          </a:xfrm>
          <a:prstGeom prst="rect">
            <a:avLst/>
          </a:prstGeom>
        </p:spPr>
      </p:pic>
    </p:spTree>
    <p:extLst>
      <p:ext uri="{BB962C8B-B14F-4D97-AF65-F5344CB8AC3E}">
        <p14:creationId xmlns:p14="http://schemas.microsoft.com/office/powerpoint/2010/main" val="40337048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xStyles>
    <p:titleStyle>
      <a:lvl1pPr algn="l" rtl="0" eaLnBrk="0" fontAlgn="base" hangingPunct="0">
        <a:spcBef>
          <a:spcPct val="0"/>
        </a:spcBef>
        <a:spcAft>
          <a:spcPct val="0"/>
        </a:spcAft>
        <a:defRPr sz="3600">
          <a:solidFill>
            <a:srgbClr val="00718F"/>
          </a:solidFill>
          <a:latin typeface="+mj-lt"/>
          <a:ea typeface="+mj-ea"/>
          <a:cs typeface="+mj-cs"/>
        </a:defRPr>
      </a:lvl1pPr>
      <a:lvl2pPr algn="l" rtl="0" eaLnBrk="0" fontAlgn="base" hangingPunct="0">
        <a:spcBef>
          <a:spcPct val="0"/>
        </a:spcBef>
        <a:spcAft>
          <a:spcPct val="0"/>
        </a:spcAft>
        <a:defRPr sz="3600">
          <a:solidFill>
            <a:srgbClr val="00718F"/>
          </a:solidFill>
          <a:latin typeface="Arial" charset="0"/>
        </a:defRPr>
      </a:lvl2pPr>
      <a:lvl3pPr algn="l" rtl="0" eaLnBrk="0" fontAlgn="base" hangingPunct="0">
        <a:spcBef>
          <a:spcPct val="0"/>
        </a:spcBef>
        <a:spcAft>
          <a:spcPct val="0"/>
        </a:spcAft>
        <a:defRPr sz="3600">
          <a:solidFill>
            <a:srgbClr val="00718F"/>
          </a:solidFill>
          <a:latin typeface="Arial" charset="0"/>
        </a:defRPr>
      </a:lvl3pPr>
      <a:lvl4pPr algn="l" rtl="0" eaLnBrk="0" fontAlgn="base" hangingPunct="0">
        <a:spcBef>
          <a:spcPct val="0"/>
        </a:spcBef>
        <a:spcAft>
          <a:spcPct val="0"/>
        </a:spcAft>
        <a:defRPr sz="3600">
          <a:solidFill>
            <a:srgbClr val="00718F"/>
          </a:solidFill>
          <a:latin typeface="Arial" charset="0"/>
        </a:defRPr>
      </a:lvl4pPr>
      <a:lvl5pPr algn="l" rtl="0" eaLnBrk="0" fontAlgn="base" hangingPunct="0">
        <a:spcBef>
          <a:spcPct val="0"/>
        </a:spcBef>
        <a:spcAft>
          <a:spcPct val="0"/>
        </a:spcAft>
        <a:defRPr sz="3600">
          <a:solidFill>
            <a:srgbClr val="00718F"/>
          </a:solidFill>
          <a:latin typeface="Arial" charset="0"/>
        </a:defRPr>
      </a:lvl5pPr>
      <a:lvl6pPr marL="457200" algn="l" rtl="0" fontAlgn="base">
        <a:spcBef>
          <a:spcPct val="0"/>
        </a:spcBef>
        <a:spcAft>
          <a:spcPct val="0"/>
        </a:spcAft>
        <a:defRPr sz="3600">
          <a:solidFill>
            <a:srgbClr val="791730"/>
          </a:solidFill>
          <a:latin typeface="Arial" charset="0"/>
        </a:defRPr>
      </a:lvl6pPr>
      <a:lvl7pPr marL="914400" algn="l" rtl="0" fontAlgn="base">
        <a:spcBef>
          <a:spcPct val="0"/>
        </a:spcBef>
        <a:spcAft>
          <a:spcPct val="0"/>
        </a:spcAft>
        <a:defRPr sz="3600">
          <a:solidFill>
            <a:srgbClr val="791730"/>
          </a:solidFill>
          <a:latin typeface="Arial" charset="0"/>
        </a:defRPr>
      </a:lvl7pPr>
      <a:lvl8pPr marL="1371600" algn="l" rtl="0" fontAlgn="base">
        <a:spcBef>
          <a:spcPct val="0"/>
        </a:spcBef>
        <a:spcAft>
          <a:spcPct val="0"/>
        </a:spcAft>
        <a:defRPr sz="3600">
          <a:solidFill>
            <a:srgbClr val="791730"/>
          </a:solidFill>
          <a:latin typeface="Arial" charset="0"/>
        </a:defRPr>
      </a:lvl8pPr>
      <a:lvl9pPr marL="1828800" algn="l" rtl="0" fontAlgn="base">
        <a:spcBef>
          <a:spcPct val="0"/>
        </a:spcBef>
        <a:spcAft>
          <a:spcPct val="0"/>
        </a:spcAft>
        <a:defRPr sz="3600">
          <a:solidFill>
            <a:srgbClr val="791730"/>
          </a:solidFill>
          <a:latin typeface="Arial" charset="0"/>
        </a:defRPr>
      </a:lvl9pPr>
    </p:titleStyle>
    <p:bodyStyle>
      <a:lvl1pPr marL="342900" indent="-342900" algn="l" rtl="0" eaLnBrk="0" fontAlgn="base" hangingPunct="0">
        <a:spcBef>
          <a:spcPct val="20000"/>
        </a:spcBef>
        <a:spcAft>
          <a:spcPct val="0"/>
        </a:spcAft>
        <a:buChar char="•"/>
        <a:defRPr sz="2800">
          <a:solidFill>
            <a:srgbClr val="0D0D0D"/>
          </a:solidFill>
          <a:latin typeface="+mn-lt"/>
          <a:ea typeface="+mn-ea"/>
          <a:cs typeface="+mn-cs"/>
        </a:defRPr>
      </a:lvl1pPr>
      <a:lvl2pPr marL="742950" indent="-285750" algn="l" rtl="0" eaLnBrk="0" fontAlgn="base" hangingPunct="0">
        <a:spcBef>
          <a:spcPct val="20000"/>
        </a:spcBef>
        <a:spcAft>
          <a:spcPct val="0"/>
        </a:spcAft>
        <a:buChar char="–"/>
        <a:defRPr sz="2400">
          <a:solidFill>
            <a:srgbClr val="0D0D0D"/>
          </a:solidFill>
          <a:latin typeface="+mn-lt"/>
        </a:defRPr>
      </a:lvl2pPr>
      <a:lvl3pPr marL="1143000" indent="-228600" algn="l" rtl="0" eaLnBrk="0" fontAlgn="base" hangingPunct="0">
        <a:spcBef>
          <a:spcPct val="20000"/>
        </a:spcBef>
        <a:spcAft>
          <a:spcPct val="0"/>
        </a:spcAft>
        <a:buChar char="•"/>
        <a:defRPr sz="2000">
          <a:solidFill>
            <a:srgbClr val="0D0D0D"/>
          </a:solidFill>
          <a:latin typeface="+mn-lt"/>
        </a:defRPr>
      </a:lvl3pPr>
      <a:lvl4pPr marL="1600200" indent="-228600" algn="l" rtl="0" eaLnBrk="0" fontAlgn="base" hangingPunct="0">
        <a:spcBef>
          <a:spcPct val="20000"/>
        </a:spcBef>
        <a:spcAft>
          <a:spcPct val="0"/>
        </a:spcAft>
        <a:buChar char="–"/>
        <a:defRPr sz="2000">
          <a:solidFill>
            <a:srgbClr val="0D0D0D"/>
          </a:solidFill>
          <a:latin typeface="+mn-lt"/>
        </a:defRPr>
      </a:lvl4pPr>
      <a:lvl5pPr marL="2057400" indent="-228600" algn="l" rtl="0" eaLnBrk="0" fontAlgn="base" hangingPunct="0">
        <a:spcBef>
          <a:spcPct val="20000"/>
        </a:spcBef>
        <a:spcAft>
          <a:spcPct val="0"/>
        </a:spcAft>
        <a:buChar char="»"/>
        <a:defRPr sz="2000">
          <a:solidFill>
            <a:srgbClr val="0D0D0D"/>
          </a:solidFill>
          <a:latin typeface="+mn-lt"/>
        </a:defRPr>
      </a:lvl5pPr>
      <a:lvl6pPr marL="2514600" indent="-228600" algn="l" rtl="0" fontAlgn="base">
        <a:spcBef>
          <a:spcPct val="20000"/>
        </a:spcBef>
        <a:spcAft>
          <a:spcPct val="0"/>
        </a:spcAft>
        <a:buChar char="»"/>
        <a:defRPr sz="2000">
          <a:solidFill>
            <a:schemeClr val="bg2"/>
          </a:solidFill>
          <a:latin typeface="+mn-lt"/>
        </a:defRPr>
      </a:lvl6pPr>
      <a:lvl7pPr marL="2971800" indent="-228600" algn="l" rtl="0" fontAlgn="base">
        <a:spcBef>
          <a:spcPct val="20000"/>
        </a:spcBef>
        <a:spcAft>
          <a:spcPct val="0"/>
        </a:spcAft>
        <a:buChar char="»"/>
        <a:defRPr sz="2000">
          <a:solidFill>
            <a:schemeClr val="bg2"/>
          </a:solidFill>
          <a:latin typeface="+mn-lt"/>
        </a:defRPr>
      </a:lvl7pPr>
      <a:lvl8pPr marL="3429000" indent="-228600" algn="l" rtl="0" fontAlgn="base">
        <a:spcBef>
          <a:spcPct val="20000"/>
        </a:spcBef>
        <a:spcAft>
          <a:spcPct val="0"/>
        </a:spcAft>
        <a:buChar char="»"/>
        <a:defRPr sz="2000">
          <a:solidFill>
            <a:schemeClr val="bg2"/>
          </a:solidFill>
          <a:latin typeface="+mn-lt"/>
        </a:defRPr>
      </a:lvl8pPr>
      <a:lvl9pPr marL="3886200" indent="-228600" algn="l" rtl="0" fontAlgn="base">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mailto:rowen@marin.edu" TargetMode="External"/><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31.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 Id="rId9" Type="http://schemas.openxmlformats.org/officeDocument/2006/relationships/image" Target="../media/image30.svg"/></Relationships>
</file>

<file path=ppt/slides/_rels/slide11.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2.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3.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4.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3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xml"/><Relationship Id="rId1" Type="http://schemas.openxmlformats.org/officeDocument/2006/relationships/slideLayout" Target="../slideLayouts/slideLayout37.xml"/><Relationship Id="rId5" Type="http://schemas.openxmlformats.org/officeDocument/2006/relationships/image" Target="../media/image2.sv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7.xml"/><Relationship Id="rId5" Type="http://schemas.openxmlformats.org/officeDocument/2006/relationships/image" Target="../media/image34.png"/><Relationship Id="rId4" Type="http://schemas.openxmlformats.org/officeDocument/2006/relationships/image" Target="../media/image33.jp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1.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1.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5.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jpeg"/></Relationships>
</file>

<file path=ppt/slides/_rels/slide5.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6.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2.svg"/><Relationship Id="rId7" Type="http://schemas.openxmlformats.org/officeDocument/2006/relationships/image" Target="../media/image26.svg"/><Relationship Id="rId2" Type="http://schemas.openxmlformats.org/officeDocument/2006/relationships/image" Target="../media/image21.png"/><Relationship Id="rId1" Type="http://schemas.openxmlformats.org/officeDocument/2006/relationships/slideLayout" Target="../slideLayouts/slideLayout27.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28.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6.svg"/><Relationship Id="rId7" Type="http://schemas.openxmlformats.org/officeDocument/2006/relationships/image" Target="../media/image24.svg"/><Relationship Id="rId2" Type="http://schemas.openxmlformats.org/officeDocument/2006/relationships/image" Target="../media/image25.png"/><Relationship Id="rId1" Type="http://schemas.openxmlformats.org/officeDocument/2006/relationships/slideLayout" Target="../slideLayouts/slideLayout29.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8.svg"/><Relationship Id="rId7" Type="http://schemas.openxmlformats.org/officeDocument/2006/relationships/image" Target="../media/image22.svg"/><Relationship Id="rId2" Type="http://schemas.openxmlformats.org/officeDocument/2006/relationships/image" Target="../media/image27.png"/><Relationship Id="rId1" Type="http://schemas.openxmlformats.org/officeDocument/2006/relationships/slideLayout" Target="../slideLayouts/slideLayout30.xml"/><Relationship Id="rId6" Type="http://schemas.openxmlformats.org/officeDocument/2006/relationships/image" Target="../media/image21.png"/><Relationship Id="rId5" Type="http://schemas.openxmlformats.org/officeDocument/2006/relationships/image" Target="../media/image26.svg"/><Relationship Id="rId10" Type="http://schemas.openxmlformats.org/officeDocument/2006/relationships/image" Target="../media/image29.png"/><Relationship Id="rId4" Type="http://schemas.openxmlformats.org/officeDocument/2006/relationships/image" Target="../media/image25.png"/><Relationship Id="rId9" Type="http://schemas.openxmlformats.org/officeDocument/2006/relationships/image" Target="../media/image2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916200" y="2069744"/>
            <a:ext cx="4179093" cy="3738524"/>
          </a:xfrm>
        </p:spPr>
        <p:txBody>
          <a:bodyPr>
            <a:noAutofit/>
          </a:bodyPr>
          <a:lstStyle/>
          <a:p>
            <a:pPr marL="0" indent="0">
              <a:buNone/>
            </a:pPr>
            <a:r>
              <a:rPr lang="en-US" sz="1800" b="1" dirty="0">
                <a:solidFill>
                  <a:schemeClr val="accent5">
                    <a:lumMod val="50000"/>
                  </a:schemeClr>
                </a:solidFill>
                <a:latin typeface="+mj-lt"/>
                <a:ea typeface="+mj-ea"/>
                <a:cs typeface="+mj-cs"/>
              </a:rPr>
              <a:t>We will begin promptly at 12:30 PM.</a:t>
            </a:r>
          </a:p>
          <a:p>
            <a:pPr marL="0" indent="0">
              <a:spcBef>
                <a:spcPts val="0"/>
              </a:spcBef>
              <a:spcAft>
                <a:spcPts val="600"/>
              </a:spcAft>
              <a:buNone/>
            </a:pPr>
            <a:r>
              <a:rPr lang="en-US" sz="1600" b="1" dirty="0">
                <a:solidFill>
                  <a:srgbClr val="C00000"/>
                </a:solidFill>
              </a:rPr>
              <a:t>Please do not share any private health information.</a:t>
            </a:r>
            <a:br>
              <a:rPr lang="en-US" sz="1600" dirty="0">
                <a:solidFill>
                  <a:srgbClr val="FF0000"/>
                </a:solidFill>
              </a:rPr>
            </a:br>
            <a:r>
              <a:rPr lang="en-US" sz="1600" dirty="0"/>
              <a:t>Direct personal program or plan questions to </a:t>
            </a:r>
          </a:p>
          <a:p>
            <a:pPr marL="0" indent="0">
              <a:spcBef>
                <a:spcPts val="0"/>
              </a:spcBef>
              <a:spcAft>
                <a:spcPts val="600"/>
              </a:spcAft>
              <a:buNone/>
            </a:pPr>
            <a:r>
              <a:rPr lang="en-US" sz="1600" b="1" dirty="0"/>
              <a:t>Ron Owen </a:t>
            </a:r>
            <a:r>
              <a:rPr lang="en-US" sz="1600" b="1" dirty="0">
                <a:solidFill>
                  <a:schemeClr val="accent5">
                    <a:lumMod val="50000"/>
                  </a:schemeClr>
                </a:solidFill>
                <a:hlinkClick r:id="rId2">
                  <a:extLst>
                    <a:ext uri="{A12FA001-AC4F-418D-AE19-62706E023703}">
                      <ahyp:hlinkClr xmlns:ahyp="http://schemas.microsoft.com/office/drawing/2018/hyperlinkcolor" val="tx"/>
                    </a:ext>
                  </a:extLst>
                </a:hlinkClick>
              </a:rPr>
              <a:t>rowen@marin.edu</a:t>
            </a:r>
            <a:r>
              <a:rPr lang="en-US" sz="1600" dirty="0"/>
              <a:t>.  </a:t>
            </a:r>
            <a:br>
              <a:rPr lang="en-US" sz="1600" dirty="0"/>
            </a:br>
            <a:endParaRPr lang="en-US" sz="1600" dirty="0"/>
          </a:p>
          <a:p>
            <a:pPr marL="0" indent="0">
              <a:spcBef>
                <a:spcPts val="0"/>
              </a:spcBef>
              <a:spcAft>
                <a:spcPts val="600"/>
              </a:spcAft>
              <a:buNone/>
            </a:pPr>
            <a:r>
              <a:rPr lang="en-US" sz="1600" dirty="0"/>
              <a:t>We will pause briefly at the end of each section for a limited number of questions. Enter general questions in the chat located in the bottom right corner.</a:t>
            </a:r>
          </a:p>
          <a:p>
            <a:pPr marL="0" indent="0">
              <a:buNone/>
            </a:pPr>
            <a:r>
              <a:rPr lang="en-US" sz="1600" dirty="0"/>
              <a:t>A recording of this presentation and presentation deck will be posted online at </a:t>
            </a:r>
            <a:r>
              <a:rPr lang="en-US" sz="1600" b="1" dirty="0">
                <a:solidFill>
                  <a:schemeClr val="accent5">
                    <a:lumMod val="50000"/>
                  </a:schemeClr>
                </a:solidFill>
              </a:rPr>
              <a:t>hr.marin.edu/benefits</a:t>
            </a:r>
            <a:r>
              <a:rPr lang="en-US" sz="1600" dirty="0"/>
              <a:t>.</a:t>
            </a:r>
          </a:p>
          <a:p>
            <a:pPr marL="0" indent="0">
              <a:buNone/>
            </a:pPr>
            <a:endParaRPr lang="en-US" sz="1350" dirty="0"/>
          </a:p>
        </p:txBody>
      </p:sp>
      <p:sp>
        <p:nvSpPr>
          <p:cNvPr id="4" name="Title 3"/>
          <p:cNvSpPr>
            <a:spLocks noGrp="1"/>
          </p:cNvSpPr>
          <p:nvPr>
            <p:ph type="title"/>
          </p:nvPr>
        </p:nvSpPr>
        <p:spPr>
          <a:xfrm>
            <a:off x="1523293" y="967771"/>
            <a:ext cx="9144000" cy="315468"/>
          </a:xfrm>
        </p:spPr>
        <p:txBody>
          <a:bodyPr/>
          <a:lstStyle/>
          <a:p>
            <a:pPr marL="88900" algn="ctr">
              <a:spcBef>
                <a:spcPts val="3000"/>
              </a:spcBef>
            </a:pPr>
            <a:r>
              <a:rPr lang="en-US" sz="4400" b="1" dirty="0">
                <a:solidFill>
                  <a:srgbClr val="C00000"/>
                </a:solidFill>
                <a:latin typeface="+mn-lt"/>
                <a:ea typeface="+mn-ea"/>
                <a:cs typeface="+mn-cs"/>
              </a:rPr>
              <a:t>Thank You for Joining </a:t>
            </a:r>
            <a:br>
              <a:rPr lang="en-US" sz="4400" b="1" dirty="0">
                <a:solidFill>
                  <a:srgbClr val="C00000"/>
                </a:solidFill>
                <a:latin typeface="+mn-lt"/>
                <a:ea typeface="+mn-ea"/>
                <a:cs typeface="+mn-cs"/>
              </a:rPr>
            </a:br>
            <a:r>
              <a:rPr lang="en-US" sz="4400" b="1" dirty="0">
                <a:solidFill>
                  <a:srgbClr val="C00000"/>
                </a:solidFill>
              </a:rPr>
              <a:t>College of Marin’s Medicare 101.</a:t>
            </a:r>
            <a:endParaRPr lang="en-US" sz="4400" b="1" dirty="0">
              <a:solidFill>
                <a:srgbClr val="C00000"/>
              </a:solidFill>
              <a:latin typeface="+mn-lt"/>
              <a:ea typeface="+mn-ea"/>
              <a:cs typeface="+mn-cs"/>
            </a:endParaRPr>
          </a:p>
        </p:txBody>
      </p:sp>
      <p:sp>
        <p:nvSpPr>
          <p:cNvPr id="7" name="TextBox 6"/>
          <p:cNvSpPr txBox="1"/>
          <p:nvPr/>
        </p:nvSpPr>
        <p:spPr>
          <a:xfrm>
            <a:off x="6453821" y="3162315"/>
            <a:ext cx="4701084" cy="648896"/>
          </a:xfrm>
          <a:prstGeom prst="rect">
            <a:avLst/>
          </a:prstGeom>
          <a:noFill/>
        </p:spPr>
        <p:txBody>
          <a:bodyPr wrap="square" rtlCol="0">
            <a:spAutoFit/>
          </a:bodyPr>
          <a:lstStyle/>
          <a:p>
            <a:pPr defTabSz="685800">
              <a:spcAft>
                <a:spcPts val="450"/>
              </a:spcAft>
              <a:defRPr/>
            </a:pPr>
            <a:r>
              <a:rPr lang="en-US" sz="1600" b="1" i="1" dirty="0">
                <a:solidFill>
                  <a:prstClr val="black"/>
                </a:solidFill>
                <a:latin typeface="Arial" panose="020B0604020202020204"/>
              </a:rPr>
              <a:t>Enlarge</a:t>
            </a:r>
            <a:r>
              <a:rPr lang="en-US" sz="1600" dirty="0">
                <a:solidFill>
                  <a:prstClr val="black"/>
                </a:solidFill>
                <a:latin typeface="Arial" panose="020B0604020202020204"/>
              </a:rPr>
              <a:t> your screen by clicking “</a:t>
            </a:r>
            <a:r>
              <a:rPr lang="en-US" sz="1600" b="1" u="sng" dirty="0">
                <a:solidFill>
                  <a:prstClr val="black"/>
                </a:solidFill>
                <a:latin typeface="Arial" panose="020B0604020202020204"/>
              </a:rPr>
              <a:t>Alt</a:t>
            </a:r>
            <a:r>
              <a:rPr lang="en-US" sz="1600" dirty="0">
                <a:solidFill>
                  <a:prstClr val="black"/>
                </a:solidFill>
                <a:latin typeface="Arial" panose="020B0604020202020204"/>
              </a:rPr>
              <a:t>” and “</a:t>
            </a:r>
            <a:r>
              <a:rPr lang="en-US" sz="1600" b="1" u="sng" dirty="0">
                <a:solidFill>
                  <a:prstClr val="black"/>
                </a:solidFill>
                <a:latin typeface="Arial" panose="020B0604020202020204"/>
              </a:rPr>
              <a:t>Enter</a:t>
            </a:r>
            <a:r>
              <a:rPr lang="en-US" sz="1600" dirty="0">
                <a:solidFill>
                  <a:prstClr val="black"/>
                </a:solidFill>
                <a:latin typeface="Arial" panose="020B0604020202020204"/>
              </a:rPr>
              <a:t>”</a:t>
            </a:r>
          </a:p>
          <a:p>
            <a:pPr defTabSz="685800">
              <a:spcAft>
                <a:spcPts val="450"/>
              </a:spcAft>
              <a:defRPr/>
            </a:pPr>
            <a:r>
              <a:rPr lang="en-US" sz="1600" b="1" i="1" dirty="0">
                <a:solidFill>
                  <a:prstClr val="black"/>
                </a:solidFill>
                <a:latin typeface="Arial" panose="020B0604020202020204"/>
              </a:rPr>
              <a:t>Shrink</a:t>
            </a:r>
            <a:r>
              <a:rPr lang="en-US" sz="1600" dirty="0">
                <a:solidFill>
                  <a:prstClr val="black"/>
                </a:solidFill>
                <a:latin typeface="Arial" panose="020B0604020202020204"/>
              </a:rPr>
              <a:t>   your screen by clicking “</a:t>
            </a:r>
            <a:r>
              <a:rPr lang="en-US" sz="1600" b="1" u="sng" dirty="0">
                <a:solidFill>
                  <a:prstClr val="black"/>
                </a:solidFill>
                <a:latin typeface="Arial" panose="020B0604020202020204"/>
              </a:rPr>
              <a:t>Esc</a:t>
            </a:r>
            <a:r>
              <a:rPr lang="en-US" sz="1600" dirty="0">
                <a:solidFill>
                  <a:prstClr val="black"/>
                </a:solidFill>
                <a:latin typeface="Arial" panose="020B0604020202020204"/>
              </a:rPr>
              <a:t>”</a:t>
            </a:r>
          </a:p>
        </p:txBody>
      </p:sp>
      <p:sp>
        <p:nvSpPr>
          <p:cNvPr id="10" name="TextBox 9"/>
          <p:cNvSpPr txBox="1"/>
          <p:nvPr/>
        </p:nvSpPr>
        <p:spPr>
          <a:xfrm>
            <a:off x="6388895" y="2823842"/>
            <a:ext cx="4306849" cy="369332"/>
          </a:xfrm>
          <a:prstGeom prst="rect">
            <a:avLst/>
          </a:prstGeom>
          <a:noFill/>
        </p:spPr>
        <p:txBody>
          <a:bodyPr wrap="square" rtlCol="0">
            <a:spAutoFit/>
          </a:bodyPr>
          <a:lstStyle/>
          <a:p>
            <a:pPr defTabSz="685800">
              <a:defRPr/>
            </a:pPr>
            <a:r>
              <a:rPr lang="en-US" b="1" dirty="0">
                <a:solidFill>
                  <a:schemeClr val="accent5">
                    <a:lumMod val="50000"/>
                  </a:schemeClr>
                </a:solidFill>
                <a:latin typeface="Arial" panose="020B0604020202020204"/>
              </a:rPr>
              <a:t>Improve Your Viewing Experience!</a:t>
            </a:r>
          </a:p>
        </p:txBody>
      </p:sp>
      <p:pic>
        <p:nvPicPr>
          <p:cNvPr id="6" name="Picture 5">
            <a:extLst>
              <a:ext uri="{FF2B5EF4-FFF2-40B4-BE49-F238E27FC236}">
                <a16:creationId xmlns:a16="http://schemas.microsoft.com/office/drawing/2014/main" id="{206EBD6C-6B98-4FDB-8744-E4E456BD0A09}"/>
              </a:ext>
            </a:extLst>
          </p:cNvPr>
          <p:cNvPicPr>
            <a:picLocks noChangeAspect="1"/>
          </p:cNvPicPr>
          <p:nvPr/>
        </p:nvPicPr>
        <p:blipFill>
          <a:blip r:embed="rId3"/>
          <a:stretch>
            <a:fillRect/>
          </a:stretch>
        </p:blipFill>
        <p:spPr>
          <a:xfrm>
            <a:off x="154840" y="6034431"/>
            <a:ext cx="1647825" cy="714375"/>
          </a:xfrm>
          <a:prstGeom prst="rect">
            <a:avLst/>
          </a:prstGeom>
        </p:spPr>
      </p:pic>
    </p:spTree>
    <p:extLst>
      <p:ext uri="{BB962C8B-B14F-4D97-AF65-F5344CB8AC3E}">
        <p14:creationId xmlns:p14="http://schemas.microsoft.com/office/powerpoint/2010/main" val="15545172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8186597"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A &amp; </a:t>
            </a:r>
            <a:r>
              <a:rPr sz="2600" dirty="0"/>
              <a:t>B: </a:t>
            </a:r>
            <a:r>
              <a:rPr lang="en-US" sz="2600" spc="-5" dirty="0"/>
              <a:t>Late Enrollment Into Medicare</a:t>
            </a:r>
            <a:endParaRPr sz="2600" dirty="0"/>
          </a:p>
        </p:txBody>
      </p:sp>
      <p:sp>
        <p:nvSpPr>
          <p:cNvPr id="28" name="object 8">
            <a:extLst>
              <a:ext uri="{FF2B5EF4-FFF2-40B4-BE49-F238E27FC236}">
                <a16:creationId xmlns:a16="http://schemas.microsoft.com/office/drawing/2014/main" id="{F58109F0-D72A-4576-AFAC-E7A7F45EAB0F}"/>
              </a:ext>
            </a:extLst>
          </p:cNvPr>
          <p:cNvSpPr txBox="1"/>
          <p:nvPr/>
        </p:nvSpPr>
        <p:spPr>
          <a:xfrm>
            <a:off x="3541114" y="1575758"/>
            <a:ext cx="8076119" cy="440415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t>General Enrollment Period</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If you do not sign up for Part A and Part B when you’re first eligible, you can sign up between January 1 and March 31 each year. B</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eginning January 1, 2023, when you sign up during this period, your coverage starts the first day of the month after you sign up.</a:t>
            </a:r>
            <a:endParaRPr kumimoji="0" lang="en-US" sz="1600" b="1" i="0" u="none" strike="noStrike" kern="1200" cap="none" spc="-40" normalizeH="0" baseline="0" noProof="0" dirty="0">
              <a:ln>
                <a:noFill/>
              </a:ln>
              <a:solidFill>
                <a:prstClr val="black"/>
              </a:solidFill>
              <a:effectLst/>
              <a:uLnTx/>
              <a:uFillTx/>
              <a:latin typeface="Calibri" panose="020F0502020204030204"/>
              <a:ea typeface="+mn-ea"/>
              <a:cs typeface="Arial"/>
            </a:endParaRPr>
          </a:p>
          <a:p>
            <a:pPr marL="12700" marR="51435" lvl="0" indent="0" algn="l" defTabSz="914400" rtl="0" eaLnBrk="1" fontAlgn="auto" latinLnBrk="0" hangingPunct="1">
              <a:lnSpc>
                <a:spcPct val="104200"/>
              </a:lnSpc>
              <a:spcBef>
                <a:spcPts val="894"/>
              </a:spcBef>
              <a:spcAft>
                <a:spcPts val="0"/>
              </a:spcAft>
              <a:buClrTx/>
              <a:buSzTx/>
              <a:buFontTx/>
              <a:buNone/>
              <a:tabLst>
                <a:tab pos="137160" algn="l"/>
              </a:tabLst>
              <a:defRPr/>
            </a:pPr>
            <a:endPar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endParaRPr>
          </a:p>
          <a:p>
            <a:pPr marL="12700" marR="51435" lvl="0" indent="0" algn="l" defTabSz="914400" rtl="0" eaLnBrk="1" fontAlgn="auto" latinLnBrk="0" hangingPunct="1">
              <a:lnSpc>
                <a:spcPct val="104200"/>
              </a:lnSpc>
              <a:spcBef>
                <a:spcPts val="894"/>
              </a:spcBef>
              <a:spcAft>
                <a:spcPts val="0"/>
              </a:spcAft>
              <a:buClrTx/>
              <a:buSzTx/>
              <a:buFontTx/>
              <a:buNone/>
              <a:tabLst>
                <a:tab pos="137160" algn="l"/>
              </a:tabLst>
              <a:defRPr/>
            </a:pPr>
            <a:endPar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endParaRPr>
          </a:p>
          <a:p>
            <a:pPr marL="12700" marR="51435" lvl="0" indent="0" algn="l" defTabSz="914400" rtl="0" eaLnBrk="1" fontAlgn="auto" latinLnBrk="0" hangingPunct="1">
              <a:lnSpc>
                <a:spcPct val="104200"/>
              </a:lnSpc>
              <a:spcBef>
                <a:spcPts val="894"/>
              </a:spcBef>
              <a:spcAft>
                <a:spcPts val="0"/>
              </a:spcAft>
              <a:buClrTx/>
              <a:buSzTx/>
              <a:buFontTx/>
              <a:buNone/>
              <a:tabLst>
                <a:tab pos="137160" algn="l"/>
              </a:tabLst>
              <a:defRPr/>
            </a:pP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b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br>
            <a: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t>Special Enrollment Period</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Triggered by certain events, such as loss of employment or retirement, that allow you to enroll in Medicare or change plans.</a:t>
            </a:r>
          </a:p>
        </p:txBody>
      </p:sp>
      <p:sp>
        <p:nvSpPr>
          <p:cNvPr id="45" name="Rectangle 44">
            <a:extLst>
              <a:ext uri="{FF2B5EF4-FFF2-40B4-BE49-F238E27FC236}">
                <a16:creationId xmlns:a16="http://schemas.microsoft.com/office/drawing/2014/main" id="{DC59A4AD-42A0-43AE-90C7-3FEEB01F585E}"/>
              </a:ext>
            </a:extLst>
          </p:cNvPr>
          <p:cNvSpPr/>
          <p:nvPr/>
        </p:nvSpPr>
        <p:spPr>
          <a:xfrm>
            <a:off x="3471341" y="6252492"/>
            <a:ext cx="58157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Completing the application form and submitting it doesn’t automatically enroll you in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Medicare Part B. Social Security must first determine if you’re eligible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48" name="Slide Number Placeholder 3">
            <a:extLst>
              <a:ext uri="{FF2B5EF4-FFF2-40B4-BE49-F238E27FC236}">
                <a16:creationId xmlns:a16="http://schemas.microsoft.com/office/drawing/2014/main" id="{0712BE02-5AC3-4CF4-A4BD-F60CAE20B2D3}"/>
              </a:ext>
            </a:extLst>
          </p:cNvPr>
          <p:cNvSpPr txBox="1">
            <a:spLocks/>
          </p:cNvSpPr>
          <p:nvPr/>
        </p:nvSpPr>
        <p:spPr>
          <a:xfrm>
            <a:off x="384048" y="6483190"/>
            <a:ext cx="2743200" cy="182880"/>
          </a:xfrm>
          <a:prstGeom prst="rect">
            <a:avLst/>
          </a:prstGeom>
        </p:spPr>
        <p:txBody>
          <a:bodyPr vert="horz" lIns="0" tIns="45720" rIns="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9" name="object 31">
            <a:extLst>
              <a:ext uri="{FF2B5EF4-FFF2-40B4-BE49-F238E27FC236}">
                <a16:creationId xmlns:a16="http://schemas.microsoft.com/office/drawing/2014/main" id="{15BDF14A-5B89-457C-8419-A70666038EEC}"/>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55">
            <a:extLst>
              <a:ext uri="{FF2B5EF4-FFF2-40B4-BE49-F238E27FC236}">
                <a16:creationId xmlns:a16="http://schemas.microsoft.com/office/drawing/2014/main" id="{22D2DB15-FF0B-4A55-BC29-18CF4F21802D}"/>
              </a:ext>
            </a:extLst>
          </p:cNvPr>
          <p:cNvSpPr/>
          <p:nvPr/>
        </p:nvSpPr>
        <p:spPr>
          <a:xfrm>
            <a:off x="1186472" y="431908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8" name="Group 57">
            <a:extLst>
              <a:ext uri="{FF2B5EF4-FFF2-40B4-BE49-F238E27FC236}">
                <a16:creationId xmlns:a16="http://schemas.microsoft.com/office/drawing/2014/main" id="{8D411C85-902C-43E3-A4BA-8AB0671CD22A}"/>
              </a:ext>
            </a:extLst>
          </p:cNvPr>
          <p:cNvGrpSpPr>
            <a:grpSpLocks noChangeAspect="1"/>
          </p:cNvGrpSpPr>
          <p:nvPr/>
        </p:nvGrpSpPr>
        <p:grpSpPr>
          <a:xfrm>
            <a:off x="1490509" y="4467373"/>
            <a:ext cx="214886" cy="526378"/>
            <a:chOff x="9257554" y="-500162"/>
            <a:chExt cx="1512220" cy="3704277"/>
          </a:xfrm>
        </p:grpSpPr>
        <p:sp>
          <p:nvSpPr>
            <p:cNvPr id="63" name="Rectangle: Top Corners Rounded 62">
              <a:extLst>
                <a:ext uri="{FF2B5EF4-FFF2-40B4-BE49-F238E27FC236}">
                  <a16:creationId xmlns:a16="http://schemas.microsoft.com/office/drawing/2014/main" id="{1A72C876-8CC1-449C-9908-EA897342EE66}"/>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64" name="Graphic 63">
              <a:extLst>
                <a:ext uri="{FF2B5EF4-FFF2-40B4-BE49-F238E27FC236}">
                  <a16:creationId xmlns:a16="http://schemas.microsoft.com/office/drawing/2014/main" id="{5F4AE8C9-50FB-48D9-B99C-E6792FAD6165}"/>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65" name="Graphic 64">
              <a:extLst>
                <a:ext uri="{FF2B5EF4-FFF2-40B4-BE49-F238E27FC236}">
                  <a16:creationId xmlns:a16="http://schemas.microsoft.com/office/drawing/2014/main" id="{341890B8-61D5-45B8-960A-3ED42FE6C814}"/>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nvGrpSpPr>
          <p:cNvPr id="66" name="Group 65">
            <a:extLst>
              <a:ext uri="{FF2B5EF4-FFF2-40B4-BE49-F238E27FC236}">
                <a16:creationId xmlns:a16="http://schemas.microsoft.com/office/drawing/2014/main" id="{5B6DE5EC-1C25-40C1-83C3-E3EDBA1D2272}"/>
              </a:ext>
            </a:extLst>
          </p:cNvPr>
          <p:cNvGrpSpPr/>
          <p:nvPr/>
        </p:nvGrpSpPr>
        <p:grpSpPr>
          <a:xfrm>
            <a:off x="1389673" y="5567844"/>
            <a:ext cx="416559" cy="604405"/>
            <a:chOff x="9611652" y="3351258"/>
            <a:chExt cx="752589" cy="1091968"/>
          </a:xfrm>
        </p:grpSpPr>
        <p:pic>
          <p:nvPicPr>
            <p:cNvPr id="67" name="Graphic 66">
              <a:extLst>
                <a:ext uri="{FF2B5EF4-FFF2-40B4-BE49-F238E27FC236}">
                  <a16:creationId xmlns:a16="http://schemas.microsoft.com/office/drawing/2014/main" id="{11E79E13-6CF4-43AA-88DD-0947A0C7A7C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2262" y="3351258"/>
              <a:ext cx="691979" cy="568410"/>
            </a:xfrm>
            <a:prstGeom prst="rect">
              <a:avLst/>
            </a:prstGeom>
          </p:spPr>
        </p:pic>
        <p:pic>
          <p:nvPicPr>
            <p:cNvPr id="68" name="Graphic 67">
              <a:extLst>
                <a:ext uri="{FF2B5EF4-FFF2-40B4-BE49-F238E27FC236}">
                  <a16:creationId xmlns:a16="http://schemas.microsoft.com/office/drawing/2014/main" id="{27BE04A4-D27D-402E-9B6F-9294E4A3A58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1652" y="4057065"/>
              <a:ext cx="369572" cy="369572"/>
            </a:xfrm>
            <a:prstGeom prst="rect">
              <a:avLst/>
            </a:prstGeom>
          </p:spPr>
        </p:pic>
        <p:grpSp>
          <p:nvGrpSpPr>
            <p:cNvPr id="69" name="Group 68">
              <a:extLst>
                <a:ext uri="{FF2B5EF4-FFF2-40B4-BE49-F238E27FC236}">
                  <a16:creationId xmlns:a16="http://schemas.microsoft.com/office/drawing/2014/main" id="{7456376E-540C-493A-B4AC-48E34BA759D6}"/>
                </a:ext>
              </a:extLst>
            </p:cNvPr>
            <p:cNvGrpSpPr>
              <a:grpSpLocks noChangeAspect="1"/>
            </p:cNvGrpSpPr>
            <p:nvPr/>
          </p:nvGrpSpPr>
          <p:grpSpPr>
            <a:xfrm>
              <a:off x="10197218" y="4040890"/>
              <a:ext cx="164248" cy="402336"/>
              <a:chOff x="9257554" y="-500162"/>
              <a:chExt cx="1512220" cy="3704277"/>
            </a:xfrm>
          </p:grpSpPr>
          <p:sp>
            <p:nvSpPr>
              <p:cNvPr id="70" name="Rectangle: Top Corners Rounded 69">
                <a:extLst>
                  <a:ext uri="{FF2B5EF4-FFF2-40B4-BE49-F238E27FC236}">
                    <a16:creationId xmlns:a16="http://schemas.microsoft.com/office/drawing/2014/main" id="{B5DD9373-EBCE-4F03-B1FC-CC9973B7423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71" name="Graphic 70">
                <a:extLst>
                  <a:ext uri="{FF2B5EF4-FFF2-40B4-BE49-F238E27FC236}">
                    <a16:creationId xmlns:a16="http://schemas.microsoft.com/office/drawing/2014/main" id="{4449EB41-01DA-4FA9-AF0D-C1B9F56E57FC}"/>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72" name="Graphic 71">
                <a:extLst>
                  <a:ext uri="{FF2B5EF4-FFF2-40B4-BE49-F238E27FC236}">
                    <a16:creationId xmlns:a16="http://schemas.microsoft.com/office/drawing/2014/main" id="{69E85544-6DD6-416B-AD84-CFA2EE80AC87}"/>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grpSp>
        <p:nvGrpSpPr>
          <p:cNvPr id="73" name="Group 72">
            <a:extLst>
              <a:ext uri="{FF2B5EF4-FFF2-40B4-BE49-F238E27FC236}">
                <a16:creationId xmlns:a16="http://schemas.microsoft.com/office/drawing/2014/main" id="{4E2398B9-9DD7-4F10-B4BB-634665FC5598}"/>
              </a:ext>
            </a:extLst>
          </p:cNvPr>
          <p:cNvGrpSpPr/>
          <p:nvPr/>
        </p:nvGrpSpPr>
        <p:grpSpPr>
          <a:xfrm>
            <a:off x="894039" y="914401"/>
            <a:ext cx="1441373" cy="1441373"/>
            <a:chOff x="907770" y="1066801"/>
            <a:chExt cx="1371600" cy="1371600"/>
          </a:xfrm>
        </p:grpSpPr>
        <p:sp>
          <p:nvSpPr>
            <p:cNvPr id="74" name="object 15">
              <a:extLst>
                <a:ext uri="{FF2B5EF4-FFF2-40B4-BE49-F238E27FC236}">
                  <a16:creationId xmlns:a16="http://schemas.microsoft.com/office/drawing/2014/main" id="{D52004B4-6054-446E-B575-A1020E446F02}"/>
                </a:ext>
              </a:extLst>
            </p:cNvPr>
            <p:cNvSpPr/>
            <p:nvPr/>
          </p:nvSpPr>
          <p:spPr>
            <a:xfrm>
              <a:off x="907770" y="1066801"/>
              <a:ext cx="1371600" cy="137160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5" name="Graphic 74">
              <a:extLst>
                <a:ext uri="{FF2B5EF4-FFF2-40B4-BE49-F238E27FC236}">
                  <a16:creationId xmlns:a16="http://schemas.microsoft.com/office/drawing/2014/main" id="{EBC4862A-4C2D-484E-8FC7-E242D2DBB01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11031" y="1298918"/>
              <a:ext cx="966401" cy="793830"/>
            </a:xfrm>
            <a:prstGeom prst="rect">
              <a:avLst/>
            </a:prstGeom>
          </p:spPr>
        </p:pic>
      </p:grpSp>
      <p:grpSp>
        <p:nvGrpSpPr>
          <p:cNvPr id="76" name="Group 75">
            <a:extLst>
              <a:ext uri="{FF2B5EF4-FFF2-40B4-BE49-F238E27FC236}">
                <a16:creationId xmlns:a16="http://schemas.microsoft.com/office/drawing/2014/main" id="{A76D7FF4-A1D7-4C50-A5C5-A001B96082F9}"/>
              </a:ext>
            </a:extLst>
          </p:cNvPr>
          <p:cNvGrpSpPr/>
          <p:nvPr/>
        </p:nvGrpSpPr>
        <p:grpSpPr>
          <a:xfrm>
            <a:off x="894039" y="2625219"/>
            <a:ext cx="1437462" cy="1437462"/>
            <a:chOff x="907770" y="2694803"/>
            <a:chExt cx="1367878" cy="1367878"/>
          </a:xfrm>
        </p:grpSpPr>
        <p:sp>
          <p:nvSpPr>
            <p:cNvPr id="77" name="object 9">
              <a:extLst>
                <a:ext uri="{FF2B5EF4-FFF2-40B4-BE49-F238E27FC236}">
                  <a16:creationId xmlns:a16="http://schemas.microsoft.com/office/drawing/2014/main" id="{42ADD62A-8D43-481C-A2A7-3039A262EC1A}"/>
                </a:ext>
              </a:extLst>
            </p:cNvPr>
            <p:cNvSpPr/>
            <p:nvPr/>
          </p:nvSpPr>
          <p:spPr>
            <a:xfrm>
              <a:off x="907770" y="2694803"/>
              <a:ext cx="1367878" cy="1367878"/>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8" name="Graphic 77">
              <a:extLst>
                <a:ext uri="{FF2B5EF4-FFF2-40B4-BE49-F238E27FC236}">
                  <a16:creationId xmlns:a16="http://schemas.microsoft.com/office/drawing/2014/main" id="{938F485D-702D-4D8E-ADE4-56077E736AC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51550" y="2938583"/>
              <a:ext cx="880318" cy="880318"/>
            </a:xfrm>
            <a:prstGeom prst="rect">
              <a:avLst/>
            </a:prstGeom>
          </p:spPr>
        </p:pic>
      </p:grpSp>
      <p:grpSp>
        <p:nvGrpSpPr>
          <p:cNvPr id="53" name="Group 52">
            <a:extLst>
              <a:ext uri="{FF2B5EF4-FFF2-40B4-BE49-F238E27FC236}">
                <a16:creationId xmlns:a16="http://schemas.microsoft.com/office/drawing/2014/main" id="{A531F1DE-BF56-4804-B3DC-65F574DEA3A2}"/>
              </a:ext>
            </a:extLst>
          </p:cNvPr>
          <p:cNvGrpSpPr/>
          <p:nvPr/>
        </p:nvGrpSpPr>
        <p:grpSpPr>
          <a:xfrm>
            <a:off x="5463070" y="2863841"/>
            <a:ext cx="3438372" cy="1950049"/>
            <a:chOff x="5236230" y="3143043"/>
            <a:chExt cx="4203158" cy="2383792"/>
          </a:xfrm>
        </p:grpSpPr>
        <p:grpSp>
          <p:nvGrpSpPr>
            <p:cNvPr id="79" name="Group 78">
              <a:extLst>
                <a:ext uri="{FF2B5EF4-FFF2-40B4-BE49-F238E27FC236}">
                  <a16:creationId xmlns:a16="http://schemas.microsoft.com/office/drawing/2014/main" id="{22651C6E-7BD1-40B9-8EE4-993BB6D56811}"/>
                </a:ext>
              </a:extLst>
            </p:cNvPr>
            <p:cNvGrpSpPr/>
            <p:nvPr/>
          </p:nvGrpSpPr>
          <p:grpSpPr>
            <a:xfrm>
              <a:off x="5236230" y="3143043"/>
              <a:ext cx="4203158" cy="2187725"/>
              <a:chOff x="5236230" y="3143043"/>
              <a:chExt cx="4203158" cy="2187725"/>
            </a:xfrm>
          </p:grpSpPr>
          <p:grpSp>
            <p:nvGrpSpPr>
              <p:cNvPr id="81" name="Group 80">
                <a:extLst>
                  <a:ext uri="{FF2B5EF4-FFF2-40B4-BE49-F238E27FC236}">
                    <a16:creationId xmlns:a16="http://schemas.microsoft.com/office/drawing/2014/main" id="{8751C876-C52A-42A9-8C5B-30A42B9DF1AE}"/>
                  </a:ext>
                </a:extLst>
              </p:cNvPr>
              <p:cNvGrpSpPr/>
              <p:nvPr/>
            </p:nvGrpSpPr>
            <p:grpSpPr>
              <a:xfrm>
                <a:off x="5687932" y="4985587"/>
                <a:ext cx="2167709" cy="345181"/>
                <a:chOff x="3997118" y="4743085"/>
                <a:chExt cx="2167709" cy="345181"/>
              </a:xfrm>
            </p:grpSpPr>
            <p:sp>
              <p:nvSpPr>
                <p:cNvPr id="99" name="Left Brace 98">
                  <a:extLst>
                    <a:ext uri="{FF2B5EF4-FFF2-40B4-BE49-F238E27FC236}">
                      <a16:creationId xmlns:a16="http://schemas.microsoft.com/office/drawing/2014/main" id="{57E9083E-62F1-4B9B-ABCC-E796C57051CD}"/>
                    </a:ext>
                  </a:extLst>
                </p:cNvPr>
                <p:cNvSpPr/>
                <p:nvPr/>
              </p:nvSpPr>
              <p:spPr>
                <a:xfrm rot="16200000">
                  <a:off x="4988885" y="3912323"/>
                  <a:ext cx="184176" cy="2167709"/>
                </a:xfrm>
                <a:prstGeom prst="leftBrace">
                  <a:avLst>
                    <a:gd name="adj1" fmla="val 0"/>
                    <a:gd name="adj2" fmla="val 50000"/>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0" name="object 8">
                  <a:extLst>
                    <a:ext uri="{FF2B5EF4-FFF2-40B4-BE49-F238E27FC236}">
                      <a16:creationId xmlns:a16="http://schemas.microsoft.com/office/drawing/2014/main" id="{DC78AEC9-3446-43D4-950E-C78B57C6CD5D}"/>
                    </a:ext>
                  </a:extLst>
                </p:cNvPr>
                <p:cNvSpPr txBox="1"/>
                <p:nvPr/>
              </p:nvSpPr>
              <p:spPr>
                <a:xfrm>
                  <a:off x="4292521" y="4743085"/>
                  <a:ext cx="1572888" cy="200728"/>
                </a:xfrm>
                <a:prstGeom prst="rect">
                  <a:avLst/>
                </a:prstGeom>
              </p:spPr>
              <p:txBody>
                <a:bodyPr vert="horz" wrap="non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t>January 1 – March 31</a:t>
                  </a:r>
                  <a:endParaRPr kumimoji="0" lang="en-US" sz="1100" b="1"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grpSp>
          <p:sp>
            <p:nvSpPr>
              <p:cNvPr id="82" name="object 8">
                <a:extLst>
                  <a:ext uri="{FF2B5EF4-FFF2-40B4-BE49-F238E27FC236}">
                    <a16:creationId xmlns:a16="http://schemas.microsoft.com/office/drawing/2014/main" id="{AD141842-0104-4A43-B8C0-5BB9F1D7F9A9}"/>
                  </a:ext>
                </a:extLst>
              </p:cNvPr>
              <p:cNvSpPr txBox="1"/>
              <p:nvPr/>
            </p:nvSpPr>
            <p:spPr>
              <a:xfrm>
                <a:off x="6418867" y="3143043"/>
                <a:ext cx="2873553" cy="646889"/>
              </a:xfrm>
              <a:prstGeom prst="rect">
                <a:avLst/>
              </a:prstGeom>
            </p:spPr>
            <p:txBody>
              <a:bodyPr vert="horz" wrap="squar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t>Coverage begins</a:t>
                </a:r>
                <a:b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br>
                <a: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t> the first day of the month AFTER</a:t>
                </a:r>
                <a:b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br>
                <a:r>
                  <a:rPr kumimoji="0" lang="en-US" sz="1100" b="1" i="0" u="none" strike="noStrike" kern="1200" cap="none" spc="-40" normalizeH="0" baseline="0" noProof="0" dirty="0">
                    <a:ln>
                      <a:noFill/>
                    </a:ln>
                    <a:solidFill>
                      <a:prstClr val="black"/>
                    </a:solidFill>
                    <a:effectLst/>
                    <a:uLnTx/>
                    <a:uFillTx/>
                    <a:latin typeface="Calibri" panose="020F0502020204030204"/>
                    <a:ea typeface="+mn-ea"/>
                    <a:cs typeface="Arial"/>
                  </a:rPr>
                  <a:t>you sign up</a:t>
                </a:r>
              </a:p>
            </p:txBody>
          </p:sp>
          <p:grpSp>
            <p:nvGrpSpPr>
              <p:cNvPr id="83" name="Group 82">
                <a:extLst>
                  <a:ext uri="{FF2B5EF4-FFF2-40B4-BE49-F238E27FC236}">
                    <a16:creationId xmlns:a16="http://schemas.microsoft.com/office/drawing/2014/main" id="{B34E639E-D386-418C-A7F3-4CFA310D5EB1}"/>
                  </a:ext>
                </a:extLst>
              </p:cNvPr>
              <p:cNvGrpSpPr/>
              <p:nvPr/>
            </p:nvGrpSpPr>
            <p:grpSpPr>
              <a:xfrm>
                <a:off x="5236230" y="4158494"/>
                <a:ext cx="884408" cy="888018"/>
                <a:chOff x="3750311" y="3599682"/>
                <a:chExt cx="884408" cy="888018"/>
              </a:xfrm>
            </p:grpSpPr>
            <p:pic>
              <p:nvPicPr>
                <p:cNvPr id="97" name="Graphic 96">
                  <a:extLst>
                    <a:ext uri="{FF2B5EF4-FFF2-40B4-BE49-F238E27FC236}">
                      <a16:creationId xmlns:a16="http://schemas.microsoft.com/office/drawing/2014/main" id="{72F6354A-1F9E-46A2-AB5D-EEF9F4038DF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750311" y="3603292"/>
                  <a:ext cx="884408" cy="884408"/>
                </a:xfrm>
                <a:prstGeom prst="rect">
                  <a:avLst/>
                </a:prstGeom>
              </p:spPr>
            </p:pic>
            <p:sp>
              <p:nvSpPr>
                <p:cNvPr id="98" name="object 10">
                  <a:extLst>
                    <a:ext uri="{FF2B5EF4-FFF2-40B4-BE49-F238E27FC236}">
                      <a16:creationId xmlns:a16="http://schemas.microsoft.com/office/drawing/2014/main" id="{371FCE8F-D240-4826-94E1-A91BE0114A30}"/>
                    </a:ext>
                  </a:extLst>
                </p:cNvPr>
                <p:cNvSpPr/>
                <p:nvPr/>
              </p:nvSpPr>
              <p:spPr>
                <a:xfrm>
                  <a:off x="4043757" y="3599682"/>
                  <a:ext cx="297517" cy="178510"/>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none" lIns="45720" tIns="27432" rIns="4572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JAN</a:t>
                  </a:r>
                  <a:endParaRPr kumimoji="0"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4" name="Group 83">
                <a:extLst>
                  <a:ext uri="{FF2B5EF4-FFF2-40B4-BE49-F238E27FC236}">
                    <a16:creationId xmlns:a16="http://schemas.microsoft.com/office/drawing/2014/main" id="{A8D45051-4189-4291-B123-6F40A83A8A54}"/>
                  </a:ext>
                </a:extLst>
              </p:cNvPr>
              <p:cNvGrpSpPr/>
              <p:nvPr/>
            </p:nvGrpSpPr>
            <p:grpSpPr>
              <a:xfrm>
                <a:off x="6306692" y="4158494"/>
                <a:ext cx="884408" cy="888018"/>
                <a:chOff x="4625375" y="3599682"/>
                <a:chExt cx="884408" cy="888018"/>
              </a:xfrm>
            </p:grpSpPr>
            <p:pic>
              <p:nvPicPr>
                <p:cNvPr id="95" name="Graphic 94">
                  <a:extLst>
                    <a:ext uri="{FF2B5EF4-FFF2-40B4-BE49-F238E27FC236}">
                      <a16:creationId xmlns:a16="http://schemas.microsoft.com/office/drawing/2014/main" id="{7CDB8906-10E2-44E1-93CA-8C3511F3B8D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625375" y="3603292"/>
                  <a:ext cx="884408" cy="884408"/>
                </a:xfrm>
                <a:prstGeom prst="rect">
                  <a:avLst/>
                </a:prstGeom>
              </p:spPr>
            </p:pic>
            <p:sp>
              <p:nvSpPr>
                <p:cNvPr id="96" name="object 10">
                  <a:extLst>
                    <a:ext uri="{FF2B5EF4-FFF2-40B4-BE49-F238E27FC236}">
                      <a16:creationId xmlns:a16="http://schemas.microsoft.com/office/drawing/2014/main" id="{B49BDD74-E40A-4137-A4C5-4E571B3CC561}"/>
                    </a:ext>
                  </a:extLst>
                </p:cNvPr>
                <p:cNvSpPr/>
                <p:nvPr/>
              </p:nvSpPr>
              <p:spPr>
                <a:xfrm>
                  <a:off x="4918821" y="3599682"/>
                  <a:ext cx="297517" cy="178510"/>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none" lIns="45720" tIns="27432" rIns="4572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FEB</a:t>
                  </a:r>
                  <a:endParaRPr kumimoji="0"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5" name="Group 84">
                <a:extLst>
                  <a:ext uri="{FF2B5EF4-FFF2-40B4-BE49-F238E27FC236}">
                    <a16:creationId xmlns:a16="http://schemas.microsoft.com/office/drawing/2014/main" id="{8C3750BB-D651-445E-8DBD-772ADA54C9D9}"/>
                  </a:ext>
                </a:extLst>
              </p:cNvPr>
              <p:cNvGrpSpPr/>
              <p:nvPr/>
            </p:nvGrpSpPr>
            <p:grpSpPr>
              <a:xfrm>
                <a:off x="7387783" y="4158494"/>
                <a:ext cx="884408" cy="888018"/>
                <a:chOff x="5500439" y="3599682"/>
                <a:chExt cx="884408" cy="888018"/>
              </a:xfrm>
            </p:grpSpPr>
            <p:pic>
              <p:nvPicPr>
                <p:cNvPr id="93" name="Graphic 92">
                  <a:extLst>
                    <a:ext uri="{FF2B5EF4-FFF2-40B4-BE49-F238E27FC236}">
                      <a16:creationId xmlns:a16="http://schemas.microsoft.com/office/drawing/2014/main" id="{632FA668-FAC7-4474-8421-8A45D2AB7A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00439" y="3603292"/>
                  <a:ext cx="884408" cy="884408"/>
                </a:xfrm>
                <a:prstGeom prst="rect">
                  <a:avLst/>
                </a:prstGeom>
              </p:spPr>
            </p:pic>
            <p:sp>
              <p:nvSpPr>
                <p:cNvPr id="94" name="object 10">
                  <a:extLst>
                    <a:ext uri="{FF2B5EF4-FFF2-40B4-BE49-F238E27FC236}">
                      <a16:creationId xmlns:a16="http://schemas.microsoft.com/office/drawing/2014/main" id="{8AD4F81A-6E4C-4516-ADD0-469A5FCFACE0}"/>
                    </a:ext>
                  </a:extLst>
                </p:cNvPr>
                <p:cNvSpPr/>
                <p:nvPr/>
              </p:nvSpPr>
              <p:spPr>
                <a:xfrm>
                  <a:off x="5780259" y="3599682"/>
                  <a:ext cx="324769" cy="178510"/>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none" lIns="45720" tIns="27432" rIns="4572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MAR</a:t>
                  </a:r>
                  <a:endParaRPr kumimoji="0"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6" name="Group 85">
                <a:extLst>
                  <a:ext uri="{FF2B5EF4-FFF2-40B4-BE49-F238E27FC236}">
                    <a16:creationId xmlns:a16="http://schemas.microsoft.com/office/drawing/2014/main" id="{39C5EF83-1227-4697-A1E0-0AFF297A2A24}"/>
                  </a:ext>
                </a:extLst>
              </p:cNvPr>
              <p:cNvGrpSpPr/>
              <p:nvPr/>
            </p:nvGrpSpPr>
            <p:grpSpPr>
              <a:xfrm>
                <a:off x="8460718" y="4158494"/>
                <a:ext cx="884408" cy="888018"/>
                <a:chOff x="6375503" y="3599682"/>
                <a:chExt cx="884408" cy="888018"/>
              </a:xfrm>
            </p:grpSpPr>
            <p:pic>
              <p:nvPicPr>
                <p:cNvPr id="91" name="Graphic 90">
                  <a:extLst>
                    <a:ext uri="{FF2B5EF4-FFF2-40B4-BE49-F238E27FC236}">
                      <a16:creationId xmlns:a16="http://schemas.microsoft.com/office/drawing/2014/main" id="{4A00AB7E-FDE1-4A33-B89A-87308C87A71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375503" y="3603292"/>
                  <a:ext cx="884408" cy="884408"/>
                </a:xfrm>
                <a:prstGeom prst="rect">
                  <a:avLst/>
                </a:prstGeom>
              </p:spPr>
            </p:pic>
            <p:sp>
              <p:nvSpPr>
                <p:cNvPr id="92" name="object 10">
                  <a:extLst>
                    <a:ext uri="{FF2B5EF4-FFF2-40B4-BE49-F238E27FC236}">
                      <a16:creationId xmlns:a16="http://schemas.microsoft.com/office/drawing/2014/main" id="{B5C7125B-7863-4795-946C-1895E2BC7F37}"/>
                    </a:ext>
                  </a:extLst>
                </p:cNvPr>
                <p:cNvSpPr/>
                <p:nvPr/>
              </p:nvSpPr>
              <p:spPr>
                <a:xfrm>
                  <a:off x="6663338" y="3599682"/>
                  <a:ext cx="308739" cy="178510"/>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none" lIns="45720" tIns="27432" rIns="45720" bIns="2743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prstClr val="black"/>
                      </a:solidFill>
                      <a:effectLst/>
                      <a:uLnTx/>
                      <a:uFillTx/>
                      <a:latin typeface="Calibri" panose="020F0502020204030204"/>
                      <a:ea typeface="+mn-ea"/>
                      <a:cs typeface="+mn-cs"/>
                    </a:rPr>
                    <a:t>APR</a:t>
                  </a:r>
                  <a:endParaRPr kumimoji="0" sz="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87" name="Group 86">
                <a:extLst>
                  <a:ext uri="{FF2B5EF4-FFF2-40B4-BE49-F238E27FC236}">
                    <a16:creationId xmlns:a16="http://schemas.microsoft.com/office/drawing/2014/main" id="{572812D7-CEAB-44B1-A9E6-7DE7B456AEBD}"/>
                  </a:ext>
                </a:extLst>
              </p:cNvPr>
              <p:cNvGrpSpPr/>
              <p:nvPr/>
            </p:nvGrpSpPr>
            <p:grpSpPr>
              <a:xfrm>
                <a:off x="6220586" y="3820108"/>
                <a:ext cx="3218802" cy="185262"/>
                <a:chOff x="4539269" y="3820108"/>
                <a:chExt cx="3218802" cy="185262"/>
              </a:xfrm>
            </p:grpSpPr>
            <p:sp>
              <p:nvSpPr>
                <p:cNvPr id="88" name="Left Brace 87">
                  <a:extLst>
                    <a:ext uri="{FF2B5EF4-FFF2-40B4-BE49-F238E27FC236}">
                      <a16:creationId xmlns:a16="http://schemas.microsoft.com/office/drawing/2014/main" id="{71EBF7CE-65F5-4F86-B1B4-E1171C947FDA}"/>
                    </a:ext>
                  </a:extLst>
                </p:cNvPr>
                <p:cNvSpPr/>
                <p:nvPr/>
              </p:nvSpPr>
              <p:spPr>
                <a:xfrm rot="16200000">
                  <a:off x="4983648" y="3376023"/>
                  <a:ext cx="184176" cy="1072933"/>
                </a:xfrm>
                <a:prstGeom prst="leftBrace">
                  <a:avLst>
                    <a:gd name="adj1" fmla="val 0"/>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4472C4"/>
                    </a:solidFill>
                    <a:effectLst/>
                    <a:uLnTx/>
                    <a:uFillTx/>
                    <a:latin typeface="Calibri" panose="020F0502020204030204"/>
                    <a:ea typeface="+mn-ea"/>
                    <a:cs typeface="+mn-cs"/>
                  </a:endParaRPr>
                </a:p>
              </p:txBody>
            </p:sp>
            <p:sp>
              <p:nvSpPr>
                <p:cNvPr id="89" name="Left Brace 88">
                  <a:extLst>
                    <a:ext uri="{FF2B5EF4-FFF2-40B4-BE49-F238E27FC236}">
                      <a16:creationId xmlns:a16="http://schemas.microsoft.com/office/drawing/2014/main" id="{299EAED9-A854-4145-A392-F1898A0E2D0A}"/>
                    </a:ext>
                  </a:extLst>
                </p:cNvPr>
                <p:cNvSpPr/>
                <p:nvPr/>
              </p:nvSpPr>
              <p:spPr>
                <a:xfrm rot="16200000">
                  <a:off x="6056582" y="3375729"/>
                  <a:ext cx="184176" cy="1072933"/>
                </a:xfrm>
                <a:prstGeom prst="leftBrace">
                  <a:avLst>
                    <a:gd name="adj1" fmla="val 0"/>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sp>
              <p:nvSpPr>
                <p:cNvPr id="90" name="Left Brace 89">
                  <a:extLst>
                    <a:ext uri="{FF2B5EF4-FFF2-40B4-BE49-F238E27FC236}">
                      <a16:creationId xmlns:a16="http://schemas.microsoft.com/office/drawing/2014/main" id="{510354C1-1E7A-4771-8BFD-45686AED8230}"/>
                    </a:ext>
                  </a:extLst>
                </p:cNvPr>
                <p:cNvSpPr/>
                <p:nvPr/>
              </p:nvSpPr>
              <p:spPr>
                <a:xfrm rot="16200000">
                  <a:off x="7129517" y="3376815"/>
                  <a:ext cx="184176" cy="1072933"/>
                </a:xfrm>
                <a:prstGeom prst="leftBrace">
                  <a:avLst>
                    <a:gd name="adj1" fmla="val 0"/>
                    <a:gd name="adj2" fmla="val 50000"/>
                  </a:avLst>
                </a:prstGeom>
                <a:ln w="381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472C4"/>
                    </a:solidFill>
                    <a:effectLst/>
                    <a:uLnTx/>
                    <a:uFillTx/>
                    <a:latin typeface="Calibri" panose="020F0502020204030204"/>
                    <a:ea typeface="+mn-ea"/>
                    <a:cs typeface="+mn-cs"/>
                  </a:endParaRPr>
                </a:p>
              </p:txBody>
            </p:sp>
          </p:grpSp>
        </p:grpSp>
        <p:sp>
          <p:nvSpPr>
            <p:cNvPr id="80" name="object 8">
              <a:extLst>
                <a:ext uri="{FF2B5EF4-FFF2-40B4-BE49-F238E27FC236}">
                  <a16:creationId xmlns:a16="http://schemas.microsoft.com/office/drawing/2014/main" id="{95803198-BA5B-4988-8B08-B9ECDE097436}"/>
                </a:ext>
              </a:extLst>
            </p:cNvPr>
            <p:cNvSpPr txBox="1"/>
            <p:nvPr/>
          </p:nvSpPr>
          <p:spPr>
            <a:xfrm>
              <a:off x="6600138" y="5334859"/>
              <a:ext cx="374783" cy="191976"/>
            </a:xfrm>
            <a:prstGeom prst="rect">
              <a:avLst/>
            </a:prstGeom>
          </p:spPr>
          <p:txBody>
            <a:bodyPr vert="horz" wrap="non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GEP</a:t>
              </a:r>
              <a:endParaRPr kumimoji="0" lang="en-US" sz="1200" b="1"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grpSp>
    </p:spTree>
    <p:extLst>
      <p:ext uri="{BB962C8B-B14F-4D97-AF65-F5344CB8AC3E}">
        <p14:creationId xmlns:p14="http://schemas.microsoft.com/office/powerpoint/2010/main" val="2713383127"/>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6669685"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D</a:t>
            </a:r>
            <a:r>
              <a:rPr sz="2600" dirty="0"/>
              <a:t>: </a:t>
            </a:r>
            <a:r>
              <a:rPr lang="en-US" sz="2600" spc="-5" dirty="0"/>
              <a:t>Prescription Drug Coverage</a:t>
            </a:r>
            <a:endParaRPr sz="2600" dirty="0"/>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31">
            <a:extLst>
              <a:ext uri="{FF2B5EF4-FFF2-40B4-BE49-F238E27FC236}">
                <a16:creationId xmlns:a16="http://schemas.microsoft.com/office/drawing/2014/main" id="{C2C5531F-888B-4274-A3C3-80D8D2E18C61}"/>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C586465B-3333-4922-B234-FCFD6EB4A906}"/>
              </a:ext>
            </a:extLst>
          </p:cNvPr>
          <p:cNvGrpSpPr/>
          <p:nvPr/>
        </p:nvGrpSpPr>
        <p:grpSpPr>
          <a:xfrm>
            <a:off x="1389673" y="5567844"/>
            <a:ext cx="416559" cy="604405"/>
            <a:chOff x="9611652" y="3351258"/>
            <a:chExt cx="752589" cy="1091968"/>
          </a:xfrm>
        </p:grpSpPr>
        <p:pic>
          <p:nvPicPr>
            <p:cNvPr id="89" name="Graphic 88">
              <a:extLst>
                <a:ext uri="{FF2B5EF4-FFF2-40B4-BE49-F238E27FC236}">
                  <a16:creationId xmlns:a16="http://schemas.microsoft.com/office/drawing/2014/main" id="{386F7A24-A970-4364-87ED-B3E5BB24E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90" name="Graphic 89">
              <a:extLst>
                <a:ext uri="{FF2B5EF4-FFF2-40B4-BE49-F238E27FC236}">
                  <a16:creationId xmlns:a16="http://schemas.microsoft.com/office/drawing/2014/main" id="{4AF9176F-6F12-406C-9A29-9619C306FA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91" name="Group 90">
              <a:extLst>
                <a:ext uri="{FF2B5EF4-FFF2-40B4-BE49-F238E27FC236}">
                  <a16:creationId xmlns:a16="http://schemas.microsoft.com/office/drawing/2014/main" id="{C641F400-B74E-4CC1-A07C-7E07439C9B6C}"/>
                </a:ext>
              </a:extLst>
            </p:cNvPr>
            <p:cNvGrpSpPr>
              <a:grpSpLocks noChangeAspect="1"/>
            </p:cNvGrpSpPr>
            <p:nvPr/>
          </p:nvGrpSpPr>
          <p:grpSpPr>
            <a:xfrm>
              <a:off x="10197218" y="4040890"/>
              <a:ext cx="164248" cy="402336"/>
              <a:chOff x="9257554" y="-500162"/>
              <a:chExt cx="1512220" cy="3704277"/>
            </a:xfrm>
          </p:grpSpPr>
          <p:sp>
            <p:nvSpPr>
              <p:cNvPr id="92" name="Rectangle: Top Corners Rounded 91">
                <a:extLst>
                  <a:ext uri="{FF2B5EF4-FFF2-40B4-BE49-F238E27FC236}">
                    <a16:creationId xmlns:a16="http://schemas.microsoft.com/office/drawing/2014/main" id="{13B8A014-0768-4A9B-BEA6-B55A9A390332}"/>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93" name="Graphic 92">
                <a:extLst>
                  <a:ext uri="{FF2B5EF4-FFF2-40B4-BE49-F238E27FC236}">
                    <a16:creationId xmlns:a16="http://schemas.microsoft.com/office/drawing/2014/main" id="{6367B70A-B173-4EA4-9D4A-EF6648ED734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94" name="Graphic 93">
                <a:extLst>
                  <a:ext uri="{FF2B5EF4-FFF2-40B4-BE49-F238E27FC236}">
                    <a16:creationId xmlns:a16="http://schemas.microsoft.com/office/drawing/2014/main" id="{B1139ED4-F74E-4295-A4DE-F4D5BDB76E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431" y="1046329"/>
            <a:ext cx="607043" cy="498643"/>
          </a:xfrm>
          <a:prstGeom prst="rect">
            <a:avLst/>
          </a:prstGeom>
        </p:spPr>
      </p:pic>
      <p:sp>
        <p:nvSpPr>
          <p:cNvPr id="34" name="object 8">
            <a:extLst>
              <a:ext uri="{FF2B5EF4-FFF2-40B4-BE49-F238E27FC236}">
                <a16:creationId xmlns:a16="http://schemas.microsoft.com/office/drawing/2014/main" id="{FE2174C3-B902-4ED3-BDC9-413D7BF9442D}"/>
              </a:ext>
            </a:extLst>
          </p:cNvPr>
          <p:cNvSpPr/>
          <p:nvPr/>
        </p:nvSpPr>
        <p:spPr>
          <a:xfrm>
            <a:off x="623290" y="3199316"/>
            <a:ext cx="1949450" cy="1949450"/>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bject 14">
            <a:extLst>
              <a:ext uri="{FF2B5EF4-FFF2-40B4-BE49-F238E27FC236}">
                <a16:creationId xmlns:a16="http://schemas.microsoft.com/office/drawing/2014/main" id="{3FC1904F-7C14-4D0C-B720-2D2C7936CF3D}"/>
              </a:ext>
            </a:extLst>
          </p:cNvPr>
          <p:cNvSpPr/>
          <p:nvPr/>
        </p:nvSpPr>
        <p:spPr>
          <a:xfrm>
            <a:off x="1186472" y="2066427"/>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Graphic 44">
            <a:extLst>
              <a:ext uri="{FF2B5EF4-FFF2-40B4-BE49-F238E27FC236}">
                <a16:creationId xmlns:a16="http://schemas.microsoft.com/office/drawing/2014/main" id="{A6725D49-1777-4723-8032-0D1AE9D4AC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2214123"/>
            <a:ext cx="527569" cy="527569"/>
          </a:xfrm>
          <a:prstGeom prst="rect">
            <a:avLst/>
          </a:prstGeom>
        </p:spPr>
      </p:pic>
      <p:grpSp>
        <p:nvGrpSpPr>
          <p:cNvPr id="46" name="Group 45">
            <a:extLst>
              <a:ext uri="{FF2B5EF4-FFF2-40B4-BE49-F238E27FC236}">
                <a16:creationId xmlns:a16="http://schemas.microsoft.com/office/drawing/2014/main" id="{112757B8-635D-4DAD-9299-41DE7FBAEAB3}"/>
              </a:ext>
            </a:extLst>
          </p:cNvPr>
          <p:cNvGrpSpPr>
            <a:grpSpLocks noChangeAspect="1"/>
          </p:cNvGrpSpPr>
          <p:nvPr/>
        </p:nvGrpSpPr>
        <p:grpSpPr>
          <a:xfrm>
            <a:off x="1345515" y="3555896"/>
            <a:ext cx="505000" cy="1237033"/>
            <a:chOff x="9257554" y="-500162"/>
            <a:chExt cx="1512220" cy="3704277"/>
          </a:xfrm>
        </p:grpSpPr>
        <p:sp>
          <p:nvSpPr>
            <p:cNvPr id="47" name="Rectangle: Top Corners Rounded 46">
              <a:extLst>
                <a:ext uri="{FF2B5EF4-FFF2-40B4-BE49-F238E27FC236}">
                  <a16:creationId xmlns:a16="http://schemas.microsoft.com/office/drawing/2014/main" id="{324E2C0E-3EE9-4DC7-978A-A1C802AF892F}"/>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48" name="Graphic 47">
              <a:extLst>
                <a:ext uri="{FF2B5EF4-FFF2-40B4-BE49-F238E27FC236}">
                  <a16:creationId xmlns:a16="http://schemas.microsoft.com/office/drawing/2014/main" id="{18D7E207-D1DE-4090-8943-AF21572D9D3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49" name="Graphic 48">
              <a:extLst>
                <a:ext uri="{FF2B5EF4-FFF2-40B4-BE49-F238E27FC236}">
                  <a16:creationId xmlns:a16="http://schemas.microsoft.com/office/drawing/2014/main" id="{DAB56D79-3FAB-47A0-8B42-0DE3DF1C7FA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sp>
        <p:nvSpPr>
          <p:cNvPr id="50" name="object 12">
            <a:extLst>
              <a:ext uri="{FF2B5EF4-FFF2-40B4-BE49-F238E27FC236}">
                <a16:creationId xmlns:a16="http://schemas.microsoft.com/office/drawing/2014/main" id="{57F86515-8A96-4116-A1B7-729E78E22615}"/>
              </a:ext>
            </a:extLst>
          </p:cNvPr>
          <p:cNvSpPr txBox="1"/>
          <p:nvPr/>
        </p:nvSpPr>
        <p:spPr>
          <a:xfrm>
            <a:off x="3541115" y="1451400"/>
            <a:ext cx="8110954" cy="3839384"/>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does: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Covers outpatient prescription</a:t>
            </a:r>
            <a:r>
              <a:rPr kumimoji="0" sz="1600" b="0" i="0" u="none" strike="noStrike" kern="1200" cap="none" spc="-9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drugs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160"/>
              </a:spcBef>
              <a:spcAft>
                <a:spcPts val="0"/>
              </a:spcAft>
              <a:buClrTx/>
              <a:buSzTx/>
              <a:buFontTx/>
              <a:buNone/>
              <a:tabLst/>
              <a:defRPr/>
            </a:pPr>
            <a:r>
              <a:rPr kumimoji="0" sz="1600" b="1" i="0" u="none" strike="noStrike" kern="1200" cap="none" spc="-60" normalizeH="0" baseline="0" noProof="0" dirty="0">
                <a:ln>
                  <a:noFill/>
                </a:ln>
                <a:solidFill>
                  <a:prstClr val="black"/>
                </a:solidFill>
                <a:effectLst/>
                <a:uLnTx/>
                <a:uFillTx/>
                <a:latin typeface="Arial"/>
                <a:ea typeface="+mn-ea"/>
                <a:cs typeface="Arial"/>
              </a:rPr>
              <a:t>To</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enroll:</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lang="en-US" sz="1600" b="0" i="0" u="none" strike="noStrike" kern="1200" cap="none" spc="-55" normalizeH="0" baseline="0" noProof="0" dirty="0">
                <a:ln>
                  <a:noFill/>
                </a:ln>
                <a:solidFill>
                  <a:prstClr val="black"/>
                </a:solidFill>
                <a:effectLst/>
                <a:uLnTx/>
                <a:uFillTx/>
                <a:latin typeface="Arial" panose="020B0604020202020204"/>
                <a:ea typeface="+mn-ea"/>
                <a:cs typeface="Arial"/>
              </a:rPr>
              <a:t>You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have two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ways of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enrolling in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Part</a:t>
            </a:r>
            <a:r>
              <a:rPr kumimoji="0" lang="en-US" sz="1600" b="0" i="0" u="none" strike="noStrike" kern="1200" cap="none" spc="-25" normalizeH="0" baseline="0" noProof="0" dirty="0">
                <a:ln>
                  <a:noFill/>
                </a:ln>
                <a:solidFill>
                  <a:prstClr val="black"/>
                </a:solidFill>
                <a:effectLst/>
                <a:uLnTx/>
                <a:uFillTx/>
                <a:latin typeface="Arial" panose="020B0604020202020204"/>
                <a:ea typeface="+mn-ea"/>
                <a:cs typeface="Arial"/>
              </a:rPr>
              <a:t>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D:</a:t>
            </a:r>
          </a:p>
          <a:p>
            <a:pPr marL="812800" marR="0" lvl="1" indent="-342900" algn="l" defTabSz="914400" rtl="0" eaLnBrk="1" fontAlgn="auto" latinLnBrk="0" hangingPunct="1">
              <a:lnSpc>
                <a:spcPct val="100000"/>
              </a:lnSpc>
              <a:spcBef>
                <a:spcPts val="980"/>
              </a:spcBef>
              <a:spcAft>
                <a:spcPts val="0"/>
              </a:spcAft>
              <a:buClrTx/>
              <a:buSzTx/>
              <a:buFont typeface="+mj-lt"/>
              <a:buAutoNum type="arabicPeriod"/>
              <a:tabLst>
                <a:tab pos="140335"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Through an individual or employer/union Group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Medicare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Advantage (Part C) </a:t>
            </a:r>
            <a:b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b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plan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that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includes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Part D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prescription drug</a:t>
            </a:r>
            <a:r>
              <a:rPr kumimoji="0" lang="en-US" sz="1600" b="0" i="0" u="none" strike="noStrike" kern="1200" cap="none" spc="-260" normalizeH="0" baseline="0" noProof="0" dirty="0">
                <a:ln>
                  <a:noFill/>
                </a:ln>
                <a:solidFill>
                  <a:prstClr val="black"/>
                </a:solidFill>
                <a:effectLst/>
                <a:uLnTx/>
                <a:uFillTx/>
                <a:latin typeface="Arial" panose="020B0604020202020204"/>
                <a:ea typeface="+mn-ea"/>
                <a:cs typeface="Arial"/>
              </a:rPr>
              <a:t>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coverage.</a:t>
            </a:r>
          </a:p>
          <a:p>
            <a:pPr marL="683895" marR="0" lvl="1" indent="-213995" algn="l" defTabSz="914400" rtl="0" eaLnBrk="1" fontAlgn="auto" latinLnBrk="0" hangingPunct="1">
              <a:lnSpc>
                <a:spcPct val="100000"/>
              </a:lnSpc>
              <a:spcBef>
                <a:spcPts val="975"/>
              </a:spcBef>
              <a:spcAft>
                <a:spcPts val="0"/>
              </a:spcAft>
              <a:buClrTx/>
              <a:buSzTx/>
              <a:buFontTx/>
              <a:buAutoNum type="arabicPeriod"/>
              <a:tabLst>
                <a:tab pos="227329" algn="l"/>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  A stand-alone Prescription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Drug P</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lan that </a:t>
            </a:r>
            <a:r>
              <a:rPr kumimoji="0" lang="en-US" sz="1600" b="0" i="0" u="none" strike="noStrike" kern="1200" cap="none" spc="-10" normalizeH="0" baseline="0" noProof="0" dirty="0">
                <a:ln>
                  <a:noFill/>
                </a:ln>
                <a:solidFill>
                  <a:prstClr val="black"/>
                </a:solidFill>
                <a:effectLst/>
                <a:uLnTx/>
                <a:uFillTx/>
                <a:latin typeface="Arial" panose="020B0604020202020204"/>
                <a:ea typeface="+mn-ea"/>
                <a:cs typeface="Arial"/>
              </a:rPr>
              <a:t>offers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prescription drug </a:t>
            </a:r>
            <a:r>
              <a:rPr kumimoji="0" lang="en-US" sz="1600" b="0" i="0" u="none" strike="noStrike" kern="1200" cap="none" spc="0" normalizeH="0" baseline="0" noProof="0" dirty="0">
                <a:ln>
                  <a:noFill/>
                </a:ln>
                <a:solidFill>
                  <a:prstClr val="black"/>
                </a:solidFill>
                <a:effectLst/>
                <a:uLnTx/>
                <a:uFillTx/>
                <a:latin typeface="Arial" panose="020B0604020202020204"/>
                <a:ea typeface="+mn-ea"/>
                <a:cs typeface="Arial"/>
              </a:rPr>
              <a:t>coverage</a:t>
            </a:r>
            <a:r>
              <a:rPr kumimoji="0" lang="en-US" sz="1600" b="0" i="0" u="none" strike="noStrike" kern="1200" cap="none" spc="-145" normalizeH="0" baseline="0" noProof="0" dirty="0">
                <a:ln>
                  <a:noFill/>
                </a:ln>
                <a:solidFill>
                  <a:prstClr val="black"/>
                </a:solidFill>
                <a:effectLst/>
                <a:uLnTx/>
                <a:uFillTx/>
                <a:latin typeface="Arial" panose="020B0604020202020204"/>
                <a:ea typeface="+mn-ea"/>
                <a:cs typeface="Arial"/>
              </a:rPr>
              <a:t> </a:t>
            </a:r>
            <a:r>
              <a:rPr kumimoji="0" lang="en-US" sz="1600" b="0" i="0" u="none" strike="noStrike" kern="1200" cap="none" spc="-5" normalizeH="0" baseline="0" noProof="0" dirty="0">
                <a:ln>
                  <a:noFill/>
                </a:ln>
                <a:solidFill>
                  <a:prstClr val="black"/>
                </a:solidFill>
                <a:effectLst/>
                <a:uLnTx/>
                <a:uFillTx/>
                <a:latin typeface="Arial" panose="020B0604020202020204"/>
                <a:ea typeface="+mn-ea"/>
                <a:cs typeface="Arial"/>
              </a:rPr>
              <a:t>only.</a:t>
            </a:r>
            <a:endParaRPr kumimoji="0" lang="en-US"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20"/>
              </a:spcBef>
              <a:spcAft>
                <a:spcPts val="0"/>
              </a:spcAft>
              <a:buClrTx/>
              <a:buSzTx/>
              <a:buFontTx/>
              <a:buNone/>
              <a:tabLst/>
              <a:defRPr/>
            </a:pPr>
            <a:endParaRPr kumimoji="0" sz="17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725170" lvl="0" indent="0" algn="l" defTabSz="914400" rtl="0" eaLnBrk="1" fontAlgn="auto" latinLnBrk="0" hangingPunct="1">
              <a:lnSpc>
                <a:spcPct val="104200"/>
              </a:lnSpc>
              <a:spcBef>
                <a:spcPts val="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Unlike with </a:t>
            </a:r>
            <a:r>
              <a:rPr kumimoji="0" sz="1600" b="0" i="0" u="none" strike="noStrike" kern="1200" cap="none" spc="0" normalizeH="0" baseline="0" noProof="0" dirty="0">
                <a:ln>
                  <a:noFill/>
                </a:ln>
                <a:solidFill>
                  <a:prstClr val="black"/>
                </a:solidFill>
                <a:effectLst/>
                <a:uLnTx/>
                <a:uFillTx/>
                <a:latin typeface="Arial"/>
                <a:ea typeface="+mn-ea"/>
                <a:cs typeface="Arial"/>
              </a:rPr>
              <a:t>Parts A </a:t>
            </a:r>
            <a:r>
              <a:rPr kumimoji="0" sz="1600" b="0" i="0" u="none" strike="noStrike" kern="1200" cap="none" spc="-5" normalizeH="0" baseline="0" noProof="0" dirty="0">
                <a:ln>
                  <a:noFill/>
                </a:ln>
                <a:solidFill>
                  <a:prstClr val="black"/>
                </a:solidFill>
                <a:effectLst/>
                <a:uLnTx/>
                <a:uFillTx/>
                <a:latin typeface="Arial"/>
                <a:ea typeface="+mn-ea"/>
                <a:cs typeface="Arial"/>
              </a:rPr>
              <a:t>and </a:t>
            </a:r>
            <a:r>
              <a:rPr kumimoji="0" sz="1600" b="0" i="0" u="none" strike="noStrike" kern="1200" cap="none" spc="0" normalizeH="0" baseline="0" noProof="0" dirty="0">
                <a:ln>
                  <a:noFill/>
                </a:ln>
                <a:solidFill>
                  <a:prstClr val="black"/>
                </a:solidFill>
                <a:effectLst/>
                <a:uLnTx/>
                <a:uFillTx/>
                <a:latin typeface="Arial"/>
                <a:ea typeface="+mn-ea"/>
                <a:cs typeface="Arial"/>
              </a:rPr>
              <a:t>B, you </a:t>
            </a:r>
            <a:r>
              <a:rPr kumimoji="0" sz="1600" b="1" i="0" u="none" strike="noStrike" kern="1200" cap="none" spc="-5" normalizeH="0" baseline="0" noProof="0" dirty="0">
                <a:ln>
                  <a:noFill/>
                </a:ln>
                <a:solidFill>
                  <a:prstClr val="black"/>
                </a:solidFill>
                <a:effectLst/>
                <a:uLnTx/>
                <a:uFillTx/>
                <a:latin typeface="Arial"/>
                <a:ea typeface="+mn-ea"/>
                <a:cs typeface="Arial"/>
              </a:rPr>
              <a:t>sign </a:t>
            </a:r>
            <a:r>
              <a:rPr kumimoji="0" sz="1600" b="1" i="0" u="none" strike="noStrike" kern="1200" cap="none" spc="0" normalizeH="0" baseline="0" noProof="0" dirty="0">
                <a:ln>
                  <a:noFill/>
                </a:ln>
                <a:solidFill>
                  <a:prstClr val="black"/>
                </a:solidFill>
                <a:effectLst/>
                <a:uLnTx/>
                <a:uFillTx/>
                <a:latin typeface="Arial"/>
                <a:ea typeface="+mn-ea"/>
                <a:cs typeface="Arial"/>
              </a:rPr>
              <a:t>up </a:t>
            </a:r>
            <a:r>
              <a:rPr kumimoji="0" sz="1600" b="1" i="0" u="none" strike="noStrike" kern="1200" cap="none" spc="-5" normalizeH="0" baseline="0" noProof="0" dirty="0">
                <a:ln>
                  <a:noFill/>
                </a:ln>
                <a:solidFill>
                  <a:prstClr val="black"/>
                </a:solidFill>
                <a:effectLst/>
                <a:uLnTx/>
                <a:uFillTx/>
                <a:latin typeface="Arial"/>
                <a:ea typeface="+mn-ea"/>
                <a:cs typeface="Arial"/>
              </a:rPr>
              <a:t>for </a:t>
            </a:r>
            <a:r>
              <a:rPr kumimoji="0" sz="1600" b="1" i="0" u="none" strike="noStrike" kern="1200" cap="none" spc="0" normalizeH="0" baseline="0" noProof="0" dirty="0">
                <a:ln>
                  <a:noFill/>
                </a:ln>
                <a:solidFill>
                  <a:prstClr val="black"/>
                </a:solidFill>
                <a:effectLst/>
                <a:uLnTx/>
                <a:uFillTx/>
                <a:latin typeface="Arial"/>
                <a:ea typeface="+mn-ea"/>
                <a:cs typeface="Arial"/>
              </a:rPr>
              <a:t>Part D directly </a:t>
            </a:r>
            <a:r>
              <a:rPr kumimoji="0" sz="1600" b="0" i="0" u="none" strike="noStrike" kern="1200" cap="none" spc="-5" normalizeH="0" baseline="0" noProof="0" dirty="0">
                <a:ln>
                  <a:noFill/>
                </a:ln>
                <a:solidFill>
                  <a:prstClr val="black"/>
                </a:solidFill>
                <a:effectLst/>
                <a:uLnTx/>
                <a:uFillTx/>
                <a:latin typeface="Arial"/>
                <a:ea typeface="+mn-ea"/>
                <a:cs typeface="Arial"/>
              </a:rPr>
              <a:t>with </a:t>
            </a:r>
            <a:r>
              <a:rPr kumimoji="0" sz="1600" b="0" i="0" u="none" strike="noStrike" kern="1200" cap="none" spc="0" normalizeH="0" baseline="0" noProof="0" dirty="0">
                <a:ln>
                  <a:noFill/>
                </a:ln>
                <a:solidFill>
                  <a:prstClr val="black"/>
                </a:solidFill>
                <a:effectLst/>
                <a:uLnTx/>
                <a:uFillTx/>
                <a:latin typeface="Arial"/>
                <a:ea typeface="+mn-ea"/>
                <a:cs typeface="Arial"/>
              </a:rPr>
              <a:t>your</a:t>
            </a:r>
            <a:r>
              <a:rPr kumimoji="0" sz="1600" b="0" i="0" u="none" strike="noStrike" kern="1200" cap="none" spc="-25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plan.  </a:t>
            </a:r>
            <a:br>
              <a:rPr kumimoji="0" lang="en-US" sz="1600" b="0" i="0" u="none" strike="noStrike" kern="1200" cap="none" spc="-5" normalizeH="0" baseline="0" noProof="0" dirty="0">
                <a:ln>
                  <a:noFill/>
                </a:ln>
                <a:solidFill>
                  <a:prstClr val="black"/>
                </a:solidFill>
                <a:effectLst/>
                <a:uLnTx/>
                <a:uFillTx/>
                <a:latin typeface="Arial"/>
                <a:ea typeface="+mn-ea"/>
                <a:cs typeface="Arial"/>
              </a:rPr>
            </a:br>
            <a:r>
              <a:rPr kumimoji="0" sz="1600" b="0" i="0" u="none" strike="noStrike" kern="1200" cap="none" spc="0" normalizeH="0" baseline="0" noProof="0" dirty="0">
                <a:ln>
                  <a:noFill/>
                </a:ln>
                <a:solidFill>
                  <a:prstClr val="black"/>
                </a:solidFill>
                <a:effectLst/>
                <a:uLnTx/>
                <a:uFillTx/>
                <a:latin typeface="Arial"/>
                <a:ea typeface="+mn-ea"/>
                <a:cs typeface="Arial"/>
              </a:rPr>
              <a:t>Part D </a:t>
            </a:r>
            <a:r>
              <a:rPr kumimoji="0" sz="1600" b="0" i="0" u="none" strike="noStrike" kern="1200" cap="none" spc="-5" normalizeH="0" baseline="0" noProof="0" dirty="0">
                <a:ln>
                  <a:noFill/>
                </a:ln>
                <a:solidFill>
                  <a:prstClr val="black"/>
                </a:solidFill>
                <a:effectLst/>
                <a:uLnTx/>
                <a:uFillTx/>
                <a:latin typeface="Arial"/>
                <a:ea typeface="+mn-ea"/>
                <a:cs typeface="Arial"/>
              </a:rPr>
              <a:t>is not directly offered by Medicare or </a:t>
            </a:r>
            <a:r>
              <a:rPr kumimoji="0" sz="1600" b="0" i="0" u="none" strike="noStrike" kern="1200" cap="none" spc="0" normalizeH="0" baseline="0" noProof="0" dirty="0">
                <a:ln>
                  <a:noFill/>
                </a:ln>
                <a:solidFill>
                  <a:prstClr val="black"/>
                </a:solidFill>
                <a:effectLst/>
                <a:uLnTx/>
                <a:uFillTx/>
                <a:latin typeface="Arial"/>
                <a:ea typeface="+mn-ea"/>
                <a:cs typeface="Arial"/>
              </a:rPr>
              <a:t>Social</a:t>
            </a:r>
            <a:r>
              <a:rPr kumimoji="0" sz="1600" b="0" i="0" u="none" strike="noStrike" kern="1200" cap="none" spc="-50" normalizeH="0" baseline="0" noProof="0" dirty="0">
                <a:ln>
                  <a:noFill/>
                </a:ln>
                <a:solidFill>
                  <a:prstClr val="black"/>
                </a:solidFill>
                <a:effectLst/>
                <a:uLnTx/>
                <a:uFillTx/>
                <a:latin typeface="Arial"/>
                <a:ea typeface="+mn-ea"/>
                <a:cs typeface="Arial"/>
              </a:rPr>
              <a:t> </a:t>
            </a:r>
            <a:r>
              <a:rPr kumimoji="0" sz="1600" b="0" i="0" u="none" strike="noStrike" kern="1200" cap="none" spc="-15" normalizeH="0" baseline="0" noProof="0" dirty="0">
                <a:ln>
                  <a:noFill/>
                </a:ln>
                <a:solidFill>
                  <a:prstClr val="black"/>
                </a:solidFill>
                <a:effectLst/>
                <a:uLnTx/>
                <a:uFillTx/>
                <a:latin typeface="Arial"/>
                <a:ea typeface="+mn-ea"/>
                <a:cs typeface="Arial"/>
              </a:rPr>
              <a:t>Security.</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51" name="object 13">
            <a:extLst>
              <a:ext uri="{FF2B5EF4-FFF2-40B4-BE49-F238E27FC236}">
                <a16:creationId xmlns:a16="http://schemas.microsoft.com/office/drawing/2014/main" id="{5AC3437E-DD85-4C48-851F-D7E700BD2803}"/>
              </a:ext>
            </a:extLst>
          </p:cNvPr>
          <p:cNvSpPr/>
          <p:nvPr/>
        </p:nvSpPr>
        <p:spPr>
          <a:xfrm>
            <a:off x="3553815" y="4562853"/>
            <a:ext cx="7647940" cy="0"/>
          </a:xfrm>
          <a:custGeom>
            <a:avLst/>
            <a:gdLst/>
            <a:ahLst/>
            <a:cxnLst/>
            <a:rect l="l" t="t" r="r" b="b"/>
            <a:pathLst>
              <a:path w="7647940">
                <a:moveTo>
                  <a:pt x="0" y="0"/>
                </a:moveTo>
                <a:lnTo>
                  <a:pt x="7647584" y="0"/>
                </a:lnTo>
              </a:path>
            </a:pathLst>
          </a:custGeom>
          <a:ln w="12700">
            <a:solidFill>
              <a:srgbClr val="003B71"/>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195479"/>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6669685"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D</a:t>
            </a:r>
            <a:r>
              <a:rPr sz="2600" dirty="0"/>
              <a:t>: </a:t>
            </a:r>
            <a:r>
              <a:rPr lang="en-US" sz="2600" spc="-5" dirty="0"/>
              <a:t>Prescription Drug Coverage</a:t>
            </a:r>
            <a:endParaRPr sz="2600" dirty="0"/>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31">
            <a:extLst>
              <a:ext uri="{FF2B5EF4-FFF2-40B4-BE49-F238E27FC236}">
                <a16:creationId xmlns:a16="http://schemas.microsoft.com/office/drawing/2014/main" id="{C2C5531F-888B-4274-A3C3-80D8D2E18C61}"/>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8" name="Group 87">
            <a:extLst>
              <a:ext uri="{FF2B5EF4-FFF2-40B4-BE49-F238E27FC236}">
                <a16:creationId xmlns:a16="http://schemas.microsoft.com/office/drawing/2014/main" id="{C586465B-3333-4922-B234-FCFD6EB4A906}"/>
              </a:ext>
            </a:extLst>
          </p:cNvPr>
          <p:cNvGrpSpPr/>
          <p:nvPr/>
        </p:nvGrpSpPr>
        <p:grpSpPr>
          <a:xfrm>
            <a:off x="1389673" y="5567844"/>
            <a:ext cx="416559" cy="604405"/>
            <a:chOff x="9611652" y="3351258"/>
            <a:chExt cx="752589" cy="1091968"/>
          </a:xfrm>
        </p:grpSpPr>
        <p:pic>
          <p:nvPicPr>
            <p:cNvPr id="89" name="Graphic 88">
              <a:extLst>
                <a:ext uri="{FF2B5EF4-FFF2-40B4-BE49-F238E27FC236}">
                  <a16:creationId xmlns:a16="http://schemas.microsoft.com/office/drawing/2014/main" id="{386F7A24-A970-4364-87ED-B3E5BB24EC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90" name="Graphic 89">
              <a:extLst>
                <a:ext uri="{FF2B5EF4-FFF2-40B4-BE49-F238E27FC236}">
                  <a16:creationId xmlns:a16="http://schemas.microsoft.com/office/drawing/2014/main" id="{4AF9176F-6F12-406C-9A29-9619C306FAE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91" name="Group 90">
              <a:extLst>
                <a:ext uri="{FF2B5EF4-FFF2-40B4-BE49-F238E27FC236}">
                  <a16:creationId xmlns:a16="http://schemas.microsoft.com/office/drawing/2014/main" id="{C641F400-B74E-4CC1-A07C-7E07439C9B6C}"/>
                </a:ext>
              </a:extLst>
            </p:cNvPr>
            <p:cNvGrpSpPr>
              <a:grpSpLocks noChangeAspect="1"/>
            </p:cNvGrpSpPr>
            <p:nvPr/>
          </p:nvGrpSpPr>
          <p:grpSpPr>
            <a:xfrm>
              <a:off x="10197218" y="4040890"/>
              <a:ext cx="164248" cy="402336"/>
              <a:chOff x="9257554" y="-500162"/>
              <a:chExt cx="1512220" cy="3704277"/>
            </a:xfrm>
          </p:grpSpPr>
          <p:sp>
            <p:nvSpPr>
              <p:cNvPr id="92" name="Rectangle: Top Corners Rounded 91">
                <a:extLst>
                  <a:ext uri="{FF2B5EF4-FFF2-40B4-BE49-F238E27FC236}">
                    <a16:creationId xmlns:a16="http://schemas.microsoft.com/office/drawing/2014/main" id="{13B8A014-0768-4A9B-BEA6-B55A9A390332}"/>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93" name="Graphic 92">
                <a:extLst>
                  <a:ext uri="{FF2B5EF4-FFF2-40B4-BE49-F238E27FC236}">
                    <a16:creationId xmlns:a16="http://schemas.microsoft.com/office/drawing/2014/main" id="{6367B70A-B173-4EA4-9D4A-EF6648ED734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94" name="Graphic 93">
                <a:extLst>
                  <a:ext uri="{FF2B5EF4-FFF2-40B4-BE49-F238E27FC236}">
                    <a16:creationId xmlns:a16="http://schemas.microsoft.com/office/drawing/2014/main" id="{B1139ED4-F74E-4295-A4DE-F4D5BDB76EB8}"/>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431" y="1046329"/>
            <a:ext cx="607043" cy="498643"/>
          </a:xfrm>
          <a:prstGeom prst="rect">
            <a:avLst/>
          </a:prstGeom>
        </p:spPr>
      </p:pic>
      <p:sp>
        <p:nvSpPr>
          <p:cNvPr id="34" name="object 8">
            <a:extLst>
              <a:ext uri="{FF2B5EF4-FFF2-40B4-BE49-F238E27FC236}">
                <a16:creationId xmlns:a16="http://schemas.microsoft.com/office/drawing/2014/main" id="{FE2174C3-B902-4ED3-BDC9-413D7BF9442D}"/>
              </a:ext>
            </a:extLst>
          </p:cNvPr>
          <p:cNvSpPr/>
          <p:nvPr/>
        </p:nvSpPr>
        <p:spPr>
          <a:xfrm>
            <a:off x="623290" y="3199316"/>
            <a:ext cx="1949450" cy="1949450"/>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9" name="object 14">
            <a:extLst>
              <a:ext uri="{FF2B5EF4-FFF2-40B4-BE49-F238E27FC236}">
                <a16:creationId xmlns:a16="http://schemas.microsoft.com/office/drawing/2014/main" id="{3FC1904F-7C14-4D0C-B720-2D2C7936CF3D}"/>
              </a:ext>
            </a:extLst>
          </p:cNvPr>
          <p:cNvSpPr/>
          <p:nvPr/>
        </p:nvSpPr>
        <p:spPr>
          <a:xfrm>
            <a:off x="1186472" y="2066427"/>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Graphic 44">
            <a:extLst>
              <a:ext uri="{FF2B5EF4-FFF2-40B4-BE49-F238E27FC236}">
                <a16:creationId xmlns:a16="http://schemas.microsoft.com/office/drawing/2014/main" id="{A6725D49-1777-4723-8032-0D1AE9D4AC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2214123"/>
            <a:ext cx="527569" cy="527569"/>
          </a:xfrm>
          <a:prstGeom prst="rect">
            <a:avLst/>
          </a:prstGeom>
        </p:spPr>
      </p:pic>
      <p:grpSp>
        <p:nvGrpSpPr>
          <p:cNvPr id="46" name="Group 45">
            <a:extLst>
              <a:ext uri="{FF2B5EF4-FFF2-40B4-BE49-F238E27FC236}">
                <a16:creationId xmlns:a16="http://schemas.microsoft.com/office/drawing/2014/main" id="{112757B8-635D-4DAD-9299-41DE7FBAEAB3}"/>
              </a:ext>
            </a:extLst>
          </p:cNvPr>
          <p:cNvGrpSpPr>
            <a:grpSpLocks noChangeAspect="1"/>
          </p:cNvGrpSpPr>
          <p:nvPr/>
        </p:nvGrpSpPr>
        <p:grpSpPr>
          <a:xfrm>
            <a:off x="1345515" y="3555896"/>
            <a:ext cx="505000" cy="1237033"/>
            <a:chOff x="9257554" y="-500162"/>
            <a:chExt cx="1512220" cy="3704277"/>
          </a:xfrm>
        </p:grpSpPr>
        <p:sp>
          <p:nvSpPr>
            <p:cNvPr id="47" name="Rectangle: Top Corners Rounded 46">
              <a:extLst>
                <a:ext uri="{FF2B5EF4-FFF2-40B4-BE49-F238E27FC236}">
                  <a16:creationId xmlns:a16="http://schemas.microsoft.com/office/drawing/2014/main" id="{324E2C0E-3EE9-4DC7-978A-A1C802AF892F}"/>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48" name="Graphic 47">
              <a:extLst>
                <a:ext uri="{FF2B5EF4-FFF2-40B4-BE49-F238E27FC236}">
                  <a16:creationId xmlns:a16="http://schemas.microsoft.com/office/drawing/2014/main" id="{18D7E207-D1DE-4090-8943-AF21572D9D3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49" name="Graphic 48">
              <a:extLst>
                <a:ext uri="{FF2B5EF4-FFF2-40B4-BE49-F238E27FC236}">
                  <a16:creationId xmlns:a16="http://schemas.microsoft.com/office/drawing/2014/main" id="{DAB56D79-3FAB-47A0-8B42-0DE3DF1C7FAE}"/>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sp>
        <p:nvSpPr>
          <p:cNvPr id="26" name="object 8">
            <a:extLst>
              <a:ext uri="{FF2B5EF4-FFF2-40B4-BE49-F238E27FC236}">
                <a16:creationId xmlns:a16="http://schemas.microsoft.com/office/drawing/2014/main" id="{56496F33-448B-4874-820B-1C1F8F025D7E}"/>
              </a:ext>
            </a:extLst>
          </p:cNvPr>
          <p:cNvSpPr txBox="1"/>
          <p:nvPr/>
        </p:nvSpPr>
        <p:spPr>
          <a:xfrm>
            <a:off x="3541115" y="1451400"/>
            <a:ext cx="7842232" cy="1438086"/>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sz="1600" b="1" i="0" u="none" strike="noStrike" kern="1200" cap="none" spc="-5" normalizeH="0" baseline="0" noProof="0" dirty="0">
                <a:ln>
                  <a:noFill/>
                </a:ln>
                <a:solidFill>
                  <a:srgbClr val="003B71"/>
                </a:solidFill>
                <a:effectLst/>
                <a:uLnTx/>
                <a:uFillTx/>
                <a:latin typeface="Arial"/>
                <a:ea typeface="+mn-ea"/>
                <a:cs typeface="Arial"/>
              </a:rPr>
              <a:t>Medicare </a:t>
            </a:r>
            <a:r>
              <a:rPr kumimoji="0" sz="1600" b="1" i="0" u="none" strike="noStrike" kern="1200" cap="none" spc="0" normalizeH="0" baseline="0" noProof="0" dirty="0">
                <a:ln>
                  <a:noFill/>
                </a:ln>
                <a:solidFill>
                  <a:srgbClr val="003B71"/>
                </a:solidFill>
                <a:effectLst/>
                <a:uLnTx/>
                <a:uFillTx/>
                <a:latin typeface="Arial"/>
                <a:ea typeface="+mn-ea"/>
                <a:cs typeface="Arial"/>
              </a:rPr>
              <a:t>Part D Income </a:t>
            </a:r>
            <a:r>
              <a:rPr kumimoji="0" sz="1600" b="1" i="0" u="none" strike="noStrike" kern="1200" cap="none" spc="-5" normalizeH="0" baseline="0" noProof="0" dirty="0">
                <a:ln>
                  <a:noFill/>
                </a:ln>
                <a:solidFill>
                  <a:srgbClr val="003B71"/>
                </a:solidFill>
                <a:effectLst/>
                <a:uLnTx/>
                <a:uFillTx/>
                <a:latin typeface="Arial"/>
                <a:ea typeface="+mn-ea"/>
                <a:cs typeface="Arial"/>
              </a:rPr>
              <a:t>Related Monthly Adjustment Amount</a:t>
            </a:r>
            <a:r>
              <a:rPr kumimoji="0" sz="1600" b="1" i="0" u="none" strike="noStrike" kern="1200" cap="none" spc="-190" normalizeH="0" baseline="0" noProof="0" dirty="0">
                <a:ln>
                  <a:noFill/>
                </a:ln>
                <a:solidFill>
                  <a:srgbClr val="003B71"/>
                </a:solidFill>
                <a:effectLst/>
                <a:uLnTx/>
                <a:uFillTx/>
                <a:latin typeface="Arial"/>
                <a:ea typeface="+mn-ea"/>
                <a:cs typeface="Arial"/>
              </a:rPr>
              <a:t> </a:t>
            </a:r>
            <a:r>
              <a:rPr kumimoji="0" sz="1600" b="1" i="0" u="none" strike="noStrike" kern="1200" cap="none" spc="-5" normalizeH="0" baseline="0" noProof="0" dirty="0">
                <a:ln>
                  <a:noFill/>
                </a:ln>
                <a:solidFill>
                  <a:srgbClr val="003B71"/>
                </a:solidFill>
                <a:effectLst/>
                <a:uLnTx/>
                <a:uFillTx/>
                <a:latin typeface="Arial"/>
                <a:ea typeface="+mn-ea"/>
                <a:cs typeface="Arial"/>
              </a:rPr>
              <a:t>(IRMAA)</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2700" marR="5080" lvl="0" indent="0" algn="l" defTabSz="914400" rtl="0" eaLnBrk="1" fontAlgn="auto" latinLnBrk="0" hangingPunct="1">
              <a:lnSpc>
                <a:spcPct val="104200"/>
              </a:lnSpc>
              <a:spcBef>
                <a:spcPts val="90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The Part D </a:t>
            </a:r>
            <a:r>
              <a:rPr kumimoji="0" sz="1600" b="0" i="0" u="none" strike="noStrike" kern="1200" cap="none" spc="-5" normalizeH="0" baseline="0" noProof="0" dirty="0">
                <a:ln>
                  <a:noFill/>
                </a:ln>
                <a:solidFill>
                  <a:prstClr val="black"/>
                </a:solidFill>
                <a:effectLst/>
                <a:uLnTx/>
                <a:uFillTx/>
                <a:latin typeface="Arial"/>
                <a:ea typeface="+mn-ea"/>
                <a:cs typeface="Arial"/>
              </a:rPr>
              <a:t>higher-income premium is in addition </a:t>
            </a:r>
            <a:r>
              <a:rPr kumimoji="0" sz="1600" b="0" i="0" u="none" strike="noStrike" kern="1200" cap="none" spc="0" normalizeH="0" baseline="0" noProof="0" dirty="0">
                <a:ln>
                  <a:noFill/>
                </a:ln>
                <a:solidFill>
                  <a:prstClr val="black"/>
                </a:solidFill>
                <a:effectLst/>
                <a:uLnTx/>
                <a:uFillTx/>
                <a:latin typeface="Arial"/>
                <a:ea typeface="+mn-ea"/>
                <a:cs typeface="Arial"/>
              </a:rPr>
              <a:t>to the </a:t>
            </a:r>
            <a:r>
              <a:rPr kumimoji="0" sz="1600" b="0" i="0" u="none" strike="noStrike" kern="1200" cap="none" spc="-5" normalizeH="0" baseline="0" noProof="0" dirty="0">
                <a:ln>
                  <a:noFill/>
                </a:ln>
                <a:solidFill>
                  <a:prstClr val="black"/>
                </a:solidFill>
                <a:effectLst/>
                <a:uLnTx/>
                <a:uFillTx/>
                <a:latin typeface="Arial"/>
                <a:ea typeface="+mn-ea"/>
                <a:cs typeface="Arial"/>
              </a:rPr>
              <a:t>annual </a:t>
            </a:r>
            <a:r>
              <a:rPr kumimoji="0" sz="1600" b="0" i="0" u="none" strike="noStrike" kern="1200" cap="none" spc="0" normalizeH="0" baseline="0" noProof="0" dirty="0">
                <a:ln>
                  <a:noFill/>
                </a:ln>
                <a:solidFill>
                  <a:prstClr val="black"/>
                </a:solidFill>
                <a:effectLst/>
                <a:uLnTx/>
                <a:uFillTx/>
                <a:latin typeface="Arial"/>
                <a:ea typeface="+mn-ea"/>
                <a:cs typeface="Arial"/>
              </a:rPr>
              <a:t>Part B </a:t>
            </a:r>
            <a:r>
              <a:rPr kumimoji="0" sz="1600" b="0" i="0" u="none" strike="noStrike" kern="1200" cap="none" spc="-5" normalizeH="0" baseline="0" noProof="0" dirty="0">
                <a:ln>
                  <a:noFill/>
                </a:ln>
                <a:solidFill>
                  <a:prstClr val="black"/>
                </a:solidFill>
                <a:effectLst/>
                <a:uLnTx/>
                <a:uFillTx/>
                <a:latin typeface="Arial"/>
                <a:ea typeface="+mn-ea"/>
                <a:cs typeface="Arial"/>
              </a:rPr>
              <a:t>premium</a:t>
            </a:r>
            <a:r>
              <a:rPr kumimoji="0" lang="en-US"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adjustment and is determined according </a:t>
            </a:r>
            <a:r>
              <a:rPr kumimoji="0" sz="1600" b="0" i="0" u="none" strike="noStrike" kern="1200" cap="none" spc="0" normalizeH="0" baseline="0" noProof="0" dirty="0">
                <a:ln>
                  <a:noFill/>
                </a:ln>
                <a:solidFill>
                  <a:prstClr val="black"/>
                </a:solidFill>
                <a:effectLst/>
                <a:uLnTx/>
                <a:uFillTx/>
                <a:latin typeface="Arial"/>
                <a:ea typeface="+mn-ea"/>
                <a:cs typeface="Arial"/>
              </a:rPr>
              <a:t>to formulas set </a:t>
            </a:r>
            <a:r>
              <a:rPr kumimoji="0" sz="1600" b="0" i="0" u="none" strike="noStrike" kern="1200" cap="none" spc="-5" normalizeH="0" baseline="0" noProof="0" dirty="0">
                <a:ln>
                  <a:noFill/>
                </a:ln>
                <a:solidFill>
                  <a:prstClr val="black"/>
                </a:solidFill>
                <a:effectLst/>
                <a:uLnTx/>
                <a:uFillTx/>
                <a:latin typeface="Arial"/>
                <a:ea typeface="+mn-ea"/>
                <a:cs typeface="Arial"/>
              </a:rPr>
              <a:t>by </a:t>
            </a:r>
            <a:r>
              <a:rPr kumimoji="0" sz="1600" b="0" i="0" u="none" strike="noStrike" kern="1200" cap="none" spc="0" normalizeH="0" baseline="0" noProof="0" dirty="0">
                <a:ln>
                  <a:noFill/>
                </a:ln>
                <a:solidFill>
                  <a:prstClr val="black"/>
                </a:solidFill>
                <a:effectLst/>
                <a:uLnTx/>
                <a:uFillTx/>
                <a:latin typeface="Arial"/>
                <a:ea typeface="+mn-ea"/>
                <a:cs typeface="Arial"/>
              </a:rPr>
              <a:t>federal</a:t>
            </a:r>
            <a:r>
              <a:rPr kumimoji="0" sz="1600" b="0" i="0" u="none" strike="noStrike" kern="1200" cap="none" spc="-65" normalizeH="0" baseline="0" noProof="0" dirty="0">
                <a:ln>
                  <a:noFill/>
                </a:ln>
                <a:solidFill>
                  <a:prstClr val="black"/>
                </a:solidFill>
                <a:effectLst/>
                <a:uLnTx/>
                <a:uFillTx/>
                <a:latin typeface="Arial"/>
                <a:ea typeface="+mn-ea"/>
                <a:cs typeface="Arial"/>
              </a:rPr>
              <a:t> </a:t>
            </a:r>
            <a:r>
              <a:rPr kumimoji="0" sz="1600" b="0" i="0" u="none" strike="noStrike" kern="1200" cap="none" spc="-25" normalizeH="0" baseline="0" noProof="0" dirty="0">
                <a:ln>
                  <a:noFill/>
                </a:ln>
                <a:solidFill>
                  <a:prstClr val="black"/>
                </a:solidFill>
                <a:effectLst/>
                <a:uLnTx/>
                <a:uFillTx/>
                <a:latin typeface="Arial"/>
                <a:ea typeface="+mn-ea"/>
                <a:cs typeface="Arial"/>
              </a:rPr>
              <a:t>law.</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l" defTabSz="914400" rtl="0" eaLnBrk="1" fontAlgn="auto" latinLnBrk="0" hangingPunct="1">
              <a:lnSpc>
                <a:spcPct val="100000"/>
              </a:lnSpc>
              <a:spcBef>
                <a:spcPts val="1430"/>
              </a:spcBef>
              <a:spcAft>
                <a:spcPts val="0"/>
              </a:spcAft>
              <a:buClrTx/>
              <a:buSzTx/>
              <a:buFontTx/>
              <a:buNone/>
              <a:tabLst/>
              <a:defRPr/>
            </a:pPr>
            <a:r>
              <a:rPr kumimoji="0" sz="1600" b="1" i="0" u="none" strike="noStrike" kern="1200" cap="none" spc="-5" normalizeH="0" baseline="0" noProof="0" dirty="0">
                <a:ln>
                  <a:noFill/>
                </a:ln>
                <a:solidFill>
                  <a:srgbClr val="003B71"/>
                </a:solidFill>
                <a:effectLst/>
                <a:uLnTx/>
                <a:uFillTx/>
                <a:latin typeface="Arial"/>
                <a:ea typeface="+mn-ea"/>
                <a:cs typeface="Arial"/>
              </a:rPr>
              <a:t>Based </a:t>
            </a:r>
            <a:r>
              <a:rPr kumimoji="0" sz="1600" b="1" i="0" u="none" strike="noStrike" kern="1200" cap="none" spc="0" normalizeH="0" baseline="0" noProof="0" dirty="0">
                <a:ln>
                  <a:noFill/>
                </a:ln>
                <a:solidFill>
                  <a:srgbClr val="003B71"/>
                </a:solidFill>
                <a:effectLst/>
                <a:uLnTx/>
                <a:uFillTx/>
                <a:latin typeface="Arial"/>
                <a:ea typeface="+mn-ea"/>
                <a:cs typeface="Arial"/>
              </a:rPr>
              <a:t>on </a:t>
            </a:r>
            <a:r>
              <a:rPr kumimoji="0" sz="1600" b="1" i="0" u="none" strike="noStrike" kern="1200" cap="none" spc="-5" normalizeH="0" baseline="0" noProof="0" dirty="0">
                <a:ln>
                  <a:noFill/>
                </a:ln>
                <a:solidFill>
                  <a:srgbClr val="003B71"/>
                </a:solidFill>
                <a:effectLst/>
                <a:uLnTx/>
                <a:uFillTx/>
                <a:latin typeface="Arial"/>
                <a:ea typeface="+mn-ea"/>
                <a:cs typeface="Arial"/>
              </a:rPr>
              <a:t>your 20</a:t>
            </a:r>
            <a:r>
              <a:rPr kumimoji="0" lang="en-US" sz="1600" b="1" i="0" u="none" strike="noStrike" kern="1200" cap="none" spc="-5" normalizeH="0" baseline="0" noProof="0" dirty="0">
                <a:ln>
                  <a:noFill/>
                </a:ln>
                <a:solidFill>
                  <a:srgbClr val="003B71"/>
                </a:solidFill>
                <a:effectLst/>
                <a:uLnTx/>
                <a:uFillTx/>
                <a:latin typeface="Arial"/>
                <a:ea typeface="+mn-ea"/>
                <a:cs typeface="Arial"/>
              </a:rPr>
              <a:t>22</a:t>
            </a:r>
            <a:r>
              <a:rPr kumimoji="0" sz="1600" b="1" i="0" u="none" strike="noStrike" kern="1200" cap="none" spc="-5" normalizeH="0" baseline="0" noProof="0" dirty="0">
                <a:ln>
                  <a:noFill/>
                </a:ln>
                <a:solidFill>
                  <a:srgbClr val="003B71"/>
                </a:solidFill>
                <a:effectLst/>
                <a:uLnTx/>
                <a:uFillTx/>
                <a:latin typeface="Arial"/>
                <a:ea typeface="+mn-ea"/>
                <a:cs typeface="Arial"/>
              </a:rPr>
              <a:t> yearly </a:t>
            </a:r>
            <a:r>
              <a:rPr kumimoji="0" sz="1600" b="1" i="0" u="none" strike="noStrike" kern="1200" cap="none" spc="0" normalizeH="0" baseline="0" noProof="0" dirty="0">
                <a:ln>
                  <a:noFill/>
                </a:ln>
                <a:solidFill>
                  <a:srgbClr val="003B71"/>
                </a:solidFill>
                <a:effectLst/>
                <a:uLnTx/>
                <a:uFillTx/>
                <a:latin typeface="Arial"/>
                <a:ea typeface="+mn-ea"/>
                <a:cs typeface="Arial"/>
              </a:rPr>
              <a:t>income, </a:t>
            </a:r>
            <a:r>
              <a:rPr kumimoji="0" sz="1600" b="1" i="0" u="none" strike="noStrike" kern="1200" cap="none" spc="-5" normalizeH="0" baseline="0" noProof="0" dirty="0">
                <a:ln>
                  <a:noFill/>
                </a:ln>
                <a:solidFill>
                  <a:srgbClr val="003B71"/>
                </a:solidFill>
                <a:effectLst/>
                <a:uLnTx/>
                <a:uFillTx/>
                <a:latin typeface="Arial"/>
                <a:ea typeface="+mn-ea"/>
                <a:cs typeface="Arial"/>
              </a:rPr>
              <a:t>your 202</a:t>
            </a:r>
            <a:r>
              <a:rPr kumimoji="0" lang="en-US" sz="1600" b="1" i="0" u="none" strike="noStrike" kern="1200" cap="none" spc="-5" normalizeH="0" baseline="0" noProof="0" dirty="0">
                <a:ln>
                  <a:noFill/>
                </a:ln>
                <a:solidFill>
                  <a:srgbClr val="003B71"/>
                </a:solidFill>
                <a:effectLst/>
                <a:uLnTx/>
                <a:uFillTx/>
                <a:latin typeface="Arial"/>
                <a:ea typeface="+mn-ea"/>
                <a:cs typeface="Arial"/>
              </a:rPr>
              <a:t>4</a:t>
            </a:r>
            <a:r>
              <a:rPr kumimoji="0" sz="1600" b="1" i="0" u="none" strike="noStrike" kern="1200" cap="none" spc="-5" normalizeH="0" baseline="0" noProof="0" dirty="0">
                <a:ln>
                  <a:noFill/>
                </a:ln>
                <a:solidFill>
                  <a:srgbClr val="003B71"/>
                </a:solidFill>
                <a:effectLst/>
                <a:uLnTx/>
                <a:uFillTx/>
                <a:latin typeface="Arial"/>
                <a:ea typeface="+mn-ea"/>
                <a:cs typeface="Arial"/>
              </a:rPr>
              <a:t> </a:t>
            </a:r>
            <a:r>
              <a:rPr kumimoji="0" sz="1600" b="1" i="0" u="none" strike="noStrike" kern="1200" cap="none" spc="0" normalizeH="0" baseline="0" noProof="0" dirty="0">
                <a:ln>
                  <a:noFill/>
                </a:ln>
                <a:solidFill>
                  <a:srgbClr val="003B71"/>
                </a:solidFill>
                <a:effectLst/>
                <a:uLnTx/>
                <a:uFillTx/>
                <a:latin typeface="Arial"/>
                <a:ea typeface="+mn-ea"/>
                <a:cs typeface="Arial"/>
              </a:rPr>
              <a:t>Part D </a:t>
            </a:r>
            <a:r>
              <a:rPr kumimoji="0" sz="1600" b="1" i="0" u="none" strike="noStrike" kern="1200" cap="none" spc="-5" normalizeH="0" baseline="0" noProof="0" dirty="0">
                <a:ln>
                  <a:noFill/>
                </a:ln>
                <a:solidFill>
                  <a:srgbClr val="003B71"/>
                </a:solidFill>
                <a:effectLst/>
                <a:uLnTx/>
                <a:uFillTx/>
                <a:latin typeface="Arial"/>
                <a:ea typeface="+mn-ea"/>
                <a:cs typeface="Arial"/>
              </a:rPr>
              <a:t>monthly cost</a:t>
            </a:r>
            <a:r>
              <a:rPr kumimoji="0" sz="1600" b="1" i="0" u="none" strike="noStrike" kern="1200" cap="none" spc="-70" normalizeH="0" baseline="0" noProof="0" dirty="0">
                <a:ln>
                  <a:noFill/>
                </a:ln>
                <a:solidFill>
                  <a:srgbClr val="003B71"/>
                </a:solidFill>
                <a:effectLst/>
                <a:uLnTx/>
                <a:uFillTx/>
                <a:latin typeface="Arial"/>
                <a:ea typeface="+mn-ea"/>
                <a:cs typeface="Arial"/>
              </a:rPr>
              <a:t> </a:t>
            </a:r>
            <a:r>
              <a:rPr kumimoji="0" sz="1600" b="1" i="0" u="none" strike="noStrike" kern="1200" cap="none" spc="0" normalizeH="0" baseline="0" noProof="0" dirty="0">
                <a:ln>
                  <a:noFill/>
                </a:ln>
                <a:solidFill>
                  <a:srgbClr val="003B71"/>
                </a:solidFill>
                <a:effectLst/>
                <a:uLnTx/>
                <a:uFillTx/>
                <a:latin typeface="Arial"/>
                <a:ea typeface="+mn-ea"/>
                <a:cs typeface="Arial"/>
              </a:rPr>
              <a:t>is:</a:t>
            </a:r>
            <a:endParaRPr kumimoji="0" sz="1600" b="0" i="0" u="none" strike="noStrike" kern="1200" cap="none" spc="0" normalizeH="0" baseline="0" noProof="0" dirty="0">
              <a:ln>
                <a:noFill/>
              </a:ln>
              <a:solidFill>
                <a:srgbClr val="003B71"/>
              </a:solidFill>
              <a:effectLst/>
              <a:uLnTx/>
              <a:uFillTx/>
              <a:latin typeface="Arial"/>
              <a:ea typeface="+mn-ea"/>
              <a:cs typeface="Arial"/>
            </a:endParaRPr>
          </a:p>
        </p:txBody>
      </p:sp>
      <p:graphicFrame>
        <p:nvGraphicFramePr>
          <p:cNvPr id="28" name="object 10">
            <a:extLst>
              <a:ext uri="{FF2B5EF4-FFF2-40B4-BE49-F238E27FC236}">
                <a16:creationId xmlns:a16="http://schemas.microsoft.com/office/drawing/2014/main" id="{BB37D047-9F3F-4857-A6DD-3E47BC114641}"/>
              </a:ext>
            </a:extLst>
          </p:cNvPr>
          <p:cNvGraphicFramePr>
            <a:graphicFrameLocks noGrp="1"/>
          </p:cNvGraphicFramePr>
          <p:nvPr/>
        </p:nvGraphicFramePr>
        <p:xfrm>
          <a:off x="3561346" y="2980702"/>
          <a:ext cx="8391168" cy="2779776"/>
        </p:xfrm>
        <a:graphic>
          <a:graphicData uri="http://schemas.openxmlformats.org/drawingml/2006/table">
            <a:tbl>
              <a:tblPr firstRow="1" bandRow="1">
                <a:tableStyleId>{2D5ABB26-0587-4C30-8999-92F81FD0307C}</a:tableStyleId>
              </a:tblPr>
              <a:tblGrid>
                <a:gridCol w="2797056">
                  <a:extLst>
                    <a:ext uri="{9D8B030D-6E8A-4147-A177-3AD203B41FA5}">
                      <a16:colId xmlns:a16="http://schemas.microsoft.com/office/drawing/2014/main" val="20000"/>
                    </a:ext>
                  </a:extLst>
                </a:gridCol>
                <a:gridCol w="2496349">
                  <a:extLst>
                    <a:ext uri="{9D8B030D-6E8A-4147-A177-3AD203B41FA5}">
                      <a16:colId xmlns:a16="http://schemas.microsoft.com/office/drawing/2014/main" val="20001"/>
                    </a:ext>
                  </a:extLst>
                </a:gridCol>
                <a:gridCol w="3097763">
                  <a:extLst>
                    <a:ext uri="{9D8B030D-6E8A-4147-A177-3AD203B41FA5}">
                      <a16:colId xmlns:a16="http://schemas.microsoft.com/office/drawing/2014/main" val="20002"/>
                    </a:ext>
                  </a:extLst>
                </a:gridCol>
              </a:tblGrid>
              <a:tr h="493776">
                <a:tc>
                  <a:txBody>
                    <a:bodyPr/>
                    <a:lstStyle/>
                    <a:p>
                      <a:pPr marL="169545">
                        <a:lnSpc>
                          <a:spcPct val="100000"/>
                        </a:lnSpc>
                        <a:spcBef>
                          <a:spcPts val="765"/>
                        </a:spcBef>
                      </a:pPr>
                      <a:r>
                        <a:rPr lang="en-US" sz="1600" dirty="0">
                          <a:solidFill>
                            <a:srgbClr val="FFFFFF"/>
                          </a:solidFill>
                          <a:latin typeface="+mn-lt"/>
                          <a:cs typeface="Arial"/>
                        </a:rPr>
                        <a:t>File </a:t>
                      </a:r>
                      <a:r>
                        <a:rPr lang="en-US" sz="1600" spc="-5" dirty="0">
                          <a:solidFill>
                            <a:srgbClr val="FFFFFF"/>
                          </a:solidFill>
                          <a:latin typeface="+mn-lt"/>
                          <a:cs typeface="Arial"/>
                        </a:rPr>
                        <a:t>individual </a:t>
                      </a:r>
                      <a:r>
                        <a:rPr lang="en-US" sz="1600" dirty="0">
                          <a:solidFill>
                            <a:srgbClr val="FFFFFF"/>
                          </a:solidFill>
                          <a:latin typeface="+mn-lt"/>
                          <a:cs typeface="Arial"/>
                        </a:rPr>
                        <a:t>tax </a:t>
                      </a:r>
                      <a:r>
                        <a:rPr lang="en-US" sz="1600" spc="-5" dirty="0">
                          <a:solidFill>
                            <a:srgbClr val="FFFFFF"/>
                          </a:solidFill>
                          <a:latin typeface="+mn-lt"/>
                          <a:cs typeface="Arial"/>
                        </a:rPr>
                        <a:t>return</a:t>
                      </a:r>
                      <a:endParaRPr sz="1600" dirty="0">
                        <a:latin typeface="Arial"/>
                        <a:cs typeface="Arial"/>
                      </a:endParaRPr>
                    </a:p>
                  </a:txBody>
                  <a:tcPr marL="0" marR="0" marT="0" marB="0" anchor="ctr">
                    <a:lnL w="3175">
                      <a:solidFill>
                        <a:srgbClr val="000000"/>
                      </a:solidFill>
                      <a:prstDash val="solid"/>
                    </a:lnL>
                    <a:lnR w="12700" cap="flat" cmpd="sng" algn="ctr">
                      <a:solidFill>
                        <a:schemeClr val="bg1"/>
                      </a:solidFill>
                      <a:prstDash val="solid"/>
                      <a:round/>
                      <a:headEnd type="none" w="med" len="med"/>
                      <a:tailEnd type="none" w="med" len="med"/>
                    </a:lnR>
                    <a:lnB w="3175">
                      <a:solidFill>
                        <a:srgbClr val="000000"/>
                      </a:solidFill>
                      <a:prstDash val="solid"/>
                    </a:lnB>
                    <a:solidFill>
                      <a:schemeClr val="accent1"/>
                    </a:solidFill>
                  </a:tcPr>
                </a:tc>
                <a:tc>
                  <a:txBody>
                    <a:bodyPr/>
                    <a:lstStyle/>
                    <a:p>
                      <a:pPr marL="169545">
                        <a:lnSpc>
                          <a:spcPct val="100000"/>
                        </a:lnSpc>
                        <a:spcBef>
                          <a:spcPts val="765"/>
                        </a:spcBef>
                      </a:pPr>
                      <a:r>
                        <a:rPr lang="en-US" sz="1600" dirty="0">
                          <a:solidFill>
                            <a:srgbClr val="FFFFFF"/>
                          </a:solidFill>
                          <a:latin typeface="+mn-lt"/>
                          <a:cs typeface="Arial"/>
                        </a:rPr>
                        <a:t>File </a:t>
                      </a:r>
                      <a:r>
                        <a:rPr lang="en-US" sz="1600" spc="-5" dirty="0">
                          <a:solidFill>
                            <a:srgbClr val="FFFFFF"/>
                          </a:solidFill>
                          <a:latin typeface="+mn-lt"/>
                          <a:cs typeface="Arial"/>
                        </a:rPr>
                        <a:t>joint </a:t>
                      </a:r>
                      <a:r>
                        <a:rPr lang="en-US" sz="1600" dirty="0">
                          <a:solidFill>
                            <a:srgbClr val="FFFFFF"/>
                          </a:solidFill>
                          <a:latin typeface="+mn-lt"/>
                          <a:cs typeface="Arial"/>
                        </a:rPr>
                        <a:t>tax </a:t>
                      </a:r>
                      <a:r>
                        <a:rPr lang="en-US" sz="1600" spc="-5" dirty="0">
                          <a:solidFill>
                            <a:srgbClr val="FFFFFF"/>
                          </a:solidFill>
                          <a:latin typeface="+mn-lt"/>
                          <a:cs typeface="Arial"/>
                        </a:rPr>
                        <a:t>return</a:t>
                      </a:r>
                      <a:endParaRPr sz="1600" dirty="0">
                        <a:latin typeface="Arial"/>
                        <a:cs typeface="Arial"/>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B w="3175">
                      <a:solidFill>
                        <a:srgbClr val="000000"/>
                      </a:solidFill>
                      <a:prstDash val="solid"/>
                    </a:lnB>
                    <a:solidFill>
                      <a:schemeClr val="accent1"/>
                    </a:solidFill>
                  </a:tcPr>
                </a:tc>
                <a:tc>
                  <a:txBody>
                    <a:bodyPr/>
                    <a:lstStyle/>
                    <a:p>
                      <a:pPr marL="169545">
                        <a:lnSpc>
                          <a:spcPct val="100000"/>
                        </a:lnSpc>
                        <a:spcBef>
                          <a:spcPts val="765"/>
                        </a:spcBef>
                      </a:pPr>
                      <a:r>
                        <a:rPr lang="en-US" sz="1600" dirty="0">
                          <a:solidFill>
                            <a:srgbClr val="FFFFFF"/>
                          </a:solidFill>
                          <a:latin typeface="+mn-lt"/>
                          <a:cs typeface="Arial"/>
                        </a:rPr>
                        <a:t>In </a:t>
                      </a:r>
                      <a:r>
                        <a:rPr lang="en-US" sz="1600" spc="-5" dirty="0">
                          <a:solidFill>
                            <a:schemeClr val="bg1"/>
                          </a:solidFill>
                          <a:latin typeface="+mn-lt"/>
                          <a:cs typeface="Arial"/>
                        </a:rPr>
                        <a:t>2024, </a:t>
                      </a:r>
                      <a:r>
                        <a:rPr lang="en-US" sz="1600" dirty="0">
                          <a:solidFill>
                            <a:srgbClr val="FFFFFF"/>
                          </a:solidFill>
                          <a:latin typeface="+mn-lt"/>
                          <a:cs typeface="Arial"/>
                        </a:rPr>
                        <a:t>you </a:t>
                      </a:r>
                      <a:r>
                        <a:rPr lang="en-US" sz="1600" spc="-5" dirty="0">
                          <a:solidFill>
                            <a:srgbClr val="FFFFFF"/>
                          </a:solidFill>
                          <a:latin typeface="+mn-lt"/>
                          <a:cs typeface="Arial"/>
                        </a:rPr>
                        <a:t>pay monthly</a:t>
                      </a:r>
                      <a:endParaRPr sz="1600" dirty="0">
                        <a:latin typeface="Arial"/>
                        <a:cs typeface="Arial"/>
                      </a:endParaRPr>
                    </a:p>
                  </a:txBody>
                  <a:tcPr marL="0" marR="0" marT="0" marB="0" anchor="ctr">
                    <a:lnL w="12700" cap="flat" cmpd="sng" algn="ctr">
                      <a:solidFill>
                        <a:schemeClr val="bg1"/>
                      </a:solidFill>
                      <a:prstDash val="solid"/>
                      <a:round/>
                      <a:headEnd type="none" w="med" len="med"/>
                      <a:tailEnd type="none" w="med" len="med"/>
                    </a:lnL>
                    <a:lnR w="3175">
                      <a:solidFill>
                        <a:srgbClr val="000000"/>
                      </a:solidFill>
                      <a:prstDash val="solid"/>
                    </a:lnR>
                    <a:lnB w="3175">
                      <a:solidFill>
                        <a:srgbClr val="000000"/>
                      </a:solidFill>
                      <a:prstDash val="solid"/>
                    </a:lnB>
                    <a:solidFill>
                      <a:schemeClr val="accent1"/>
                    </a:solidFill>
                  </a:tcPr>
                </a:tc>
                <a:extLst>
                  <a:ext uri="{0D108BD9-81ED-4DB2-BD59-A6C34878D82A}">
                    <a16:rowId xmlns:a16="http://schemas.microsoft.com/office/drawing/2014/main" val="1797731806"/>
                  </a:ext>
                </a:extLst>
              </a:tr>
              <a:tr h="381000">
                <a:tc>
                  <a:txBody>
                    <a:bodyPr/>
                    <a:lstStyle/>
                    <a:p>
                      <a:pPr marL="169545">
                        <a:lnSpc>
                          <a:spcPct val="100000"/>
                        </a:lnSpc>
                        <a:spcBef>
                          <a:spcPts val="765"/>
                        </a:spcBef>
                      </a:pPr>
                      <a:r>
                        <a:rPr sz="1400" spc="-5" dirty="0">
                          <a:solidFill>
                            <a:schemeClr val="tx1"/>
                          </a:solidFill>
                          <a:latin typeface="Arial"/>
                          <a:cs typeface="Arial"/>
                        </a:rPr>
                        <a:t>$</a:t>
                      </a:r>
                      <a:r>
                        <a:rPr lang="en-US" sz="1400" spc="-5" dirty="0">
                          <a:solidFill>
                            <a:schemeClr val="tx1"/>
                          </a:solidFill>
                          <a:latin typeface="Arial"/>
                          <a:cs typeface="Arial"/>
                        </a:rPr>
                        <a:t>103</a:t>
                      </a:r>
                      <a:r>
                        <a:rPr sz="1400" spc="-5" dirty="0">
                          <a:solidFill>
                            <a:schemeClr val="tx1"/>
                          </a:solidFill>
                          <a:latin typeface="Arial"/>
                          <a:cs typeface="Arial"/>
                        </a:rPr>
                        <a:t>,000</a:t>
                      </a:r>
                      <a:r>
                        <a:rPr lang="en-US" sz="1400" spc="-5" dirty="0">
                          <a:solidFill>
                            <a:schemeClr val="tx1"/>
                          </a:solidFill>
                          <a:latin typeface="Arial"/>
                          <a:cs typeface="Arial"/>
                        </a:rPr>
                        <a:t> </a:t>
                      </a:r>
                      <a:r>
                        <a:rPr sz="1400" spc="-5" dirty="0">
                          <a:solidFill>
                            <a:schemeClr val="tx1"/>
                          </a:solidFill>
                          <a:latin typeface="Arial"/>
                          <a:cs typeface="Arial"/>
                        </a:rPr>
                        <a:t>or</a:t>
                      </a:r>
                      <a:r>
                        <a:rPr sz="1400" spc="-95" dirty="0">
                          <a:solidFill>
                            <a:schemeClr val="tx1"/>
                          </a:solidFill>
                          <a:latin typeface="Arial"/>
                          <a:cs typeface="Arial"/>
                        </a:rPr>
                        <a:t> </a:t>
                      </a:r>
                      <a:r>
                        <a:rPr sz="1400" spc="-5" dirty="0">
                          <a:solidFill>
                            <a:schemeClr val="tx1"/>
                          </a:solidFill>
                          <a:latin typeface="Arial"/>
                          <a:cs typeface="Arial"/>
                        </a:rPr>
                        <a:t>less</a:t>
                      </a:r>
                      <a:endParaRPr sz="1400" dirty="0">
                        <a:solidFill>
                          <a:schemeClr val="tx1"/>
                        </a:solidFill>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69545">
                        <a:lnSpc>
                          <a:spcPct val="100000"/>
                        </a:lnSpc>
                        <a:spcBef>
                          <a:spcPts val="765"/>
                        </a:spcBef>
                      </a:pPr>
                      <a:r>
                        <a:rPr sz="1400" spc="-5" dirty="0">
                          <a:solidFill>
                            <a:schemeClr val="tx1"/>
                          </a:solidFill>
                          <a:latin typeface="Arial"/>
                          <a:cs typeface="Arial"/>
                        </a:rPr>
                        <a:t>$</a:t>
                      </a:r>
                      <a:r>
                        <a:rPr lang="en-US" sz="1400" spc="-5" dirty="0">
                          <a:solidFill>
                            <a:schemeClr val="tx1"/>
                          </a:solidFill>
                          <a:latin typeface="Arial"/>
                          <a:cs typeface="Arial"/>
                        </a:rPr>
                        <a:t>206</a:t>
                      </a:r>
                      <a:r>
                        <a:rPr sz="1400" spc="-5" dirty="0">
                          <a:solidFill>
                            <a:schemeClr val="tx1"/>
                          </a:solidFill>
                          <a:latin typeface="Arial"/>
                          <a:cs typeface="Arial"/>
                        </a:rPr>
                        <a:t>,000 or</a:t>
                      </a:r>
                      <a:r>
                        <a:rPr sz="1400" spc="-95" dirty="0">
                          <a:solidFill>
                            <a:schemeClr val="tx1"/>
                          </a:solidFill>
                          <a:latin typeface="Arial"/>
                          <a:cs typeface="Arial"/>
                        </a:rPr>
                        <a:t> </a:t>
                      </a:r>
                      <a:r>
                        <a:rPr sz="1400" spc="-5" dirty="0">
                          <a:solidFill>
                            <a:schemeClr val="tx1"/>
                          </a:solidFill>
                          <a:latin typeface="Arial"/>
                          <a:cs typeface="Arial"/>
                        </a:rPr>
                        <a:t>less</a:t>
                      </a:r>
                      <a:endParaRPr sz="1400" dirty="0">
                        <a:solidFill>
                          <a:schemeClr val="tx1"/>
                        </a:solidFill>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69545">
                        <a:lnSpc>
                          <a:spcPct val="100000"/>
                        </a:lnSpc>
                        <a:spcBef>
                          <a:spcPts val="765"/>
                        </a:spcBef>
                      </a:pPr>
                      <a:r>
                        <a:rPr lang="en-US" sz="1600" b="1" spc="-5" dirty="0">
                          <a:solidFill>
                            <a:srgbClr val="003B71"/>
                          </a:solidFill>
                          <a:latin typeface="Arial"/>
                          <a:cs typeface="Arial"/>
                        </a:rPr>
                        <a:t>No Part D IRMAA Premium</a:t>
                      </a:r>
                      <a:endParaRPr sz="1600" dirty="0">
                        <a:solidFill>
                          <a:srgbClr val="003B71"/>
                        </a:solidFill>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solidFill>
                      <a:srgbClr val="D4EAF9"/>
                    </a:solidFill>
                  </a:tcPr>
                </a:tc>
                <a:extLst>
                  <a:ext uri="{0D108BD9-81ED-4DB2-BD59-A6C34878D82A}">
                    <a16:rowId xmlns:a16="http://schemas.microsoft.com/office/drawing/2014/main" val="10000"/>
                  </a:ext>
                </a:extLst>
              </a:tr>
              <a:tr h="381000">
                <a:tc>
                  <a:txBody>
                    <a:bodyPr/>
                    <a:lstStyle/>
                    <a:p>
                      <a:pPr marL="169545">
                        <a:lnSpc>
                          <a:spcPct val="100000"/>
                        </a:lnSpc>
                        <a:spcBef>
                          <a:spcPts val="750"/>
                        </a:spcBef>
                      </a:pPr>
                      <a:r>
                        <a:rPr sz="1400" spc="-5" dirty="0">
                          <a:solidFill>
                            <a:schemeClr val="tx1"/>
                          </a:solidFill>
                          <a:latin typeface="Arial"/>
                          <a:cs typeface="Arial"/>
                        </a:rPr>
                        <a:t>$</a:t>
                      </a:r>
                      <a:r>
                        <a:rPr lang="en-US" sz="1400" spc="-5" dirty="0">
                          <a:solidFill>
                            <a:schemeClr val="tx1"/>
                          </a:solidFill>
                          <a:latin typeface="Arial"/>
                          <a:cs typeface="Arial"/>
                        </a:rPr>
                        <a:t>103</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$1</a:t>
                      </a:r>
                      <a:r>
                        <a:rPr lang="en-US" sz="1400" spc="-5" dirty="0">
                          <a:solidFill>
                            <a:schemeClr val="tx1"/>
                          </a:solidFill>
                          <a:latin typeface="Arial"/>
                          <a:cs typeface="Arial"/>
                        </a:rPr>
                        <a:t>29</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spc="-5" dirty="0">
                          <a:solidFill>
                            <a:schemeClr val="tx1"/>
                          </a:solidFill>
                          <a:latin typeface="Arial"/>
                          <a:cs typeface="Arial"/>
                        </a:rPr>
                        <a:t>$</a:t>
                      </a:r>
                      <a:r>
                        <a:rPr lang="en-US" sz="1400" spc="-5" dirty="0">
                          <a:solidFill>
                            <a:schemeClr val="tx1"/>
                          </a:solidFill>
                          <a:latin typeface="Arial"/>
                          <a:cs typeface="Arial"/>
                        </a:rPr>
                        <a:t>206</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$2</a:t>
                      </a:r>
                      <a:r>
                        <a:rPr lang="en-US" sz="1400" spc="-5" dirty="0">
                          <a:solidFill>
                            <a:schemeClr val="tx1"/>
                          </a:solidFill>
                          <a:latin typeface="Arial"/>
                          <a:cs typeface="Arial"/>
                        </a:rPr>
                        <a:t>58</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b="1" spc="-5" dirty="0">
                          <a:solidFill>
                            <a:srgbClr val="003B71"/>
                          </a:solidFill>
                          <a:latin typeface="Arial"/>
                          <a:cs typeface="Arial"/>
                        </a:rPr>
                        <a:t>$12.</a:t>
                      </a:r>
                      <a:r>
                        <a:rPr lang="en-US" sz="1400" b="1" spc="-5" dirty="0">
                          <a:solidFill>
                            <a:srgbClr val="003B71"/>
                          </a:solidFill>
                          <a:latin typeface="Arial"/>
                          <a:cs typeface="Arial"/>
                        </a:rPr>
                        <a:t>9</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1"/>
                  </a:ext>
                </a:extLst>
              </a:tr>
              <a:tr h="381000">
                <a:tc>
                  <a:txBody>
                    <a:bodyPr/>
                    <a:lstStyle/>
                    <a:p>
                      <a:pPr marL="169545">
                        <a:lnSpc>
                          <a:spcPct val="100000"/>
                        </a:lnSpc>
                        <a:spcBef>
                          <a:spcPts val="750"/>
                        </a:spcBef>
                      </a:pPr>
                      <a:r>
                        <a:rPr sz="1400" spc="-5" dirty="0">
                          <a:solidFill>
                            <a:schemeClr val="tx1"/>
                          </a:solidFill>
                          <a:latin typeface="Arial"/>
                          <a:cs typeface="Arial"/>
                        </a:rPr>
                        <a:t>$1</a:t>
                      </a:r>
                      <a:r>
                        <a:rPr lang="en-US" sz="1400" spc="-5" dirty="0">
                          <a:solidFill>
                            <a:schemeClr val="tx1"/>
                          </a:solidFill>
                          <a:latin typeface="Arial"/>
                          <a:cs typeface="Arial"/>
                        </a:rPr>
                        <a:t>29</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$1</a:t>
                      </a:r>
                      <a:r>
                        <a:rPr lang="en-US" sz="1400" spc="-5" dirty="0">
                          <a:solidFill>
                            <a:schemeClr val="tx1"/>
                          </a:solidFill>
                          <a:latin typeface="Arial"/>
                          <a:cs typeface="Arial"/>
                        </a:rPr>
                        <a:t>61</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spc="-5" dirty="0">
                          <a:solidFill>
                            <a:schemeClr val="tx1"/>
                          </a:solidFill>
                          <a:latin typeface="Arial"/>
                          <a:cs typeface="Arial"/>
                        </a:rPr>
                        <a:t>$2</a:t>
                      </a:r>
                      <a:r>
                        <a:rPr lang="en-US" sz="1400" spc="-5" dirty="0">
                          <a:solidFill>
                            <a:schemeClr val="tx1"/>
                          </a:solidFill>
                          <a:latin typeface="Arial"/>
                          <a:cs typeface="Arial"/>
                        </a:rPr>
                        <a:t>58</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a:t>
                      </a:r>
                      <a:r>
                        <a:rPr lang="en-US" sz="1400" spc="-5" dirty="0">
                          <a:solidFill>
                            <a:schemeClr val="tx1"/>
                          </a:solidFill>
                          <a:latin typeface="Arial"/>
                          <a:cs typeface="Arial"/>
                        </a:rPr>
                        <a:t>322</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b="1" spc="-5" dirty="0">
                          <a:solidFill>
                            <a:srgbClr val="003B71"/>
                          </a:solidFill>
                          <a:latin typeface="Arial"/>
                          <a:cs typeface="Arial"/>
                        </a:rPr>
                        <a:t>$3</a:t>
                      </a:r>
                      <a:r>
                        <a:rPr lang="en-US" sz="1400" b="1" spc="-5" dirty="0">
                          <a:solidFill>
                            <a:srgbClr val="003B71"/>
                          </a:solidFill>
                          <a:latin typeface="Arial"/>
                          <a:cs typeface="Arial"/>
                        </a:rPr>
                        <a:t>3</a:t>
                      </a:r>
                      <a:r>
                        <a:rPr sz="1400" b="1" spc="-5" dirty="0">
                          <a:solidFill>
                            <a:srgbClr val="003B71"/>
                          </a:solidFill>
                          <a:latin typeface="Arial"/>
                          <a:cs typeface="Arial"/>
                        </a:rPr>
                        <a:t>.</a:t>
                      </a:r>
                      <a:r>
                        <a:rPr lang="en-US" sz="1400" b="1" spc="-5" dirty="0">
                          <a:solidFill>
                            <a:srgbClr val="003B71"/>
                          </a:solidFill>
                          <a:latin typeface="Arial"/>
                          <a:cs typeface="Arial"/>
                        </a:rPr>
                        <a:t>3</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2"/>
                  </a:ext>
                </a:extLst>
              </a:tr>
              <a:tr h="381000">
                <a:tc>
                  <a:txBody>
                    <a:bodyPr/>
                    <a:lstStyle/>
                    <a:p>
                      <a:pPr marL="169545">
                        <a:lnSpc>
                          <a:spcPct val="100000"/>
                        </a:lnSpc>
                        <a:spcBef>
                          <a:spcPts val="755"/>
                        </a:spcBef>
                      </a:pPr>
                      <a:r>
                        <a:rPr sz="1400" spc="-5" dirty="0">
                          <a:solidFill>
                            <a:schemeClr val="tx1"/>
                          </a:solidFill>
                          <a:latin typeface="Arial"/>
                          <a:cs typeface="Arial"/>
                        </a:rPr>
                        <a:t>$1</a:t>
                      </a:r>
                      <a:r>
                        <a:rPr lang="en-US" sz="1400" spc="-5" dirty="0">
                          <a:solidFill>
                            <a:schemeClr val="tx1"/>
                          </a:solidFill>
                          <a:latin typeface="Arial"/>
                          <a:cs typeface="Arial"/>
                        </a:rPr>
                        <a:t>61</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$1</a:t>
                      </a:r>
                      <a:r>
                        <a:rPr lang="en-US" sz="1400" spc="-5" dirty="0">
                          <a:solidFill>
                            <a:schemeClr val="tx1"/>
                          </a:solidFill>
                          <a:latin typeface="Arial"/>
                          <a:cs typeface="Arial"/>
                        </a:rPr>
                        <a:t>93</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spc="-5" dirty="0">
                          <a:solidFill>
                            <a:schemeClr val="tx1"/>
                          </a:solidFill>
                          <a:latin typeface="Arial"/>
                          <a:cs typeface="Arial"/>
                        </a:rPr>
                        <a:t>$</a:t>
                      </a:r>
                      <a:r>
                        <a:rPr lang="en-US" sz="1400" spc="-5" dirty="0">
                          <a:solidFill>
                            <a:schemeClr val="tx1"/>
                          </a:solidFill>
                          <a:latin typeface="Arial"/>
                          <a:cs typeface="Arial"/>
                        </a:rPr>
                        <a:t>322</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$3</a:t>
                      </a:r>
                      <a:r>
                        <a:rPr lang="en-US" sz="1400" spc="-5" dirty="0">
                          <a:solidFill>
                            <a:schemeClr val="tx1"/>
                          </a:solidFill>
                          <a:latin typeface="Arial"/>
                          <a:cs typeface="Arial"/>
                        </a:rPr>
                        <a:t>86</a:t>
                      </a:r>
                      <a:r>
                        <a:rPr sz="1400" spc="-5" dirty="0">
                          <a:solidFill>
                            <a:schemeClr val="tx1"/>
                          </a:solidFill>
                          <a:latin typeface="Arial"/>
                          <a:cs typeface="Arial"/>
                        </a:rPr>
                        <a:t>,000</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$5</a:t>
                      </a:r>
                      <a:r>
                        <a:rPr lang="en-US" sz="1400" b="1" spc="-5" dirty="0">
                          <a:solidFill>
                            <a:srgbClr val="003B71"/>
                          </a:solidFill>
                          <a:latin typeface="Arial"/>
                          <a:cs typeface="Arial"/>
                        </a:rPr>
                        <a:t>3</a:t>
                      </a:r>
                      <a:r>
                        <a:rPr sz="1400" b="1" spc="-5" dirty="0">
                          <a:solidFill>
                            <a:srgbClr val="003B71"/>
                          </a:solidFill>
                          <a:latin typeface="Arial"/>
                          <a:cs typeface="Arial"/>
                        </a:rPr>
                        <a:t>.</a:t>
                      </a:r>
                      <a:r>
                        <a:rPr lang="en-US" sz="1400" b="1" spc="-5" dirty="0">
                          <a:solidFill>
                            <a:srgbClr val="003B71"/>
                          </a:solidFill>
                          <a:latin typeface="Arial"/>
                          <a:cs typeface="Arial"/>
                        </a:rPr>
                        <a:t>8</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3"/>
                  </a:ext>
                </a:extLst>
              </a:tr>
              <a:tr h="381000">
                <a:tc>
                  <a:txBody>
                    <a:bodyPr/>
                    <a:lstStyle/>
                    <a:p>
                      <a:pPr marL="169545">
                        <a:lnSpc>
                          <a:spcPct val="100000"/>
                        </a:lnSpc>
                        <a:spcBef>
                          <a:spcPts val="755"/>
                        </a:spcBef>
                      </a:pPr>
                      <a:r>
                        <a:rPr sz="1400" spc="-5" dirty="0">
                          <a:solidFill>
                            <a:schemeClr val="tx1"/>
                          </a:solidFill>
                          <a:latin typeface="Arial"/>
                          <a:cs typeface="Arial"/>
                        </a:rPr>
                        <a:t>$1</a:t>
                      </a:r>
                      <a:r>
                        <a:rPr lang="en-US" sz="1400" spc="-5" dirty="0">
                          <a:solidFill>
                            <a:schemeClr val="tx1"/>
                          </a:solidFill>
                          <a:latin typeface="Arial"/>
                          <a:cs typeface="Arial"/>
                        </a:rPr>
                        <a:t>93</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$500,000</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spc="-5" dirty="0">
                          <a:solidFill>
                            <a:schemeClr val="tx1"/>
                          </a:solidFill>
                          <a:latin typeface="Arial"/>
                          <a:cs typeface="Arial"/>
                        </a:rPr>
                        <a:t>$3</a:t>
                      </a:r>
                      <a:r>
                        <a:rPr lang="en-US" sz="1400" spc="-5" dirty="0">
                          <a:solidFill>
                            <a:schemeClr val="tx1"/>
                          </a:solidFill>
                          <a:latin typeface="Arial"/>
                          <a:cs typeface="Arial"/>
                        </a:rPr>
                        <a:t>86</a:t>
                      </a:r>
                      <a:r>
                        <a:rPr sz="1400" spc="-5" dirty="0">
                          <a:solidFill>
                            <a:schemeClr val="tx1"/>
                          </a:solidFill>
                          <a:latin typeface="Arial"/>
                          <a:cs typeface="Arial"/>
                        </a:rPr>
                        <a:t>,001 </a:t>
                      </a:r>
                      <a:r>
                        <a:rPr sz="1400" dirty="0">
                          <a:solidFill>
                            <a:schemeClr val="tx1"/>
                          </a:solidFill>
                          <a:latin typeface="Arial"/>
                          <a:cs typeface="Arial"/>
                        </a:rPr>
                        <a:t>to</a:t>
                      </a:r>
                      <a:r>
                        <a:rPr sz="1400" spc="-95" dirty="0">
                          <a:solidFill>
                            <a:schemeClr val="tx1"/>
                          </a:solidFill>
                          <a:latin typeface="Arial"/>
                          <a:cs typeface="Arial"/>
                        </a:rPr>
                        <a:t> </a:t>
                      </a:r>
                      <a:r>
                        <a:rPr sz="1400" spc="-5" dirty="0">
                          <a:solidFill>
                            <a:schemeClr val="tx1"/>
                          </a:solidFill>
                          <a:latin typeface="Arial"/>
                          <a:cs typeface="Arial"/>
                        </a:rPr>
                        <a:t>$750,000</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$7</a:t>
                      </a:r>
                      <a:r>
                        <a:rPr lang="en-US" sz="1400" b="1" spc="-5" dirty="0">
                          <a:solidFill>
                            <a:srgbClr val="003B71"/>
                          </a:solidFill>
                          <a:latin typeface="Arial"/>
                          <a:cs typeface="Arial"/>
                        </a:rPr>
                        <a:t>4</a:t>
                      </a:r>
                      <a:r>
                        <a:rPr sz="1400" b="1" spc="-5" dirty="0">
                          <a:solidFill>
                            <a:srgbClr val="003B71"/>
                          </a:solidFill>
                          <a:latin typeface="Arial"/>
                          <a:cs typeface="Arial"/>
                        </a:rPr>
                        <a:t>.</a:t>
                      </a:r>
                      <a:r>
                        <a:rPr lang="en-US" sz="1400" b="1" spc="-5" dirty="0">
                          <a:solidFill>
                            <a:srgbClr val="003B71"/>
                          </a:solidFill>
                          <a:latin typeface="Arial"/>
                          <a:cs typeface="Arial"/>
                        </a:rPr>
                        <a:t>2</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4"/>
                  </a:ext>
                </a:extLst>
              </a:tr>
              <a:tr h="381000">
                <a:tc>
                  <a:txBody>
                    <a:bodyPr/>
                    <a:lstStyle/>
                    <a:p>
                      <a:pPr marL="169545">
                        <a:lnSpc>
                          <a:spcPct val="100000"/>
                        </a:lnSpc>
                        <a:spcBef>
                          <a:spcPts val="755"/>
                        </a:spcBef>
                      </a:pPr>
                      <a:r>
                        <a:rPr sz="1400" spc="-5" dirty="0">
                          <a:solidFill>
                            <a:schemeClr val="tx1"/>
                          </a:solidFill>
                          <a:latin typeface="Arial"/>
                          <a:cs typeface="Arial"/>
                        </a:rPr>
                        <a:t>above</a:t>
                      </a:r>
                      <a:r>
                        <a:rPr sz="1400" spc="-100" dirty="0">
                          <a:solidFill>
                            <a:schemeClr val="tx1"/>
                          </a:solidFill>
                          <a:latin typeface="Arial"/>
                          <a:cs typeface="Arial"/>
                        </a:rPr>
                        <a:t> </a:t>
                      </a:r>
                      <a:r>
                        <a:rPr sz="1400" spc="-5" dirty="0">
                          <a:solidFill>
                            <a:schemeClr val="tx1"/>
                          </a:solidFill>
                          <a:latin typeface="Arial"/>
                          <a:cs typeface="Arial"/>
                        </a:rPr>
                        <a:t>$500,00</a:t>
                      </a:r>
                      <a:r>
                        <a:rPr lang="en-US" sz="1400" spc="-5" dirty="0">
                          <a:solidFill>
                            <a:schemeClr val="tx1"/>
                          </a:solidFill>
                          <a:latin typeface="Arial"/>
                          <a:cs typeface="Arial"/>
                        </a:rPr>
                        <a:t>1</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spc="-5" dirty="0">
                          <a:solidFill>
                            <a:schemeClr val="tx1"/>
                          </a:solidFill>
                          <a:latin typeface="Arial"/>
                          <a:cs typeface="Arial"/>
                        </a:rPr>
                        <a:t>above</a:t>
                      </a:r>
                      <a:r>
                        <a:rPr sz="1400" spc="-100" dirty="0">
                          <a:solidFill>
                            <a:schemeClr val="tx1"/>
                          </a:solidFill>
                          <a:latin typeface="Arial"/>
                          <a:cs typeface="Arial"/>
                        </a:rPr>
                        <a:t> </a:t>
                      </a:r>
                      <a:r>
                        <a:rPr sz="1400" spc="-5" dirty="0">
                          <a:solidFill>
                            <a:schemeClr val="tx1"/>
                          </a:solidFill>
                          <a:latin typeface="Arial"/>
                          <a:cs typeface="Arial"/>
                        </a:rPr>
                        <a:t>$750,00</a:t>
                      </a:r>
                      <a:r>
                        <a:rPr lang="en-US" sz="1400" spc="-5" dirty="0">
                          <a:solidFill>
                            <a:schemeClr val="tx1"/>
                          </a:solidFill>
                          <a:latin typeface="Arial"/>
                          <a:cs typeface="Arial"/>
                        </a:rPr>
                        <a:t>1</a:t>
                      </a:r>
                      <a:endParaRPr sz="14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a:t>
                      </a:r>
                      <a:r>
                        <a:rPr lang="en-US" sz="1400" b="1" spc="-5" dirty="0">
                          <a:solidFill>
                            <a:srgbClr val="003B71"/>
                          </a:solidFill>
                          <a:latin typeface="Arial"/>
                          <a:cs typeface="Arial"/>
                        </a:rPr>
                        <a:t>81</a:t>
                      </a:r>
                      <a:r>
                        <a:rPr sz="1400" b="1" spc="-5" dirty="0">
                          <a:solidFill>
                            <a:srgbClr val="003B71"/>
                          </a:solidFill>
                          <a:latin typeface="Arial"/>
                          <a:cs typeface="Arial"/>
                        </a:rPr>
                        <a:t>.</a:t>
                      </a:r>
                      <a:r>
                        <a:rPr lang="en-US" sz="1400" b="1" spc="-5" dirty="0">
                          <a:solidFill>
                            <a:srgbClr val="003B71"/>
                          </a:solidFill>
                          <a:latin typeface="Arial"/>
                          <a:cs typeface="Arial"/>
                        </a:rPr>
                        <a:t>0</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5"/>
                  </a:ext>
                </a:extLst>
              </a:tr>
            </a:tbl>
          </a:graphicData>
        </a:graphic>
      </p:graphicFrame>
      <p:sp>
        <p:nvSpPr>
          <p:cNvPr id="29" name="object 11">
            <a:extLst>
              <a:ext uri="{FF2B5EF4-FFF2-40B4-BE49-F238E27FC236}">
                <a16:creationId xmlns:a16="http://schemas.microsoft.com/office/drawing/2014/main" id="{58D5E412-C12B-4EC6-A98D-1A813E992AD8}"/>
              </a:ext>
            </a:extLst>
          </p:cNvPr>
          <p:cNvSpPr txBox="1"/>
          <p:nvPr/>
        </p:nvSpPr>
        <p:spPr>
          <a:xfrm>
            <a:off x="3541115" y="5891736"/>
            <a:ext cx="7741920" cy="19749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prstClr val="black"/>
                </a:solidFill>
                <a:effectLst/>
                <a:uLnTx/>
                <a:uFillTx/>
                <a:latin typeface="Arial"/>
                <a:ea typeface="+mn-ea"/>
                <a:cs typeface="Arial"/>
              </a:rPr>
              <a:t>These amounts may change yearly</a:t>
            </a:r>
            <a:r>
              <a:rPr kumimoji="0" sz="1200" b="0" i="0" u="none" strike="noStrike" kern="1200" cap="none" spc="-10" normalizeH="0" baseline="0" noProof="0" dirty="0">
                <a:ln>
                  <a:noFill/>
                </a:ln>
                <a:solidFill>
                  <a:prstClr val="black"/>
                </a:solidFill>
                <a:effectLst/>
                <a:uLnTx/>
                <a:uFillTx/>
                <a:latin typeface="Arial"/>
                <a:ea typeface="+mn-ea"/>
                <a:cs typeface="Arial"/>
              </a:rPr>
              <a:t>.</a:t>
            </a:r>
            <a:endParaRPr kumimoji="0" sz="1200" b="0" i="0" u="none" strike="noStrike" kern="1200" cap="none" spc="0" normalizeH="0" baseline="0" noProof="0" dirty="0">
              <a:ln>
                <a:noFill/>
              </a:ln>
              <a:solidFill>
                <a:prstClr val="black"/>
              </a:solidFill>
              <a:effectLst/>
              <a:uLnTx/>
              <a:uFillTx/>
              <a:latin typeface="Arial"/>
              <a:ea typeface="+mn-ea"/>
              <a:cs typeface="Arial"/>
            </a:endParaRPr>
          </a:p>
        </p:txBody>
      </p:sp>
    </p:spTree>
    <p:extLst>
      <p:ext uri="{BB962C8B-B14F-4D97-AF65-F5344CB8AC3E}">
        <p14:creationId xmlns:p14="http://schemas.microsoft.com/office/powerpoint/2010/main" val="4260911927"/>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68380FD-F506-477F-A18E-C20A33E78360}"/>
              </a:ext>
            </a:extLst>
          </p:cNvPr>
          <p:cNvGrpSpPr/>
          <p:nvPr/>
        </p:nvGrpSpPr>
        <p:grpSpPr>
          <a:xfrm>
            <a:off x="109728" y="0"/>
            <a:ext cx="2976880" cy="6858000"/>
            <a:chOff x="109728" y="0"/>
            <a:chExt cx="2976880" cy="6858000"/>
          </a:xfrm>
        </p:grpSpPr>
        <p:sp>
          <p:nvSpPr>
            <p:cNvPr id="28" name="object 5">
              <a:extLst>
                <a:ext uri="{FF2B5EF4-FFF2-40B4-BE49-F238E27FC236}">
                  <a16:creationId xmlns:a16="http://schemas.microsoft.com/office/drawing/2014/main" id="{5168EB93-BF03-46C8-8FF4-90ED6A95C913}"/>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object 15">
              <a:extLst>
                <a:ext uri="{FF2B5EF4-FFF2-40B4-BE49-F238E27FC236}">
                  <a16:creationId xmlns:a16="http://schemas.microsoft.com/office/drawing/2014/main" id="{EDBE4E2A-AEAE-4C67-B072-7E7D6B3F8CB3}"/>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0" name="Graphic 29">
              <a:extLst>
                <a:ext uri="{FF2B5EF4-FFF2-40B4-BE49-F238E27FC236}">
                  <a16:creationId xmlns:a16="http://schemas.microsoft.com/office/drawing/2014/main" id="{4C0A4DED-7410-4C82-8896-E49318C1123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431" y="1046329"/>
              <a:ext cx="607043" cy="498643"/>
            </a:xfrm>
            <a:prstGeom prst="rect">
              <a:avLst/>
            </a:prstGeom>
          </p:spPr>
        </p:pic>
        <p:sp>
          <p:nvSpPr>
            <p:cNvPr id="31" name="object 14">
              <a:extLst>
                <a:ext uri="{FF2B5EF4-FFF2-40B4-BE49-F238E27FC236}">
                  <a16:creationId xmlns:a16="http://schemas.microsoft.com/office/drawing/2014/main" id="{4F84F21D-1E94-41F6-91C5-BEB601FB53CD}"/>
                </a:ext>
              </a:extLst>
            </p:cNvPr>
            <p:cNvSpPr/>
            <p:nvPr/>
          </p:nvSpPr>
          <p:spPr>
            <a:xfrm>
              <a:off x="1186472" y="2066427"/>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Graphic 31">
              <a:extLst>
                <a:ext uri="{FF2B5EF4-FFF2-40B4-BE49-F238E27FC236}">
                  <a16:creationId xmlns:a16="http://schemas.microsoft.com/office/drawing/2014/main" id="{0FC8CC6E-88CA-49B3-A2A0-755B3979BFE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2214123"/>
              <a:ext cx="527569" cy="527569"/>
            </a:xfrm>
            <a:prstGeom prst="rect">
              <a:avLst/>
            </a:prstGeom>
          </p:spPr>
        </p:pic>
        <p:sp>
          <p:nvSpPr>
            <p:cNvPr id="34" name="object 9">
              <a:extLst>
                <a:ext uri="{FF2B5EF4-FFF2-40B4-BE49-F238E27FC236}">
                  <a16:creationId xmlns:a16="http://schemas.microsoft.com/office/drawing/2014/main" id="{F6862A4D-3E61-43CA-9AB6-8CAA6C57E67F}"/>
                </a:ext>
              </a:extLst>
            </p:cNvPr>
            <p:cNvSpPr/>
            <p:nvPr/>
          </p:nvSpPr>
          <p:spPr>
            <a:xfrm>
              <a:off x="623303" y="4370476"/>
              <a:ext cx="1949450" cy="1949450"/>
            </a:xfrm>
            <a:custGeom>
              <a:avLst/>
              <a:gdLst/>
              <a:ahLst/>
              <a:cxnLst/>
              <a:rect l="l" t="t" r="r" b="b"/>
              <a:pathLst>
                <a:path w="1949450" h="1949450">
                  <a:moveTo>
                    <a:pt x="974610" y="0"/>
                  </a:moveTo>
                  <a:lnTo>
                    <a:pt x="925967" y="1192"/>
                  </a:lnTo>
                  <a:lnTo>
                    <a:pt x="877942" y="4733"/>
                  </a:lnTo>
                  <a:lnTo>
                    <a:pt x="830589" y="10567"/>
                  </a:lnTo>
                  <a:lnTo>
                    <a:pt x="783966" y="18637"/>
                  </a:lnTo>
                  <a:lnTo>
                    <a:pt x="738127" y="28888"/>
                  </a:lnTo>
                  <a:lnTo>
                    <a:pt x="693129" y="41264"/>
                  </a:lnTo>
                  <a:lnTo>
                    <a:pt x="649028" y="55708"/>
                  </a:lnTo>
                  <a:lnTo>
                    <a:pt x="605879" y="72167"/>
                  </a:lnTo>
                  <a:lnTo>
                    <a:pt x="563738" y="90582"/>
                  </a:lnTo>
                  <a:lnTo>
                    <a:pt x="522662" y="110900"/>
                  </a:lnTo>
                  <a:lnTo>
                    <a:pt x="482705" y="133063"/>
                  </a:lnTo>
                  <a:lnTo>
                    <a:pt x="443924" y="157016"/>
                  </a:lnTo>
                  <a:lnTo>
                    <a:pt x="406374" y="182703"/>
                  </a:lnTo>
                  <a:lnTo>
                    <a:pt x="370112" y="210068"/>
                  </a:lnTo>
                  <a:lnTo>
                    <a:pt x="335193" y="239056"/>
                  </a:lnTo>
                  <a:lnTo>
                    <a:pt x="301674" y="269610"/>
                  </a:lnTo>
                  <a:lnTo>
                    <a:pt x="269609" y="301675"/>
                  </a:lnTo>
                  <a:lnTo>
                    <a:pt x="239055" y="335195"/>
                  </a:lnTo>
                  <a:lnTo>
                    <a:pt x="210067" y="370115"/>
                  </a:lnTo>
                  <a:lnTo>
                    <a:pt x="182702" y="406377"/>
                  </a:lnTo>
                  <a:lnTo>
                    <a:pt x="157015" y="443927"/>
                  </a:lnTo>
                  <a:lnTo>
                    <a:pt x="133062" y="482709"/>
                  </a:lnTo>
                  <a:lnTo>
                    <a:pt x="110899" y="522666"/>
                  </a:lnTo>
                  <a:lnTo>
                    <a:pt x="90582" y="563743"/>
                  </a:lnTo>
                  <a:lnTo>
                    <a:pt x="72166" y="605885"/>
                  </a:lnTo>
                  <a:lnTo>
                    <a:pt x="55708" y="649034"/>
                  </a:lnTo>
                  <a:lnTo>
                    <a:pt x="41263"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7"/>
                  </a:lnTo>
                  <a:lnTo>
                    <a:pt x="28888" y="1211106"/>
                  </a:lnTo>
                  <a:lnTo>
                    <a:pt x="41263" y="1256104"/>
                  </a:lnTo>
                  <a:lnTo>
                    <a:pt x="55708" y="1300205"/>
                  </a:lnTo>
                  <a:lnTo>
                    <a:pt x="72166" y="1343354"/>
                  </a:lnTo>
                  <a:lnTo>
                    <a:pt x="90582" y="1385495"/>
                  </a:lnTo>
                  <a:lnTo>
                    <a:pt x="110899" y="1426571"/>
                  </a:lnTo>
                  <a:lnTo>
                    <a:pt x="133062" y="1466528"/>
                  </a:lnTo>
                  <a:lnTo>
                    <a:pt x="157015" y="1505309"/>
                  </a:lnTo>
                  <a:lnTo>
                    <a:pt x="182702" y="1542859"/>
                  </a:lnTo>
                  <a:lnTo>
                    <a:pt x="210067" y="1579121"/>
                  </a:lnTo>
                  <a:lnTo>
                    <a:pt x="239055" y="1614040"/>
                  </a:lnTo>
                  <a:lnTo>
                    <a:pt x="269609" y="1647559"/>
                  </a:lnTo>
                  <a:lnTo>
                    <a:pt x="301674" y="1679624"/>
                  </a:lnTo>
                  <a:lnTo>
                    <a:pt x="335193" y="1710179"/>
                  </a:lnTo>
                  <a:lnTo>
                    <a:pt x="370112" y="1739166"/>
                  </a:lnTo>
                  <a:lnTo>
                    <a:pt x="406374" y="1766531"/>
                  </a:lnTo>
                  <a:lnTo>
                    <a:pt x="443924" y="1792218"/>
                  </a:lnTo>
                  <a:lnTo>
                    <a:pt x="482705" y="1816171"/>
                  </a:lnTo>
                  <a:lnTo>
                    <a:pt x="522662" y="1838334"/>
                  </a:lnTo>
                  <a:lnTo>
                    <a:pt x="563738" y="1858651"/>
                  </a:lnTo>
                  <a:lnTo>
                    <a:pt x="605879" y="1877067"/>
                  </a:lnTo>
                  <a:lnTo>
                    <a:pt x="649028" y="1893525"/>
                  </a:lnTo>
                  <a:lnTo>
                    <a:pt x="693129" y="1907970"/>
                  </a:lnTo>
                  <a:lnTo>
                    <a:pt x="738127" y="1920345"/>
                  </a:lnTo>
                  <a:lnTo>
                    <a:pt x="783966" y="1930596"/>
                  </a:lnTo>
                  <a:lnTo>
                    <a:pt x="830589" y="1938666"/>
                  </a:lnTo>
                  <a:lnTo>
                    <a:pt x="877942" y="1944500"/>
                  </a:lnTo>
                  <a:lnTo>
                    <a:pt x="925967" y="1948041"/>
                  </a:lnTo>
                  <a:lnTo>
                    <a:pt x="974610" y="1949234"/>
                  </a:lnTo>
                  <a:lnTo>
                    <a:pt x="1023253" y="1948041"/>
                  </a:lnTo>
                  <a:lnTo>
                    <a:pt x="1071279" y="1944500"/>
                  </a:lnTo>
                  <a:lnTo>
                    <a:pt x="1118631" y="1938666"/>
                  </a:lnTo>
                  <a:lnTo>
                    <a:pt x="1165255" y="1930596"/>
                  </a:lnTo>
                  <a:lnTo>
                    <a:pt x="1211093" y="1920345"/>
                  </a:lnTo>
                  <a:lnTo>
                    <a:pt x="1256091" y="1907970"/>
                  </a:lnTo>
                  <a:lnTo>
                    <a:pt x="1300192" y="1893525"/>
                  </a:lnTo>
                  <a:lnTo>
                    <a:pt x="1343341" y="1877067"/>
                  </a:lnTo>
                  <a:lnTo>
                    <a:pt x="1385482" y="1858651"/>
                  </a:lnTo>
                  <a:lnTo>
                    <a:pt x="1426559" y="1838334"/>
                  </a:lnTo>
                  <a:lnTo>
                    <a:pt x="1466516" y="1816171"/>
                  </a:lnTo>
                  <a:lnTo>
                    <a:pt x="1505297" y="1792218"/>
                  </a:lnTo>
                  <a:lnTo>
                    <a:pt x="1542846" y="1766531"/>
                  </a:lnTo>
                  <a:lnTo>
                    <a:pt x="1579108" y="1739166"/>
                  </a:lnTo>
                  <a:lnTo>
                    <a:pt x="1614027" y="1710179"/>
                  </a:lnTo>
                  <a:lnTo>
                    <a:pt x="1647547" y="1679624"/>
                  </a:lnTo>
                  <a:lnTo>
                    <a:pt x="1679612" y="1647559"/>
                  </a:lnTo>
                  <a:lnTo>
                    <a:pt x="1710166" y="1614040"/>
                  </a:lnTo>
                  <a:lnTo>
                    <a:pt x="1739153" y="1579121"/>
                  </a:lnTo>
                  <a:lnTo>
                    <a:pt x="1766519" y="1542859"/>
                  </a:lnTo>
                  <a:lnTo>
                    <a:pt x="1792205" y="1505309"/>
                  </a:lnTo>
                  <a:lnTo>
                    <a:pt x="1816158" y="1466528"/>
                  </a:lnTo>
                  <a:lnTo>
                    <a:pt x="1838321" y="1426571"/>
                  </a:lnTo>
                  <a:lnTo>
                    <a:pt x="1858638" y="1385495"/>
                  </a:lnTo>
                  <a:lnTo>
                    <a:pt x="1877054" y="1343354"/>
                  </a:lnTo>
                  <a:lnTo>
                    <a:pt x="1893512" y="1300205"/>
                  </a:lnTo>
                  <a:lnTo>
                    <a:pt x="1907957" y="1256104"/>
                  </a:lnTo>
                  <a:lnTo>
                    <a:pt x="1920333" y="1211106"/>
                  </a:lnTo>
                  <a:lnTo>
                    <a:pt x="1930584" y="1165267"/>
                  </a:lnTo>
                  <a:lnTo>
                    <a:pt x="1938654" y="1118644"/>
                  </a:lnTo>
                  <a:lnTo>
                    <a:pt x="1944487" y="1071292"/>
                  </a:lnTo>
                  <a:lnTo>
                    <a:pt x="1948028" y="1023266"/>
                  </a:lnTo>
                  <a:lnTo>
                    <a:pt x="1949221" y="974623"/>
                  </a:lnTo>
                  <a:lnTo>
                    <a:pt x="1948028" y="925979"/>
                  </a:lnTo>
                  <a:lnTo>
                    <a:pt x="1944487" y="877952"/>
                  </a:lnTo>
                  <a:lnTo>
                    <a:pt x="1938654" y="830599"/>
                  </a:lnTo>
                  <a:lnTo>
                    <a:pt x="1930584" y="783974"/>
                  </a:lnTo>
                  <a:lnTo>
                    <a:pt x="1920333" y="738135"/>
                  </a:lnTo>
                  <a:lnTo>
                    <a:pt x="1907957" y="693136"/>
                  </a:lnTo>
                  <a:lnTo>
                    <a:pt x="1893512" y="649034"/>
                  </a:lnTo>
                  <a:lnTo>
                    <a:pt x="1877054" y="605885"/>
                  </a:lnTo>
                  <a:lnTo>
                    <a:pt x="1858638" y="563743"/>
                  </a:lnTo>
                  <a:lnTo>
                    <a:pt x="1838321" y="522666"/>
                  </a:lnTo>
                  <a:lnTo>
                    <a:pt x="1816158" y="482709"/>
                  </a:lnTo>
                  <a:lnTo>
                    <a:pt x="1792205" y="443927"/>
                  </a:lnTo>
                  <a:lnTo>
                    <a:pt x="1766519" y="406377"/>
                  </a:lnTo>
                  <a:lnTo>
                    <a:pt x="1739153" y="370115"/>
                  </a:lnTo>
                  <a:lnTo>
                    <a:pt x="1710166" y="335195"/>
                  </a:lnTo>
                  <a:lnTo>
                    <a:pt x="1679612" y="301675"/>
                  </a:lnTo>
                  <a:lnTo>
                    <a:pt x="1647547" y="269610"/>
                  </a:lnTo>
                  <a:lnTo>
                    <a:pt x="1614027" y="239056"/>
                  </a:lnTo>
                  <a:lnTo>
                    <a:pt x="1579108" y="210068"/>
                  </a:lnTo>
                  <a:lnTo>
                    <a:pt x="1542846" y="182703"/>
                  </a:lnTo>
                  <a:lnTo>
                    <a:pt x="1505297" y="157016"/>
                  </a:lnTo>
                  <a:lnTo>
                    <a:pt x="1466516" y="133063"/>
                  </a:lnTo>
                  <a:lnTo>
                    <a:pt x="1426559" y="110900"/>
                  </a:lnTo>
                  <a:lnTo>
                    <a:pt x="1385482" y="90582"/>
                  </a:lnTo>
                  <a:lnTo>
                    <a:pt x="1343341" y="72167"/>
                  </a:lnTo>
                  <a:lnTo>
                    <a:pt x="1300192" y="55708"/>
                  </a:lnTo>
                  <a:lnTo>
                    <a:pt x="1256091" y="41264"/>
                  </a:lnTo>
                  <a:lnTo>
                    <a:pt x="1211093" y="28888"/>
                  </a:lnTo>
                  <a:lnTo>
                    <a:pt x="1165255" y="18637"/>
                  </a:lnTo>
                  <a:lnTo>
                    <a:pt x="1118631" y="10567"/>
                  </a:lnTo>
                  <a:lnTo>
                    <a:pt x="1071279" y="4733"/>
                  </a:lnTo>
                  <a:lnTo>
                    <a:pt x="1023253" y="1192"/>
                  </a:lnTo>
                  <a:lnTo>
                    <a:pt x="97461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38">
              <a:extLst>
                <a:ext uri="{FF2B5EF4-FFF2-40B4-BE49-F238E27FC236}">
                  <a16:creationId xmlns:a16="http://schemas.microsoft.com/office/drawing/2014/main" id="{09D91984-ADD3-4070-8F1B-6A451DD56CF8}"/>
                </a:ext>
              </a:extLst>
            </p:cNvPr>
            <p:cNvSpPr/>
            <p:nvPr/>
          </p:nvSpPr>
          <p:spPr>
            <a:xfrm>
              <a:off x="1186472" y="321845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6" name="Group 35">
              <a:extLst>
                <a:ext uri="{FF2B5EF4-FFF2-40B4-BE49-F238E27FC236}">
                  <a16:creationId xmlns:a16="http://schemas.microsoft.com/office/drawing/2014/main" id="{FF04FF7E-9374-45C7-8A7F-E0498C53AC8E}"/>
                </a:ext>
              </a:extLst>
            </p:cNvPr>
            <p:cNvGrpSpPr>
              <a:grpSpLocks noChangeAspect="1"/>
            </p:cNvGrpSpPr>
            <p:nvPr/>
          </p:nvGrpSpPr>
          <p:grpSpPr>
            <a:xfrm>
              <a:off x="1490509" y="3366743"/>
              <a:ext cx="214886" cy="526378"/>
              <a:chOff x="9257554" y="-500162"/>
              <a:chExt cx="1512220" cy="3704277"/>
            </a:xfrm>
          </p:grpSpPr>
          <p:sp>
            <p:nvSpPr>
              <p:cNvPr id="45" name="Rectangle: Top Corners Rounded 44">
                <a:extLst>
                  <a:ext uri="{FF2B5EF4-FFF2-40B4-BE49-F238E27FC236}">
                    <a16:creationId xmlns:a16="http://schemas.microsoft.com/office/drawing/2014/main" id="{E17E1867-AE83-4825-B596-D1067C197D6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46" name="Graphic 45">
                <a:extLst>
                  <a:ext uri="{FF2B5EF4-FFF2-40B4-BE49-F238E27FC236}">
                    <a16:creationId xmlns:a16="http://schemas.microsoft.com/office/drawing/2014/main" id="{B2992CC5-AB30-4F2D-8422-B26F7853082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47" name="Graphic 46">
                <a:extLst>
                  <a:ext uri="{FF2B5EF4-FFF2-40B4-BE49-F238E27FC236}">
                    <a16:creationId xmlns:a16="http://schemas.microsoft.com/office/drawing/2014/main" id="{AB4B4DD7-B777-4C6B-86AD-9465497058E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nvGrpSpPr>
            <p:cNvPr id="38" name="Group 37">
              <a:extLst>
                <a:ext uri="{FF2B5EF4-FFF2-40B4-BE49-F238E27FC236}">
                  <a16:creationId xmlns:a16="http://schemas.microsoft.com/office/drawing/2014/main" id="{BD1C2CDC-F022-4E0D-A552-DFD0390459BF}"/>
                </a:ext>
              </a:extLst>
            </p:cNvPr>
            <p:cNvGrpSpPr/>
            <p:nvPr/>
          </p:nvGrpSpPr>
          <p:grpSpPr>
            <a:xfrm>
              <a:off x="1059473" y="4594225"/>
              <a:ext cx="983090" cy="1426411"/>
              <a:chOff x="9611652" y="3351258"/>
              <a:chExt cx="752589" cy="1091968"/>
            </a:xfrm>
          </p:grpSpPr>
          <p:pic>
            <p:nvPicPr>
              <p:cNvPr id="39" name="Graphic 38">
                <a:extLst>
                  <a:ext uri="{FF2B5EF4-FFF2-40B4-BE49-F238E27FC236}">
                    <a16:creationId xmlns:a16="http://schemas.microsoft.com/office/drawing/2014/main" id="{A6638655-2642-4DE2-996C-8773C0288F0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40" name="Graphic 39">
                <a:extLst>
                  <a:ext uri="{FF2B5EF4-FFF2-40B4-BE49-F238E27FC236}">
                    <a16:creationId xmlns:a16="http://schemas.microsoft.com/office/drawing/2014/main" id="{EAA1FF72-3DCC-4BA5-A86F-801687B305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41" name="Group 40">
                <a:extLst>
                  <a:ext uri="{FF2B5EF4-FFF2-40B4-BE49-F238E27FC236}">
                    <a16:creationId xmlns:a16="http://schemas.microsoft.com/office/drawing/2014/main" id="{BFFB380B-C141-48D6-A30E-EDE798C1CB3E}"/>
                  </a:ext>
                </a:extLst>
              </p:cNvPr>
              <p:cNvGrpSpPr>
                <a:grpSpLocks noChangeAspect="1"/>
              </p:cNvGrpSpPr>
              <p:nvPr/>
            </p:nvGrpSpPr>
            <p:grpSpPr>
              <a:xfrm>
                <a:off x="10197218" y="4040890"/>
                <a:ext cx="164248" cy="402336"/>
                <a:chOff x="9257554" y="-500162"/>
                <a:chExt cx="1512220" cy="3704277"/>
              </a:xfrm>
            </p:grpSpPr>
            <p:sp>
              <p:nvSpPr>
                <p:cNvPr id="42" name="Rectangle: Top Corners Rounded 41">
                  <a:extLst>
                    <a:ext uri="{FF2B5EF4-FFF2-40B4-BE49-F238E27FC236}">
                      <a16:creationId xmlns:a16="http://schemas.microsoft.com/office/drawing/2014/main" id="{C99B8D8E-D6C6-469E-9BE5-DF0521B5BF3B}"/>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43" name="Graphic 42">
                  <a:extLst>
                    <a:ext uri="{FF2B5EF4-FFF2-40B4-BE49-F238E27FC236}">
                      <a16:creationId xmlns:a16="http://schemas.microsoft.com/office/drawing/2014/main" id="{C25ED5D4-7A66-41D3-AFCC-E741E49255C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44" name="Graphic 43">
                  <a:extLst>
                    <a:ext uri="{FF2B5EF4-FFF2-40B4-BE49-F238E27FC236}">
                      <a16:creationId xmlns:a16="http://schemas.microsoft.com/office/drawing/2014/main" id="{D87ECEDD-4E23-4904-A7F2-A5392E2E3B54}"/>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gr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6294001" cy="412934"/>
          </a:xfrm>
          <a:prstGeom prst="rect">
            <a:avLst/>
          </a:prstGeom>
        </p:spPr>
        <p:txBody>
          <a:bodyPr vert="horz" wrap="square" lIns="0" tIns="12700" rIns="0" bIns="0" rtlCol="0">
            <a:spAutoFit/>
          </a:bodyPr>
          <a:lstStyle/>
          <a:p>
            <a:pPr marL="12700">
              <a:lnSpc>
                <a:spcPct val="100000"/>
              </a:lnSpc>
              <a:spcBef>
                <a:spcPts val="100"/>
              </a:spcBef>
            </a:pPr>
            <a:r>
              <a:rPr lang="en-US" sz="2600" dirty="0"/>
              <a:t>Part C: </a:t>
            </a:r>
            <a:r>
              <a:rPr lang="en-US" sz="2600" spc="-5" dirty="0"/>
              <a:t>Medicare Coverage Options</a:t>
            </a:r>
            <a:endParaRPr sz="2600" dirty="0"/>
          </a:p>
        </p:txBody>
      </p:sp>
      <p:sp>
        <p:nvSpPr>
          <p:cNvPr id="26" name="object 12">
            <a:extLst>
              <a:ext uri="{FF2B5EF4-FFF2-40B4-BE49-F238E27FC236}">
                <a16:creationId xmlns:a16="http://schemas.microsoft.com/office/drawing/2014/main" id="{563ED3AA-0275-4B90-A9E2-40FCC7DC0DF4}"/>
              </a:ext>
            </a:extLst>
          </p:cNvPr>
          <p:cNvSpPr txBox="1"/>
          <p:nvPr/>
        </p:nvSpPr>
        <p:spPr>
          <a:xfrm>
            <a:off x="3541115" y="1451400"/>
            <a:ext cx="7363459" cy="2492990"/>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rPr>
              <a:t>Here are some ways you can get Medicare coverage:</a:t>
            </a: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You get an Original Medicare Plan through the Centers for Medicare &amp; Medicaid Services (CMS).</a:t>
            </a:r>
          </a:p>
          <a:p>
            <a:pPr marL="755650" marR="0" lvl="1" indent="-285750" algn="l" defTabSz="914400" rtl="0" eaLnBrk="1" fontAlgn="auto" latinLnBrk="0" hangingPunct="1">
              <a:lnSpc>
                <a:spcPct val="100000"/>
              </a:lnSpc>
              <a:spcBef>
                <a:spcPts val="980"/>
              </a:spcBef>
              <a:spcAft>
                <a:spcPts val="0"/>
              </a:spcAft>
              <a:buClrTx/>
              <a:buSzTx/>
              <a:buFont typeface="Arial" panose="020B0604020202020204" pitchFamily="34" charset="0"/>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You can supplement Original Medicare by enrolling in a </a:t>
            </a:r>
            <a:r>
              <a:rPr kumimoji="0" lang="en-US" sz="1600" b="0" i="0" u="none" strike="noStrike" kern="1200" cap="none" spc="-5" normalizeH="0" baseline="0" noProof="0" dirty="0" err="1">
                <a:ln>
                  <a:noFill/>
                </a:ln>
                <a:solidFill>
                  <a:prstClr val="black"/>
                </a:solidFill>
                <a:effectLst/>
                <a:uLnTx/>
                <a:uFillTx/>
                <a:latin typeface="Calibri" panose="020F0502020204030204"/>
                <a:ea typeface="+mn-ea"/>
                <a:cs typeface="Arial"/>
              </a:rPr>
              <a:t>MediGap</a:t>
            </a: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 Plan. Premiums for these plans are not covered. </a:t>
            </a:r>
            <a:b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b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(Note: Kaiser Permanente does not offer </a:t>
            </a:r>
            <a:r>
              <a:rPr kumimoji="0" lang="en-US" sz="1600" b="0" i="0" u="none" strike="noStrike" kern="1200" cap="none" spc="-5" normalizeH="0" baseline="0" noProof="0" dirty="0" err="1">
                <a:ln>
                  <a:noFill/>
                </a:ln>
                <a:solidFill>
                  <a:prstClr val="black"/>
                </a:solidFill>
                <a:effectLst/>
                <a:uLnTx/>
                <a:uFillTx/>
                <a:latin typeface="Calibri" panose="020F0502020204030204"/>
                <a:ea typeface="+mn-ea"/>
                <a:cs typeface="Arial"/>
              </a:rPr>
              <a:t>MediGap</a:t>
            </a: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 plans.)</a:t>
            </a: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You can sign up for a Medicare Advantage Plan, known as Medicare Part C, through private insurance companies.</a:t>
            </a:r>
          </a:p>
        </p:txBody>
      </p:sp>
    </p:spTree>
    <p:extLst>
      <p:ext uri="{BB962C8B-B14F-4D97-AF65-F5344CB8AC3E}">
        <p14:creationId xmlns:p14="http://schemas.microsoft.com/office/powerpoint/2010/main" val="150453744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EB67BD-4FF9-485E-B0DC-2A6B43091A86}"/>
              </a:ext>
            </a:extLst>
          </p:cNvPr>
          <p:cNvGrpSpPr/>
          <p:nvPr/>
        </p:nvGrpSpPr>
        <p:grpSpPr>
          <a:xfrm>
            <a:off x="109728" y="0"/>
            <a:ext cx="2976880" cy="6858000"/>
            <a:chOff x="109728" y="0"/>
            <a:chExt cx="2976880" cy="685800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431" y="1046329"/>
              <a:ext cx="607043" cy="498643"/>
            </a:xfrm>
            <a:prstGeom prst="rect">
              <a:avLst/>
            </a:prstGeom>
          </p:spPr>
        </p:pic>
        <p:sp>
          <p:nvSpPr>
            <p:cNvPr id="39" name="object 14">
              <a:extLst>
                <a:ext uri="{FF2B5EF4-FFF2-40B4-BE49-F238E27FC236}">
                  <a16:creationId xmlns:a16="http://schemas.microsoft.com/office/drawing/2014/main" id="{3FC1904F-7C14-4D0C-B720-2D2C7936CF3D}"/>
                </a:ext>
              </a:extLst>
            </p:cNvPr>
            <p:cNvSpPr/>
            <p:nvPr/>
          </p:nvSpPr>
          <p:spPr>
            <a:xfrm>
              <a:off x="1186472" y="2066427"/>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Graphic 44">
              <a:extLst>
                <a:ext uri="{FF2B5EF4-FFF2-40B4-BE49-F238E27FC236}">
                  <a16:creationId xmlns:a16="http://schemas.microsoft.com/office/drawing/2014/main" id="{A6725D49-1777-4723-8032-0D1AE9D4AC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2214123"/>
              <a:ext cx="527569" cy="527569"/>
            </a:xfrm>
            <a:prstGeom prst="rect">
              <a:avLst/>
            </a:prstGeom>
          </p:spPr>
        </p:pic>
        <p:sp>
          <p:nvSpPr>
            <p:cNvPr id="27" name="object 9">
              <a:extLst>
                <a:ext uri="{FF2B5EF4-FFF2-40B4-BE49-F238E27FC236}">
                  <a16:creationId xmlns:a16="http://schemas.microsoft.com/office/drawing/2014/main" id="{F808B4C5-6216-4C1B-A9B1-F69A6E9E614C}"/>
                </a:ext>
              </a:extLst>
            </p:cNvPr>
            <p:cNvSpPr/>
            <p:nvPr/>
          </p:nvSpPr>
          <p:spPr>
            <a:xfrm>
              <a:off x="623303" y="4370476"/>
              <a:ext cx="1949450" cy="1949450"/>
            </a:xfrm>
            <a:custGeom>
              <a:avLst/>
              <a:gdLst/>
              <a:ahLst/>
              <a:cxnLst/>
              <a:rect l="l" t="t" r="r" b="b"/>
              <a:pathLst>
                <a:path w="1949450" h="1949450">
                  <a:moveTo>
                    <a:pt x="974610" y="0"/>
                  </a:moveTo>
                  <a:lnTo>
                    <a:pt x="925967" y="1192"/>
                  </a:lnTo>
                  <a:lnTo>
                    <a:pt x="877942" y="4733"/>
                  </a:lnTo>
                  <a:lnTo>
                    <a:pt x="830589" y="10567"/>
                  </a:lnTo>
                  <a:lnTo>
                    <a:pt x="783966" y="18637"/>
                  </a:lnTo>
                  <a:lnTo>
                    <a:pt x="738127" y="28888"/>
                  </a:lnTo>
                  <a:lnTo>
                    <a:pt x="693129" y="41264"/>
                  </a:lnTo>
                  <a:lnTo>
                    <a:pt x="649028" y="55708"/>
                  </a:lnTo>
                  <a:lnTo>
                    <a:pt x="605879" y="72167"/>
                  </a:lnTo>
                  <a:lnTo>
                    <a:pt x="563738" y="90582"/>
                  </a:lnTo>
                  <a:lnTo>
                    <a:pt x="522662" y="110900"/>
                  </a:lnTo>
                  <a:lnTo>
                    <a:pt x="482705" y="133063"/>
                  </a:lnTo>
                  <a:lnTo>
                    <a:pt x="443924" y="157016"/>
                  </a:lnTo>
                  <a:lnTo>
                    <a:pt x="406374" y="182703"/>
                  </a:lnTo>
                  <a:lnTo>
                    <a:pt x="370112" y="210068"/>
                  </a:lnTo>
                  <a:lnTo>
                    <a:pt x="335193" y="239056"/>
                  </a:lnTo>
                  <a:lnTo>
                    <a:pt x="301674" y="269610"/>
                  </a:lnTo>
                  <a:lnTo>
                    <a:pt x="269609" y="301675"/>
                  </a:lnTo>
                  <a:lnTo>
                    <a:pt x="239055" y="335195"/>
                  </a:lnTo>
                  <a:lnTo>
                    <a:pt x="210067" y="370115"/>
                  </a:lnTo>
                  <a:lnTo>
                    <a:pt x="182702" y="406377"/>
                  </a:lnTo>
                  <a:lnTo>
                    <a:pt x="157015" y="443927"/>
                  </a:lnTo>
                  <a:lnTo>
                    <a:pt x="133062" y="482709"/>
                  </a:lnTo>
                  <a:lnTo>
                    <a:pt x="110899" y="522666"/>
                  </a:lnTo>
                  <a:lnTo>
                    <a:pt x="90582" y="563743"/>
                  </a:lnTo>
                  <a:lnTo>
                    <a:pt x="72166" y="605885"/>
                  </a:lnTo>
                  <a:lnTo>
                    <a:pt x="55708" y="649034"/>
                  </a:lnTo>
                  <a:lnTo>
                    <a:pt x="41263"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7"/>
                  </a:lnTo>
                  <a:lnTo>
                    <a:pt x="28888" y="1211106"/>
                  </a:lnTo>
                  <a:lnTo>
                    <a:pt x="41263" y="1256104"/>
                  </a:lnTo>
                  <a:lnTo>
                    <a:pt x="55708" y="1300205"/>
                  </a:lnTo>
                  <a:lnTo>
                    <a:pt x="72166" y="1343354"/>
                  </a:lnTo>
                  <a:lnTo>
                    <a:pt x="90582" y="1385495"/>
                  </a:lnTo>
                  <a:lnTo>
                    <a:pt x="110899" y="1426571"/>
                  </a:lnTo>
                  <a:lnTo>
                    <a:pt x="133062" y="1466528"/>
                  </a:lnTo>
                  <a:lnTo>
                    <a:pt x="157015" y="1505309"/>
                  </a:lnTo>
                  <a:lnTo>
                    <a:pt x="182702" y="1542859"/>
                  </a:lnTo>
                  <a:lnTo>
                    <a:pt x="210067" y="1579121"/>
                  </a:lnTo>
                  <a:lnTo>
                    <a:pt x="239055" y="1614040"/>
                  </a:lnTo>
                  <a:lnTo>
                    <a:pt x="269609" y="1647559"/>
                  </a:lnTo>
                  <a:lnTo>
                    <a:pt x="301674" y="1679624"/>
                  </a:lnTo>
                  <a:lnTo>
                    <a:pt x="335193" y="1710179"/>
                  </a:lnTo>
                  <a:lnTo>
                    <a:pt x="370112" y="1739166"/>
                  </a:lnTo>
                  <a:lnTo>
                    <a:pt x="406374" y="1766531"/>
                  </a:lnTo>
                  <a:lnTo>
                    <a:pt x="443924" y="1792218"/>
                  </a:lnTo>
                  <a:lnTo>
                    <a:pt x="482705" y="1816171"/>
                  </a:lnTo>
                  <a:lnTo>
                    <a:pt x="522662" y="1838334"/>
                  </a:lnTo>
                  <a:lnTo>
                    <a:pt x="563738" y="1858651"/>
                  </a:lnTo>
                  <a:lnTo>
                    <a:pt x="605879" y="1877067"/>
                  </a:lnTo>
                  <a:lnTo>
                    <a:pt x="649028" y="1893525"/>
                  </a:lnTo>
                  <a:lnTo>
                    <a:pt x="693129" y="1907970"/>
                  </a:lnTo>
                  <a:lnTo>
                    <a:pt x="738127" y="1920345"/>
                  </a:lnTo>
                  <a:lnTo>
                    <a:pt x="783966" y="1930596"/>
                  </a:lnTo>
                  <a:lnTo>
                    <a:pt x="830589" y="1938666"/>
                  </a:lnTo>
                  <a:lnTo>
                    <a:pt x="877942" y="1944500"/>
                  </a:lnTo>
                  <a:lnTo>
                    <a:pt x="925967" y="1948041"/>
                  </a:lnTo>
                  <a:lnTo>
                    <a:pt x="974610" y="1949234"/>
                  </a:lnTo>
                  <a:lnTo>
                    <a:pt x="1023253" y="1948041"/>
                  </a:lnTo>
                  <a:lnTo>
                    <a:pt x="1071279" y="1944500"/>
                  </a:lnTo>
                  <a:lnTo>
                    <a:pt x="1118631" y="1938666"/>
                  </a:lnTo>
                  <a:lnTo>
                    <a:pt x="1165255" y="1930596"/>
                  </a:lnTo>
                  <a:lnTo>
                    <a:pt x="1211093" y="1920345"/>
                  </a:lnTo>
                  <a:lnTo>
                    <a:pt x="1256091" y="1907970"/>
                  </a:lnTo>
                  <a:lnTo>
                    <a:pt x="1300192" y="1893525"/>
                  </a:lnTo>
                  <a:lnTo>
                    <a:pt x="1343341" y="1877067"/>
                  </a:lnTo>
                  <a:lnTo>
                    <a:pt x="1385482" y="1858651"/>
                  </a:lnTo>
                  <a:lnTo>
                    <a:pt x="1426559" y="1838334"/>
                  </a:lnTo>
                  <a:lnTo>
                    <a:pt x="1466516" y="1816171"/>
                  </a:lnTo>
                  <a:lnTo>
                    <a:pt x="1505297" y="1792218"/>
                  </a:lnTo>
                  <a:lnTo>
                    <a:pt x="1542846" y="1766531"/>
                  </a:lnTo>
                  <a:lnTo>
                    <a:pt x="1579108" y="1739166"/>
                  </a:lnTo>
                  <a:lnTo>
                    <a:pt x="1614027" y="1710179"/>
                  </a:lnTo>
                  <a:lnTo>
                    <a:pt x="1647547" y="1679624"/>
                  </a:lnTo>
                  <a:lnTo>
                    <a:pt x="1679612" y="1647559"/>
                  </a:lnTo>
                  <a:lnTo>
                    <a:pt x="1710166" y="1614040"/>
                  </a:lnTo>
                  <a:lnTo>
                    <a:pt x="1739153" y="1579121"/>
                  </a:lnTo>
                  <a:lnTo>
                    <a:pt x="1766519" y="1542859"/>
                  </a:lnTo>
                  <a:lnTo>
                    <a:pt x="1792205" y="1505309"/>
                  </a:lnTo>
                  <a:lnTo>
                    <a:pt x="1816158" y="1466528"/>
                  </a:lnTo>
                  <a:lnTo>
                    <a:pt x="1838321" y="1426571"/>
                  </a:lnTo>
                  <a:lnTo>
                    <a:pt x="1858638" y="1385495"/>
                  </a:lnTo>
                  <a:lnTo>
                    <a:pt x="1877054" y="1343354"/>
                  </a:lnTo>
                  <a:lnTo>
                    <a:pt x="1893512" y="1300205"/>
                  </a:lnTo>
                  <a:lnTo>
                    <a:pt x="1907957" y="1256104"/>
                  </a:lnTo>
                  <a:lnTo>
                    <a:pt x="1920333" y="1211106"/>
                  </a:lnTo>
                  <a:lnTo>
                    <a:pt x="1930584" y="1165267"/>
                  </a:lnTo>
                  <a:lnTo>
                    <a:pt x="1938654" y="1118644"/>
                  </a:lnTo>
                  <a:lnTo>
                    <a:pt x="1944487" y="1071292"/>
                  </a:lnTo>
                  <a:lnTo>
                    <a:pt x="1948028" y="1023266"/>
                  </a:lnTo>
                  <a:lnTo>
                    <a:pt x="1949221" y="974623"/>
                  </a:lnTo>
                  <a:lnTo>
                    <a:pt x="1948028" y="925979"/>
                  </a:lnTo>
                  <a:lnTo>
                    <a:pt x="1944487" y="877952"/>
                  </a:lnTo>
                  <a:lnTo>
                    <a:pt x="1938654" y="830599"/>
                  </a:lnTo>
                  <a:lnTo>
                    <a:pt x="1930584" y="783974"/>
                  </a:lnTo>
                  <a:lnTo>
                    <a:pt x="1920333" y="738135"/>
                  </a:lnTo>
                  <a:lnTo>
                    <a:pt x="1907957" y="693136"/>
                  </a:lnTo>
                  <a:lnTo>
                    <a:pt x="1893512" y="649034"/>
                  </a:lnTo>
                  <a:lnTo>
                    <a:pt x="1877054" y="605885"/>
                  </a:lnTo>
                  <a:lnTo>
                    <a:pt x="1858638" y="563743"/>
                  </a:lnTo>
                  <a:lnTo>
                    <a:pt x="1838321" y="522666"/>
                  </a:lnTo>
                  <a:lnTo>
                    <a:pt x="1816158" y="482709"/>
                  </a:lnTo>
                  <a:lnTo>
                    <a:pt x="1792205" y="443927"/>
                  </a:lnTo>
                  <a:lnTo>
                    <a:pt x="1766519" y="406377"/>
                  </a:lnTo>
                  <a:lnTo>
                    <a:pt x="1739153" y="370115"/>
                  </a:lnTo>
                  <a:lnTo>
                    <a:pt x="1710166" y="335195"/>
                  </a:lnTo>
                  <a:lnTo>
                    <a:pt x="1679612" y="301675"/>
                  </a:lnTo>
                  <a:lnTo>
                    <a:pt x="1647547" y="269610"/>
                  </a:lnTo>
                  <a:lnTo>
                    <a:pt x="1614027" y="239056"/>
                  </a:lnTo>
                  <a:lnTo>
                    <a:pt x="1579108" y="210068"/>
                  </a:lnTo>
                  <a:lnTo>
                    <a:pt x="1542846" y="182703"/>
                  </a:lnTo>
                  <a:lnTo>
                    <a:pt x="1505297" y="157016"/>
                  </a:lnTo>
                  <a:lnTo>
                    <a:pt x="1466516" y="133063"/>
                  </a:lnTo>
                  <a:lnTo>
                    <a:pt x="1426559" y="110900"/>
                  </a:lnTo>
                  <a:lnTo>
                    <a:pt x="1385482" y="90582"/>
                  </a:lnTo>
                  <a:lnTo>
                    <a:pt x="1343341" y="72167"/>
                  </a:lnTo>
                  <a:lnTo>
                    <a:pt x="1300192" y="55708"/>
                  </a:lnTo>
                  <a:lnTo>
                    <a:pt x="1256091" y="41264"/>
                  </a:lnTo>
                  <a:lnTo>
                    <a:pt x="1211093" y="28888"/>
                  </a:lnTo>
                  <a:lnTo>
                    <a:pt x="1165255" y="18637"/>
                  </a:lnTo>
                  <a:lnTo>
                    <a:pt x="1118631" y="10567"/>
                  </a:lnTo>
                  <a:lnTo>
                    <a:pt x="1071279" y="4733"/>
                  </a:lnTo>
                  <a:lnTo>
                    <a:pt x="1023253" y="1192"/>
                  </a:lnTo>
                  <a:lnTo>
                    <a:pt x="97461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38">
              <a:extLst>
                <a:ext uri="{FF2B5EF4-FFF2-40B4-BE49-F238E27FC236}">
                  <a16:creationId xmlns:a16="http://schemas.microsoft.com/office/drawing/2014/main" id="{AF35C6D2-C9EC-48EC-BDB9-A3F297B63A84}"/>
                </a:ext>
              </a:extLst>
            </p:cNvPr>
            <p:cNvSpPr/>
            <p:nvPr/>
          </p:nvSpPr>
          <p:spPr>
            <a:xfrm>
              <a:off x="1186472" y="321845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8FD3F52A-C0AE-4A07-84C0-91E1A2E13E27}"/>
                </a:ext>
              </a:extLst>
            </p:cNvPr>
            <p:cNvGrpSpPr>
              <a:grpSpLocks noChangeAspect="1"/>
            </p:cNvGrpSpPr>
            <p:nvPr/>
          </p:nvGrpSpPr>
          <p:grpSpPr>
            <a:xfrm>
              <a:off x="1490509" y="3366743"/>
              <a:ext cx="214886" cy="526378"/>
              <a:chOff x="9257554" y="-500162"/>
              <a:chExt cx="1512220" cy="3704277"/>
            </a:xfrm>
          </p:grpSpPr>
          <p:sp>
            <p:nvSpPr>
              <p:cNvPr id="72" name="Rectangle: Top Corners Rounded 71">
                <a:extLst>
                  <a:ext uri="{FF2B5EF4-FFF2-40B4-BE49-F238E27FC236}">
                    <a16:creationId xmlns:a16="http://schemas.microsoft.com/office/drawing/2014/main" id="{5520FB36-B72E-4524-88F3-8EA11F37EE57}"/>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73" name="Graphic 72">
                <a:extLst>
                  <a:ext uri="{FF2B5EF4-FFF2-40B4-BE49-F238E27FC236}">
                    <a16:creationId xmlns:a16="http://schemas.microsoft.com/office/drawing/2014/main" id="{1CD68F6D-F575-4018-A221-EE695AF46A3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74" name="Graphic 73">
                <a:extLst>
                  <a:ext uri="{FF2B5EF4-FFF2-40B4-BE49-F238E27FC236}">
                    <a16:creationId xmlns:a16="http://schemas.microsoft.com/office/drawing/2014/main" id="{90B24C49-4D2B-48E6-BF91-49A1103D0BF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nvGrpSpPr>
            <p:cNvPr id="75" name="Group 74">
              <a:extLst>
                <a:ext uri="{FF2B5EF4-FFF2-40B4-BE49-F238E27FC236}">
                  <a16:creationId xmlns:a16="http://schemas.microsoft.com/office/drawing/2014/main" id="{6C428C98-1CCB-4068-8695-AFAC90E241B4}"/>
                </a:ext>
              </a:extLst>
            </p:cNvPr>
            <p:cNvGrpSpPr/>
            <p:nvPr/>
          </p:nvGrpSpPr>
          <p:grpSpPr>
            <a:xfrm>
              <a:off x="1059473" y="4594225"/>
              <a:ext cx="983090" cy="1426411"/>
              <a:chOff x="9611652" y="3351258"/>
              <a:chExt cx="752589" cy="1091968"/>
            </a:xfrm>
          </p:grpSpPr>
          <p:pic>
            <p:nvPicPr>
              <p:cNvPr id="76" name="Graphic 75">
                <a:extLst>
                  <a:ext uri="{FF2B5EF4-FFF2-40B4-BE49-F238E27FC236}">
                    <a16:creationId xmlns:a16="http://schemas.microsoft.com/office/drawing/2014/main" id="{953354F6-1AEF-43F0-8CB6-7F96372D8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77" name="Graphic 76">
                <a:extLst>
                  <a:ext uri="{FF2B5EF4-FFF2-40B4-BE49-F238E27FC236}">
                    <a16:creationId xmlns:a16="http://schemas.microsoft.com/office/drawing/2014/main" id="{46B983FA-1B39-4D4F-94E6-D9737759B2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78" name="Group 77">
                <a:extLst>
                  <a:ext uri="{FF2B5EF4-FFF2-40B4-BE49-F238E27FC236}">
                    <a16:creationId xmlns:a16="http://schemas.microsoft.com/office/drawing/2014/main" id="{11B8BA75-14CA-47A3-B2DE-1E2AEFD7CA01}"/>
                  </a:ext>
                </a:extLst>
              </p:cNvPr>
              <p:cNvGrpSpPr>
                <a:grpSpLocks noChangeAspect="1"/>
              </p:cNvGrpSpPr>
              <p:nvPr/>
            </p:nvGrpSpPr>
            <p:grpSpPr>
              <a:xfrm>
                <a:off x="10197218" y="4040890"/>
                <a:ext cx="164248" cy="402336"/>
                <a:chOff x="9257554" y="-500162"/>
                <a:chExt cx="1512220" cy="3704277"/>
              </a:xfrm>
            </p:grpSpPr>
            <p:sp>
              <p:nvSpPr>
                <p:cNvPr id="79" name="Rectangle: Top Corners Rounded 78">
                  <a:extLst>
                    <a:ext uri="{FF2B5EF4-FFF2-40B4-BE49-F238E27FC236}">
                      <a16:creationId xmlns:a16="http://schemas.microsoft.com/office/drawing/2014/main" id="{D7D1C5E6-B57F-42C0-9EAF-895DAC707447}"/>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80" name="Graphic 79">
                  <a:extLst>
                    <a:ext uri="{FF2B5EF4-FFF2-40B4-BE49-F238E27FC236}">
                      <a16:creationId xmlns:a16="http://schemas.microsoft.com/office/drawing/2014/main" id="{02171E6C-DEB2-47FB-BAA1-20A1DB4AD42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81" name="Graphic 80">
                  <a:extLst>
                    <a:ext uri="{FF2B5EF4-FFF2-40B4-BE49-F238E27FC236}">
                      <a16:creationId xmlns:a16="http://schemas.microsoft.com/office/drawing/2014/main" id="{50E788F4-8625-435D-85BF-21083A63492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gr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6669685"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C</a:t>
            </a:r>
            <a:r>
              <a:rPr sz="2600" dirty="0"/>
              <a:t>: </a:t>
            </a:r>
            <a:r>
              <a:rPr lang="en-US" sz="2600" spc="-5" dirty="0"/>
              <a:t>Medicare Advantage</a:t>
            </a:r>
            <a:endParaRPr sz="2600" dirty="0"/>
          </a:p>
        </p:txBody>
      </p:sp>
      <p:sp>
        <p:nvSpPr>
          <p:cNvPr id="83" name="object 37">
            <a:extLst>
              <a:ext uri="{FF2B5EF4-FFF2-40B4-BE49-F238E27FC236}">
                <a16:creationId xmlns:a16="http://schemas.microsoft.com/office/drawing/2014/main" id="{3FB19587-5437-4D58-B550-48DBBACAD818}"/>
              </a:ext>
            </a:extLst>
          </p:cNvPr>
          <p:cNvSpPr txBox="1"/>
          <p:nvPr/>
        </p:nvSpPr>
        <p:spPr>
          <a:xfrm>
            <a:off x="3541115" y="1451400"/>
            <a:ext cx="7617459" cy="3673313"/>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does: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681990" lvl="0" indent="-127000" algn="l" defTabSz="914400" rtl="0" eaLnBrk="1" fontAlgn="auto" latinLnBrk="0" hangingPunct="1">
              <a:lnSpc>
                <a:spcPct val="104200"/>
              </a:lnSpc>
              <a:spcBef>
                <a:spcPts val="90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Combine</a:t>
            </a:r>
            <a:r>
              <a:rPr kumimoji="0" lang="en-US" sz="1600" b="0" i="0" u="none" strike="noStrike" kern="1200" cap="none" spc="-5" normalizeH="0" baseline="0" noProof="0" dirty="0">
                <a:ln>
                  <a:noFill/>
                </a:ln>
                <a:solidFill>
                  <a:prstClr val="black"/>
                </a:solidFill>
                <a:effectLst/>
                <a:uLnTx/>
                <a:uFillTx/>
                <a:latin typeface="Arial"/>
                <a:ea typeface="+mn-ea"/>
                <a:cs typeface="Arial"/>
              </a:rPr>
              <a:t>s</a:t>
            </a:r>
            <a:r>
              <a:rPr kumimoji="0"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your </a:t>
            </a:r>
            <a:r>
              <a:rPr kumimoji="0" sz="1600" b="0" i="0" u="none" strike="noStrike" kern="1200" cap="none" spc="-5" normalizeH="0" baseline="0" noProof="0" dirty="0">
                <a:ln>
                  <a:noFill/>
                </a:ln>
                <a:solidFill>
                  <a:prstClr val="black"/>
                </a:solidFill>
                <a:effectLst/>
                <a:uLnTx/>
                <a:uFillTx/>
                <a:latin typeface="Arial"/>
                <a:ea typeface="+mn-ea"/>
                <a:cs typeface="Arial"/>
              </a:rPr>
              <a:t>benefits </a:t>
            </a:r>
            <a:r>
              <a:rPr kumimoji="0" sz="1600" b="0" i="0" u="none" strike="noStrike" kern="1200" cap="none" spc="0" normalizeH="0" baseline="0" noProof="0" dirty="0">
                <a:ln>
                  <a:noFill/>
                </a:ln>
                <a:solidFill>
                  <a:prstClr val="black"/>
                </a:solidFill>
                <a:effectLst/>
                <a:uLnTx/>
                <a:uFillTx/>
                <a:latin typeface="Arial"/>
                <a:ea typeface="+mn-ea"/>
                <a:cs typeface="Arial"/>
              </a:rPr>
              <a:t>from Parts A, B, </a:t>
            </a:r>
            <a:r>
              <a:rPr kumimoji="0" sz="1600" b="0" i="0" u="none" strike="noStrike" kern="1200" cap="none" spc="-5" normalizeH="0" baseline="0" noProof="0" dirty="0">
                <a:ln>
                  <a:noFill/>
                </a:ln>
                <a:solidFill>
                  <a:prstClr val="black"/>
                </a:solidFill>
                <a:effectLst/>
                <a:uLnTx/>
                <a:uFillTx/>
                <a:latin typeface="Arial"/>
                <a:ea typeface="+mn-ea"/>
                <a:cs typeface="Arial"/>
              </a:rPr>
              <a:t>and </a:t>
            </a:r>
            <a:r>
              <a:rPr kumimoji="0" sz="1600" b="0" i="0" u="none" strike="noStrike" kern="1200" cap="none" spc="0" normalizeH="0" baseline="0" noProof="0" dirty="0">
                <a:ln>
                  <a:noFill/>
                </a:ln>
                <a:solidFill>
                  <a:prstClr val="black"/>
                </a:solidFill>
                <a:effectLst/>
                <a:uLnTx/>
                <a:uFillTx/>
                <a:latin typeface="Arial"/>
                <a:ea typeface="+mn-ea"/>
                <a:cs typeface="Arial"/>
              </a:rPr>
              <a:t>sometimes D </a:t>
            </a:r>
            <a:r>
              <a:rPr kumimoji="0" sz="1600" b="0" i="0" u="none" strike="noStrike" kern="1200" cap="none" spc="-5" normalizeH="0" baseline="0" noProof="0" dirty="0">
                <a:ln>
                  <a:noFill/>
                </a:ln>
                <a:solidFill>
                  <a:prstClr val="black"/>
                </a:solidFill>
                <a:effectLst/>
                <a:uLnTx/>
                <a:uFillTx/>
                <a:latin typeface="Arial"/>
                <a:ea typeface="+mn-ea"/>
                <a:cs typeface="Arial"/>
              </a:rPr>
              <a:t>(prescription drug</a:t>
            </a:r>
            <a:r>
              <a:rPr kumimoji="0" lang="en-US"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coverage) </a:t>
            </a:r>
            <a:r>
              <a:rPr kumimoji="0" sz="1600" b="0" i="0" u="none" strike="noStrike" kern="1200" cap="none" spc="-5" normalizeH="0" baseline="0" noProof="0" dirty="0">
                <a:ln>
                  <a:noFill/>
                </a:ln>
                <a:solidFill>
                  <a:prstClr val="black"/>
                </a:solidFill>
                <a:effectLst/>
                <a:uLnTx/>
                <a:uFillTx/>
                <a:latin typeface="Arial"/>
                <a:ea typeface="+mn-ea"/>
                <a:cs typeface="Arial"/>
              </a:rPr>
              <a:t>in </a:t>
            </a:r>
            <a:r>
              <a:rPr kumimoji="0" sz="1600" b="0" i="0" u="none" strike="noStrike" kern="1200" cap="none" spc="0" normalizeH="0" baseline="0" noProof="0" dirty="0">
                <a:ln>
                  <a:noFill/>
                </a:ln>
                <a:solidFill>
                  <a:prstClr val="black"/>
                </a:solidFill>
                <a:effectLst/>
                <a:uLnTx/>
                <a:uFillTx/>
                <a:latin typeface="Arial"/>
                <a:ea typeface="+mn-ea"/>
                <a:cs typeface="Arial"/>
              </a:rPr>
              <a:t>a single </a:t>
            </a:r>
            <a:r>
              <a:rPr kumimoji="0" sz="1600" b="0" i="0" u="none" strike="noStrike" kern="1200" cap="none" spc="-5" normalizeH="0" baseline="0" noProof="0" dirty="0">
                <a:ln>
                  <a:noFill/>
                </a:ln>
                <a:solidFill>
                  <a:prstClr val="black"/>
                </a:solidFill>
                <a:effectLst/>
                <a:uLnTx/>
                <a:uFillTx/>
                <a:latin typeface="Arial"/>
                <a:ea typeface="+mn-ea"/>
                <a:cs typeface="Arial"/>
              </a:rPr>
              <a:t>plan and are an alternative </a:t>
            </a:r>
            <a:r>
              <a:rPr kumimoji="0" sz="1600" b="0" i="0" u="none" strike="noStrike" kern="1200" cap="none" spc="0" normalizeH="0" baseline="0" noProof="0" dirty="0">
                <a:ln>
                  <a:noFill/>
                </a:ln>
                <a:solidFill>
                  <a:prstClr val="black"/>
                </a:solidFill>
                <a:effectLst/>
                <a:uLnTx/>
                <a:uFillTx/>
                <a:latin typeface="Arial"/>
                <a:ea typeface="+mn-ea"/>
                <a:cs typeface="Arial"/>
              </a:rPr>
              <a:t>to Original</a:t>
            </a:r>
            <a:r>
              <a:rPr kumimoji="0" sz="1600" b="0" i="0" u="none" strike="noStrike" kern="1200" cap="none" spc="-7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Medicare</a:t>
            </a:r>
            <a:r>
              <a:rPr kumimoji="0" lang="en-US" sz="1600" b="0" i="0" u="none" strike="noStrike" kern="1200" cap="none" spc="-5" normalizeH="0" baseline="0" noProof="0" dirty="0">
                <a:ln>
                  <a:noFill/>
                </a:ln>
                <a:solidFill>
                  <a:prstClr val="black"/>
                </a:solidFill>
                <a:effectLst/>
                <a:uLnTx/>
                <a:uFillTx/>
                <a:latin typeface="Arial"/>
                <a:ea typeface="+mn-ea"/>
                <a:cs typeface="Arial"/>
              </a:rPr>
              <a:t>*</a:t>
            </a:r>
          </a:p>
          <a:p>
            <a:pPr marL="139700" marR="681990" lvl="0" indent="-127000" algn="l" defTabSz="914400" rtl="0" eaLnBrk="1" fontAlgn="auto" latinLnBrk="0" hangingPunct="1">
              <a:lnSpc>
                <a:spcPct val="104200"/>
              </a:lnSpc>
              <a:spcBef>
                <a:spcPts val="90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Arial"/>
                <a:ea typeface="+mn-ea"/>
                <a:cs typeface="Arial"/>
              </a:rPr>
              <a:t>Services under a network of providers that you must use for care</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16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costs: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Medicare pays an amount </a:t>
            </a:r>
            <a:r>
              <a:rPr kumimoji="0" sz="1600" b="0" i="0" u="none" strike="noStrike" kern="1200" cap="none" spc="0" normalizeH="0" baseline="0" noProof="0" dirty="0">
                <a:ln>
                  <a:noFill/>
                </a:ln>
                <a:solidFill>
                  <a:prstClr val="black"/>
                </a:solidFill>
                <a:effectLst/>
                <a:uLnTx/>
                <a:uFillTx/>
                <a:latin typeface="Arial"/>
                <a:ea typeface="+mn-ea"/>
                <a:cs typeface="Arial"/>
              </a:rPr>
              <a:t>for your coverage </a:t>
            </a:r>
            <a:r>
              <a:rPr kumimoji="0" sz="1600" b="0" i="0" u="none" strike="noStrike" kern="1200" cap="none" spc="-5" normalizeH="0" baseline="0" noProof="0" dirty="0">
                <a:ln>
                  <a:noFill/>
                </a:ln>
                <a:solidFill>
                  <a:prstClr val="black"/>
                </a:solidFill>
                <a:effectLst/>
                <a:uLnTx/>
                <a:uFillTx/>
                <a:latin typeface="Arial"/>
                <a:ea typeface="+mn-ea"/>
                <a:cs typeface="Arial"/>
              </a:rPr>
              <a:t>each month </a:t>
            </a:r>
            <a:r>
              <a:rPr kumimoji="0" sz="1600" b="0" i="0" u="none" strike="noStrike" kern="1200" cap="none" spc="0" normalizeH="0" baseline="0" noProof="0" dirty="0">
                <a:ln>
                  <a:noFill/>
                </a:ln>
                <a:solidFill>
                  <a:prstClr val="black"/>
                </a:solidFill>
                <a:effectLst/>
                <a:uLnTx/>
                <a:uFillTx/>
                <a:latin typeface="Arial"/>
                <a:ea typeface="+mn-ea"/>
                <a:cs typeface="Arial"/>
              </a:rPr>
              <a:t>to </a:t>
            </a:r>
            <a:r>
              <a:rPr kumimoji="0" sz="1600" b="0" i="0" u="none" strike="noStrike" kern="1200" cap="none" spc="-5" normalizeH="0" baseline="0" noProof="0" dirty="0">
                <a:ln>
                  <a:noFill/>
                </a:ln>
                <a:solidFill>
                  <a:prstClr val="black"/>
                </a:solidFill>
                <a:effectLst/>
                <a:uLnTx/>
                <a:uFillTx/>
                <a:latin typeface="Arial"/>
                <a:ea typeface="+mn-ea"/>
                <a:cs typeface="Arial"/>
              </a:rPr>
              <a:t>private health</a:t>
            </a:r>
            <a:r>
              <a:rPr kumimoji="0" sz="1600" b="0" i="0" u="none" strike="noStrike" kern="1200" cap="none" spc="-5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plans.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5080"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Some </a:t>
            </a:r>
            <a:r>
              <a:rPr kumimoji="0" sz="1600" b="0" i="0" u="none" strike="noStrike" kern="1200" cap="none" spc="-5" normalizeH="0" baseline="0" noProof="0" dirty="0">
                <a:ln>
                  <a:noFill/>
                </a:ln>
                <a:solidFill>
                  <a:prstClr val="black"/>
                </a:solidFill>
                <a:effectLst/>
                <a:uLnTx/>
                <a:uFillTx/>
                <a:latin typeface="Arial"/>
                <a:ea typeface="+mn-ea"/>
                <a:cs typeface="Arial"/>
              </a:rPr>
              <a:t>plans have additional monthly premiums; in many plans, </a:t>
            </a:r>
            <a:r>
              <a:rPr kumimoji="0" sz="1600" b="0" i="0" u="none" strike="noStrike" kern="1200" cap="none" spc="0" normalizeH="0" baseline="0" noProof="0" dirty="0">
                <a:ln>
                  <a:noFill/>
                </a:ln>
                <a:solidFill>
                  <a:prstClr val="black"/>
                </a:solidFill>
                <a:effectLst/>
                <a:uLnTx/>
                <a:uFillTx/>
                <a:latin typeface="Arial"/>
                <a:ea typeface="+mn-ea"/>
                <a:cs typeface="Arial"/>
              </a:rPr>
              <a:t>you </a:t>
            </a:r>
            <a:r>
              <a:rPr kumimoji="0" sz="1600" b="0" i="0" u="none" strike="noStrike" kern="1200" cap="none" spc="-5" normalizeH="0" baseline="0" noProof="0" dirty="0">
                <a:ln>
                  <a:noFill/>
                </a:ln>
                <a:solidFill>
                  <a:prstClr val="black"/>
                </a:solidFill>
                <a:effectLst/>
                <a:uLnTx/>
                <a:uFillTx/>
                <a:latin typeface="Arial"/>
                <a:ea typeface="+mn-ea"/>
                <a:cs typeface="Arial"/>
              </a:rPr>
              <a:t>pay </a:t>
            </a:r>
            <a:r>
              <a:rPr kumimoji="0" sz="1600" b="0" i="0" u="none" strike="noStrike" kern="1200" cap="none" spc="0" normalizeH="0" baseline="0" noProof="0" dirty="0">
                <a:ln>
                  <a:noFill/>
                </a:ln>
                <a:solidFill>
                  <a:prstClr val="black"/>
                </a:solidFill>
                <a:effectLst/>
                <a:uLnTx/>
                <a:uFillTx/>
                <a:latin typeface="Arial"/>
                <a:ea typeface="+mn-ea"/>
                <a:cs typeface="Arial"/>
              </a:rPr>
              <a:t>a copay for</a:t>
            </a:r>
            <a:r>
              <a:rPr kumimoji="0" lang="en-US"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covered</a:t>
            </a:r>
            <a:r>
              <a:rPr kumimoji="0" sz="1600" b="0" i="0" u="none" strike="noStrike" kern="1200" cap="none" spc="-10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services.</a:t>
            </a:r>
          </a:p>
          <a:p>
            <a:pPr marL="139700" marR="15240"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If you choose </a:t>
            </a:r>
            <a:r>
              <a:rPr kumimoji="0" sz="1600" b="0" i="0" u="none" strike="noStrike" kern="1200" cap="none" spc="-5" normalizeH="0" baseline="0" noProof="0" dirty="0">
                <a:ln>
                  <a:noFill/>
                </a:ln>
                <a:solidFill>
                  <a:prstClr val="black"/>
                </a:solidFill>
                <a:effectLst/>
                <a:uLnTx/>
                <a:uFillTx/>
                <a:latin typeface="Arial"/>
                <a:ea typeface="+mn-ea"/>
                <a:cs typeface="Arial"/>
              </a:rPr>
              <a:t>an out-of-network </a:t>
            </a:r>
            <a:r>
              <a:rPr kumimoji="0" sz="1600" b="0" i="0" u="none" strike="noStrike" kern="1200" cap="none" spc="-15" normalizeH="0" baseline="0" noProof="0" dirty="0">
                <a:ln>
                  <a:noFill/>
                </a:ln>
                <a:solidFill>
                  <a:prstClr val="black"/>
                </a:solidFill>
                <a:effectLst/>
                <a:uLnTx/>
                <a:uFillTx/>
                <a:latin typeface="Arial"/>
                <a:ea typeface="+mn-ea"/>
                <a:cs typeface="Arial"/>
              </a:rPr>
              <a:t>provider, </a:t>
            </a:r>
            <a:r>
              <a:rPr kumimoji="0" sz="1600" b="0" i="0" u="none" strike="noStrike" kern="1200" cap="none" spc="0" normalizeH="0" baseline="0" noProof="0" dirty="0">
                <a:ln>
                  <a:noFill/>
                </a:ln>
                <a:solidFill>
                  <a:prstClr val="black"/>
                </a:solidFill>
                <a:effectLst/>
                <a:uLnTx/>
                <a:uFillTx/>
                <a:latin typeface="Arial"/>
                <a:ea typeface="+mn-ea"/>
                <a:cs typeface="Arial"/>
              </a:rPr>
              <a:t>you’ll </a:t>
            </a:r>
            <a:r>
              <a:rPr kumimoji="0" sz="1600" b="0" i="0" u="none" strike="noStrike" kern="1200" cap="none" spc="-5" normalizeH="0" baseline="0" noProof="0" dirty="0">
                <a:ln>
                  <a:noFill/>
                </a:ln>
                <a:solidFill>
                  <a:prstClr val="black"/>
                </a:solidFill>
                <a:effectLst/>
                <a:uLnTx/>
                <a:uFillTx/>
                <a:latin typeface="Arial"/>
                <a:ea typeface="+mn-ea"/>
                <a:cs typeface="Arial"/>
              </a:rPr>
              <a:t>be </a:t>
            </a:r>
            <a:r>
              <a:rPr kumimoji="0" sz="1600" b="0" i="0" u="none" strike="noStrike" kern="1200" cap="none" spc="0" normalizeH="0" baseline="0" noProof="0" dirty="0">
                <a:ln>
                  <a:noFill/>
                </a:ln>
                <a:solidFill>
                  <a:prstClr val="black"/>
                </a:solidFill>
                <a:effectLst/>
                <a:uLnTx/>
                <a:uFillTx/>
                <a:latin typeface="Arial"/>
                <a:ea typeface="+mn-ea"/>
                <a:cs typeface="Arial"/>
              </a:rPr>
              <a:t>financially </a:t>
            </a:r>
            <a:r>
              <a:rPr kumimoji="0" sz="1600" b="0" i="0" u="none" strike="noStrike" kern="1200" cap="none" spc="-5" normalizeH="0" baseline="0" noProof="0" dirty="0">
                <a:ln>
                  <a:noFill/>
                </a:ln>
                <a:solidFill>
                  <a:prstClr val="black"/>
                </a:solidFill>
                <a:effectLst/>
                <a:uLnTx/>
                <a:uFillTx/>
                <a:latin typeface="Arial"/>
                <a:ea typeface="+mn-ea"/>
                <a:cs typeface="Arial"/>
              </a:rPr>
              <a:t>responsible, except in</a:t>
            </a:r>
            <a:r>
              <a:rPr kumimoji="0" lang="en-US"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the case </a:t>
            </a:r>
            <a:r>
              <a:rPr kumimoji="0" sz="1600" b="0" i="0" u="none" strike="noStrike" kern="1200" cap="none" spc="-5" normalizeH="0" baseline="0" noProof="0" dirty="0">
                <a:ln>
                  <a:noFill/>
                </a:ln>
                <a:solidFill>
                  <a:prstClr val="black"/>
                </a:solidFill>
                <a:effectLst/>
                <a:uLnTx/>
                <a:uFillTx/>
                <a:latin typeface="Arial"/>
                <a:ea typeface="+mn-ea"/>
                <a:cs typeface="Arial"/>
              </a:rPr>
              <a:t>of an emergency or urgent</a:t>
            </a:r>
            <a:r>
              <a:rPr kumimoji="0" sz="1600" b="0" i="0" u="none" strike="noStrike" kern="1200" cap="none" spc="-8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care.</a:t>
            </a:r>
            <a:r>
              <a:rPr kumimoji="0" lang="en-US" sz="1600" b="0" i="0" u="none" strike="noStrike" kern="1200" cap="none" spc="0" normalizeH="0" baseline="0" noProof="0" dirty="0">
                <a:ln>
                  <a:noFill/>
                </a:ln>
                <a:solidFill>
                  <a:prstClr val="black"/>
                </a:solidFill>
                <a:effectLst/>
                <a:uLnTx/>
                <a:uFillTx/>
                <a:latin typeface="Arial"/>
                <a:ea typeface="+mn-ea"/>
                <a:cs typeface="Arial"/>
              </a:rPr>
              <a:t>**</a:t>
            </a:r>
          </a:p>
        </p:txBody>
      </p:sp>
      <p:sp>
        <p:nvSpPr>
          <p:cNvPr id="2" name="Slide Number Placeholder 1">
            <a:extLst>
              <a:ext uri="{FF2B5EF4-FFF2-40B4-BE49-F238E27FC236}">
                <a16:creationId xmlns:a16="http://schemas.microsoft.com/office/drawing/2014/main" id="{D8D486AA-D824-4FE7-964C-46139D92F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8F8BA80F-70DE-42CE-9E1D-B82BA6538C87}"/>
              </a:ext>
            </a:extLst>
          </p:cNvPr>
          <p:cNvSpPr/>
          <p:nvPr/>
        </p:nvSpPr>
        <p:spPr>
          <a:xfrm>
            <a:off x="3541115" y="5467525"/>
            <a:ext cx="5540112" cy="132343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charset="0"/>
                <a:ea typeface="Arial" charset="0"/>
                <a:cs typeface="Arial" charset="0"/>
              </a:rPr>
              <a:t>*Except care for some clinical research and hospice care (Original Medicare covers </a:t>
            </a:r>
            <a:br>
              <a:rPr kumimoji="0" lang="en-US" sz="10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000" b="0" i="0" u="none" strike="noStrike" kern="1200" cap="none" spc="0" normalizeH="0" baseline="0" noProof="0" dirty="0">
                <a:ln>
                  <a:noFill/>
                </a:ln>
                <a:solidFill>
                  <a:prstClr val="black"/>
                </a:solidFill>
                <a:effectLst/>
                <a:uLnTx/>
                <a:uFillTx/>
                <a:latin typeface="Arial" charset="0"/>
                <a:ea typeface="Arial" charset="0"/>
                <a:cs typeface="Arial" charset="0"/>
              </a:rPr>
              <a:t>hospice care even if you’re in a Medicare Advantage Plan)</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**Out-of-network/non-contracted providers are under no obligation to treat Plan members, except in emergency situations. Please call our customer service number or see your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Evidence of Coverage for more information, including the cost-sharing that applies to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out-of-network services.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556540"/>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6669685"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C</a:t>
            </a:r>
            <a:r>
              <a:rPr sz="2600" dirty="0"/>
              <a:t>: </a:t>
            </a:r>
            <a:r>
              <a:rPr lang="en-US" sz="2600" spc="-5" dirty="0"/>
              <a:t>Medicare Advantage</a:t>
            </a:r>
            <a:endParaRPr sz="2600" dirty="0"/>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294431" y="1046329"/>
            <a:ext cx="607043" cy="498643"/>
          </a:xfrm>
          <a:prstGeom prst="rect">
            <a:avLst/>
          </a:prstGeom>
        </p:spPr>
      </p:pic>
      <p:sp>
        <p:nvSpPr>
          <p:cNvPr id="39" name="object 14">
            <a:extLst>
              <a:ext uri="{FF2B5EF4-FFF2-40B4-BE49-F238E27FC236}">
                <a16:creationId xmlns:a16="http://schemas.microsoft.com/office/drawing/2014/main" id="{3FC1904F-7C14-4D0C-B720-2D2C7936CF3D}"/>
              </a:ext>
            </a:extLst>
          </p:cNvPr>
          <p:cNvSpPr/>
          <p:nvPr/>
        </p:nvSpPr>
        <p:spPr>
          <a:xfrm>
            <a:off x="1186472" y="2066427"/>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Graphic 44">
            <a:extLst>
              <a:ext uri="{FF2B5EF4-FFF2-40B4-BE49-F238E27FC236}">
                <a16:creationId xmlns:a16="http://schemas.microsoft.com/office/drawing/2014/main" id="{A6725D49-1777-4723-8032-0D1AE9D4AC6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2214123"/>
            <a:ext cx="527569" cy="527569"/>
          </a:xfrm>
          <a:prstGeom prst="rect">
            <a:avLst/>
          </a:prstGeom>
        </p:spPr>
      </p:pic>
      <p:sp>
        <p:nvSpPr>
          <p:cNvPr id="27" name="object 9">
            <a:extLst>
              <a:ext uri="{FF2B5EF4-FFF2-40B4-BE49-F238E27FC236}">
                <a16:creationId xmlns:a16="http://schemas.microsoft.com/office/drawing/2014/main" id="{F808B4C5-6216-4C1B-A9B1-F69A6E9E614C}"/>
              </a:ext>
            </a:extLst>
          </p:cNvPr>
          <p:cNvSpPr/>
          <p:nvPr/>
        </p:nvSpPr>
        <p:spPr>
          <a:xfrm>
            <a:off x="623303" y="4370476"/>
            <a:ext cx="1949450" cy="1949450"/>
          </a:xfrm>
          <a:custGeom>
            <a:avLst/>
            <a:gdLst/>
            <a:ahLst/>
            <a:cxnLst/>
            <a:rect l="l" t="t" r="r" b="b"/>
            <a:pathLst>
              <a:path w="1949450" h="1949450">
                <a:moveTo>
                  <a:pt x="974610" y="0"/>
                </a:moveTo>
                <a:lnTo>
                  <a:pt x="925967" y="1192"/>
                </a:lnTo>
                <a:lnTo>
                  <a:pt x="877942" y="4733"/>
                </a:lnTo>
                <a:lnTo>
                  <a:pt x="830589" y="10567"/>
                </a:lnTo>
                <a:lnTo>
                  <a:pt x="783966" y="18637"/>
                </a:lnTo>
                <a:lnTo>
                  <a:pt x="738127" y="28888"/>
                </a:lnTo>
                <a:lnTo>
                  <a:pt x="693129" y="41264"/>
                </a:lnTo>
                <a:lnTo>
                  <a:pt x="649028" y="55708"/>
                </a:lnTo>
                <a:lnTo>
                  <a:pt x="605879" y="72167"/>
                </a:lnTo>
                <a:lnTo>
                  <a:pt x="563738" y="90582"/>
                </a:lnTo>
                <a:lnTo>
                  <a:pt x="522662" y="110900"/>
                </a:lnTo>
                <a:lnTo>
                  <a:pt x="482705" y="133063"/>
                </a:lnTo>
                <a:lnTo>
                  <a:pt x="443924" y="157016"/>
                </a:lnTo>
                <a:lnTo>
                  <a:pt x="406374" y="182703"/>
                </a:lnTo>
                <a:lnTo>
                  <a:pt x="370112" y="210068"/>
                </a:lnTo>
                <a:lnTo>
                  <a:pt x="335193" y="239056"/>
                </a:lnTo>
                <a:lnTo>
                  <a:pt x="301674" y="269610"/>
                </a:lnTo>
                <a:lnTo>
                  <a:pt x="269609" y="301675"/>
                </a:lnTo>
                <a:lnTo>
                  <a:pt x="239055" y="335195"/>
                </a:lnTo>
                <a:lnTo>
                  <a:pt x="210067" y="370115"/>
                </a:lnTo>
                <a:lnTo>
                  <a:pt x="182702" y="406377"/>
                </a:lnTo>
                <a:lnTo>
                  <a:pt x="157015" y="443927"/>
                </a:lnTo>
                <a:lnTo>
                  <a:pt x="133062" y="482709"/>
                </a:lnTo>
                <a:lnTo>
                  <a:pt x="110899" y="522666"/>
                </a:lnTo>
                <a:lnTo>
                  <a:pt x="90582" y="563743"/>
                </a:lnTo>
                <a:lnTo>
                  <a:pt x="72166" y="605885"/>
                </a:lnTo>
                <a:lnTo>
                  <a:pt x="55708" y="649034"/>
                </a:lnTo>
                <a:lnTo>
                  <a:pt x="41263"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7"/>
                </a:lnTo>
                <a:lnTo>
                  <a:pt x="28888" y="1211106"/>
                </a:lnTo>
                <a:lnTo>
                  <a:pt x="41263" y="1256104"/>
                </a:lnTo>
                <a:lnTo>
                  <a:pt x="55708" y="1300205"/>
                </a:lnTo>
                <a:lnTo>
                  <a:pt x="72166" y="1343354"/>
                </a:lnTo>
                <a:lnTo>
                  <a:pt x="90582" y="1385495"/>
                </a:lnTo>
                <a:lnTo>
                  <a:pt x="110899" y="1426571"/>
                </a:lnTo>
                <a:lnTo>
                  <a:pt x="133062" y="1466528"/>
                </a:lnTo>
                <a:lnTo>
                  <a:pt x="157015" y="1505309"/>
                </a:lnTo>
                <a:lnTo>
                  <a:pt x="182702" y="1542859"/>
                </a:lnTo>
                <a:lnTo>
                  <a:pt x="210067" y="1579121"/>
                </a:lnTo>
                <a:lnTo>
                  <a:pt x="239055" y="1614040"/>
                </a:lnTo>
                <a:lnTo>
                  <a:pt x="269609" y="1647559"/>
                </a:lnTo>
                <a:lnTo>
                  <a:pt x="301674" y="1679624"/>
                </a:lnTo>
                <a:lnTo>
                  <a:pt x="335193" y="1710179"/>
                </a:lnTo>
                <a:lnTo>
                  <a:pt x="370112" y="1739166"/>
                </a:lnTo>
                <a:lnTo>
                  <a:pt x="406374" y="1766531"/>
                </a:lnTo>
                <a:lnTo>
                  <a:pt x="443924" y="1792218"/>
                </a:lnTo>
                <a:lnTo>
                  <a:pt x="482705" y="1816171"/>
                </a:lnTo>
                <a:lnTo>
                  <a:pt x="522662" y="1838334"/>
                </a:lnTo>
                <a:lnTo>
                  <a:pt x="563738" y="1858651"/>
                </a:lnTo>
                <a:lnTo>
                  <a:pt x="605879" y="1877067"/>
                </a:lnTo>
                <a:lnTo>
                  <a:pt x="649028" y="1893525"/>
                </a:lnTo>
                <a:lnTo>
                  <a:pt x="693129" y="1907970"/>
                </a:lnTo>
                <a:lnTo>
                  <a:pt x="738127" y="1920345"/>
                </a:lnTo>
                <a:lnTo>
                  <a:pt x="783966" y="1930596"/>
                </a:lnTo>
                <a:lnTo>
                  <a:pt x="830589" y="1938666"/>
                </a:lnTo>
                <a:lnTo>
                  <a:pt x="877942" y="1944500"/>
                </a:lnTo>
                <a:lnTo>
                  <a:pt x="925967" y="1948041"/>
                </a:lnTo>
                <a:lnTo>
                  <a:pt x="974610" y="1949234"/>
                </a:lnTo>
                <a:lnTo>
                  <a:pt x="1023253" y="1948041"/>
                </a:lnTo>
                <a:lnTo>
                  <a:pt x="1071279" y="1944500"/>
                </a:lnTo>
                <a:lnTo>
                  <a:pt x="1118631" y="1938666"/>
                </a:lnTo>
                <a:lnTo>
                  <a:pt x="1165255" y="1930596"/>
                </a:lnTo>
                <a:lnTo>
                  <a:pt x="1211093" y="1920345"/>
                </a:lnTo>
                <a:lnTo>
                  <a:pt x="1256091" y="1907970"/>
                </a:lnTo>
                <a:lnTo>
                  <a:pt x="1300192" y="1893525"/>
                </a:lnTo>
                <a:lnTo>
                  <a:pt x="1343341" y="1877067"/>
                </a:lnTo>
                <a:lnTo>
                  <a:pt x="1385482" y="1858651"/>
                </a:lnTo>
                <a:lnTo>
                  <a:pt x="1426559" y="1838334"/>
                </a:lnTo>
                <a:lnTo>
                  <a:pt x="1466516" y="1816171"/>
                </a:lnTo>
                <a:lnTo>
                  <a:pt x="1505297" y="1792218"/>
                </a:lnTo>
                <a:lnTo>
                  <a:pt x="1542846" y="1766531"/>
                </a:lnTo>
                <a:lnTo>
                  <a:pt x="1579108" y="1739166"/>
                </a:lnTo>
                <a:lnTo>
                  <a:pt x="1614027" y="1710179"/>
                </a:lnTo>
                <a:lnTo>
                  <a:pt x="1647547" y="1679624"/>
                </a:lnTo>
                <a:lnTo>
                  <a:pt x="1679612" y="1647559"/>
                </a:lnTo>
                <a:lnTo>
                  <a:pt x="1710166" y="1614040"/>
                </a:lnTo>
                <a:lnTo>
                  <a:pt x="1739153" y="1579121"/>
                </a:lnTo>
                <a:lnTo>
                  <a:pt x="1766519" y="1542859"/>
                </a:lnTo>
                <a:lnTo>
                  <a:pt x="1792205" y="1505309"/>
                </a:lnTo>
                <a:lnTo>
                  <a:pt x="1816158" y="1466528"/>
                </a:lnTo>
                <a:lnTo>
                  <a:pt x="1838321" y="1426571"/>
                </a:lnTo>
                <a:lnTo>
                  <a:pt x="1858638" y="1385495"/>
                </a:lnTo>
                <a:lnTo>
                  <a:pt x="1877054" y="1343354"/>
                </a:lnTo>
                <a:lnTo>
                  <a:pt x="1893512" y="1300205"/>
                </a:lnTo>
                <a:lnTo>
                  <a:pt x="1907957" y="1256104"/>
                </a:lnTo>
                <a:lnTo>
                  <a:pt x="1920333" y="1211106"/>
                </a:lnTo>
                <a:lnTo>
                  <a:pt x="1930584" y="1165267"/>
                </a:lnTo>
                <a:lnTo>
                  <a:pt x="1938654" y="1118644"/>
                </a:lnTo>
                <a:lnTo>
                  <a:pt x="1944487" y="1071292"/>
                </a:lnTo>
                <a:lnTo>
                  <a:pt x="1948028" y="1023266"/>
                </a:lnTo>
                <a:lnTo>
                  <a:pt x="1949221" y="974623"/>
                </a:lnTo>
                <a:lnTo>
                  <a:pt x="1948028" y="925979"/>
                </a:lnTo>
                <a:lnTo>
                  <a:pt x="1944487" y="877952"/>
                </a:lnTo>
                <a:lnTo>
                  <a:pt x="1938654" y="830599"/>
                </a:lnTo>
                <a:lnTo>
                  <a:pt x="1930584" y="783974"/>
                </a:lnTo>
                <a:lnTo>
                  <a:pt x="1920333" y="738135"/>
                </a:lnTo>
                <a:lnTo>
                  <a:pt x="1907957" y="693136"/>
                </a:lnTo>
                <a:lnTo>
                  <a:pt x="1893512" y="649034"/>
                </a:lnTo>
                <a:lnTo>
                  <a:pt x="1877054" y="605885"/>
                </a:lnTo>
                <a:lnTo>
                  <a:pt x="1858638" y="563743"/>
                </a:lnTo>
                <a:lnTo>
                  <a:pt x="1838321" y="522666"/>
                </a:lnTo>
                <a:lnTo>
                  <a:pt x="1816158" y="482709"/>
                </a:lnTo>
                <a:lnTo>
                  <a:pt x="1792205" y="443927"/>
                </a:lnTo>
                <a:lnTo>
                  <a:pt x="1766519" y="406377"/>
                </a:lnTo>
                <a:lnTo>
                  <a:pt x="1739153" y="370115"/>
                </a:lnTo>
                <a:lnTo>
                  <a:pt x="1710166" y="335195"/>
                </a:lnTo>
                <a:lnTo>
                  <a:pt x="1679612" y="301675"/>
                </a:lnTo>
                <a:lnTo>
                  <a:pt x="1647547" y="269610"/>
                </a:lnTo>
                <a:lnTo>
                  <a:pt x="1614027" y="239056"/>
                </a:lnTo>
                <a:lnTo>
                  <a:pt x="1579108" y="210068"/>
                </a:lnTo>
                <a:lnTo>
                  <a:pt x="1542846" y="182703"/>
                </a:lnTo>
                <a:lnTo>
                  <a:pt x="1505297" y="157016"/>
                </a:lnTo>
                <a:lnTo>
                  <a:pt x="1466516" y="133063"/>
                </a:lnTo>
                <a:lnTo>
                  <a:pt x="1426559" y="110900"/>
                </a:lnTo>
                <a:lnTo>
                  <a:pt x="1385482" y="90582"/>
                </a:lnTo>
                <a:lnTo>
                  <a:pt x="1343341" y="72167"/>
                </a:lnTo>
                <a:lnTo>
                  <a:pt x="1300192" y="55708"/>
                </a:lnTo>
                <a:lnTo>
                  <a:pt x="1256091" y="41264"/>
                </a:lnTo>
                <a:lnTo>
                  <a:pt x="1211093" y="28888"/>
                </a:lnTo>
                <a:lnTo>
                  <a:pt x="1165255" y="18637"/>
                </a:lnTo>
                <a:lnTo>
                  <a:pt x="1118631" y="10567"/>
                </a:lnTo>
                <a:lnTo>
                  <a:pt x="1071279" y="4733"/>
                </a:lnTo>
                <a:lnTo>
                  <a:pt x="1023253" y="1192"/>
                </a:lnTo>
                <a:lnTo>
                  <a:pt x="974610"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38">
            <a:extLst>
              <a:ext uri="{FF2B5EF4-FFF2-40B4-BE49-F238E27FC236}">
                <a16:creationId xmlns:a16="http://schemas.microsoft.com/office/drawing/2014/main" id="{AF35C6D2-C9EC-48EC-BDB9-A3F297B63A84}"/>
              </a:ext>
            </a:extLst>
          </p:cNvPr>
          <p:cNvSpPr/>
          <p:nvPr/>
        </p:nvSpPr>
        <p:spPr>
          <a:xfrm>
            <a:off x="1186472" y="321845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1" name="Group 70">
            <a:extLst>
              <a:ext uri="{FF2B5EF4-FFF2-40B4-BE49-F238E27FC236}">
                <a16:creationId xmlns:a16="http://schemas.microsoft.com/office/drawing/2014/main" id="{8FD3F52A-C0AE-4A07-84C0-91E1A2E13E27}"/>
              </a:ext>
            </a:extLst>
          </p:cNvPr>
          <p:cNvGrpSpPr>
            <a:grpSpLocks noChangeAspect="1"/>
          </p:cNvGrpSpPr>
          <p:nvPr/>
        </p:nvGrpSpPr>
        <p:grpSpPr>
          <a:xfrm>
            <a:off x="1490509" y="3366743"/>
            <a:ext cx="214886" cy="526378"/>
            <a:chOff x="9257554" y="-500162"/>
            <a:chExt cx="1512220" cy="3704277"/>
          </a:xfrm>
        </p:grpSpPr>
        <p:sp>
          <p:nvSpPr>
            <p:cNvPr id="72" name="Rectangle: Top Corners Rounded 71">
              <a:extLst>
                <a:ext uri="{FF2B5EF4-FFF2-40B4-BE49-F238E27FC236}">
                  <a16:creationId xmlns:a16="http://schemas.microsoft.com/office/drawing/2014/main" id="{5520FB36-B72E-4524-88F3-8EA11F37EE57}"/>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73" name="Graphic 72">
              <a:extLst>
                <a:ext uri="{FF2B5EF4-FFF2-40B4-BE49-F238E27FC236}">
                  <a16:creationId xmlns:a16="http://schemas.microsoft.com/office/drawing/2014/main" id="{1CD68F6D-F575-4018-A221-EE695AF46A3A}"/>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74" name="Graphic 73">
              <a:extLst>
                <a:ext uri="{FF2B5EF4-FFF2-40B4-BE49-F238E27FC236}">
                  <a16:creationId xmlns:a16="http://schemas.microsoft.com/office/drawing/2014/main" id="{90B24C49-4D2B-48E6-BF91-49A1103D0BF2}"/>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nvGrpSpPr>
          <p:cNvPr id="75" name="Group 74">
            <a:extLst>
              <a:ext uri="{FF2B5EF4-FFF2-40B4-BE49-F238E27FC236}">
                <a16:creationId xmlns:a16="http://schemas.microsoft.com/office/drawing/2014/main" id="{6C428C98-1CCB-4068-8695-AFAC90E241B4}"/>
              </a:ext>
            </a:extLst>
          </p:cNvPr>
          <p:cNvGrpSpPr/>
          <p:nvPr/>
        </p:nvGrpSpPr>
        <p:grpSpPr>
          <a:xfrm>
            <a:off x="1059473" y="4594225"/>
            <a:ext cx="983090" cy="1426411"/>
            <a:chOff x="9611652" y="3351258"/>
            <a:chExt cx="752589" cy="1091968"/>
          </a:xfrm>
        </p:grpSpPr>
        <p:pic>
          <p:nvPicPr>
            <p:cNvPr id="76" name="Graphic 75">
              <a:extLst>
                <a:ext uri="{FF2B5EF4-FFF2-40B4-BE49-F238E27FC236}">
                  <a16:creationId xmlns:a16="http://schemas.microsoft.com/office/drawing/2014/main" id="{953354F6-1AEF-43F0-8CB6-7F96372D89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77" name="Graphic 76">
              <a:extLst>
                <a:ext uri="{FF2B5EF4-FFF2-40B4-BE49-F238E27FC236}">
                  <a16:creationId xmlns:a16="http://schemas.microsoft.com/office/drawing/2014/main" id="{46B983FA-1B39-4D4F-94E6-D9737759B2A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78" name="Group 77">
              <a:extLst>
                <a:ext uri="{FF2B5EF4-FFF2-40B4-BE49-F238E27FC236}">
                  <a16:creationId xmlns:a16="http://schemas.microsoft.com/office/drawing/2014/main" id="{11B8BA75-14CA-47A3-B2DE-1E2AEFD7CA01}"/>
                </a:ext>
              </a:extLst>
            </p:cNvPr>
            <p:cNvGrpSpPr>
              <a:grpSpLocks noChangeAspect="1"/>
            </p:cNvGrpSpPr>
            <p:nvPr/>
          </p:nvGrpSpPr>
          <p:grpSpPr>
            <a:xfrm>
              <a:off x="10197218" y="4040890"/>
              <a:ext cx="164248" cy="402336"/>
              <a:chOff x="9257554" y="-500162"/>
              <a:chExt cx="1512220" cy="3704277"/>
            </a:xfrm>
          </p:grpSpPr>
          <p:sp>
            <p:nvSpPr>
              <p:cNvPr id="79" name="Rectangle: Top Corners Rounded 78">
                <a:extLst>
                  <a:ext uri="{FF2B5EF4-FFF2-40B4-BE49-F238E27FC236}">
                    <a16:creationId xmlns:a16="http://schemas.microsoft.com/office/drawing/2014/main" id="{D7D1C5E6-B57F-42C0-9EAF-895DAC707447}"/>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80" name="Graphic 79">
                <a:extLst>
                  <a:ext uri="{FF2B5EF4-FFF2-40B4-BE49-F238E27FC236}">
                    <a16:creationId xmlns:a16="http://schemas.microsoft.com/office/drawing/2014/main" id="{02171E6C-DEB2-47FB-BAA1-20A1DB4AD42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81" name="Graphic 80">
                <a:extLst>
                  <a:ext uri="{FF2B5EF4-FFF2-40B4-BE49-F238E27FC236}">
                    <a16:creationId xmlns:a16="http://schemas.microsoft.com/office/drawing/2014/main" id="{50E788F4-8625-435D-85BF-21083A63492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sp>
        <p:nvSpPr>
          <p:cNvPr id="83" name="object 37">
            <a:extLst>
              <a:ext uri="{FF2B5EF4-FFF2-40B4-BE49-F238E27FC236}">
                <a16:creationId xmlns:a16="http://schemas.microsoft.com/office/drawing/2014/main" id="{3FB19587-5437-4D58-B550-48DBBACAD818}"/>
              </a:ext>
            </a:extLst>
          </p:cNvPr>
          <p:cNvSpPr txBox="1"/>
          <p:nvPr/>
        </p:nvSpPr>
        <p:spPr>
          <a:xfrm>
            <a:off x="3541115" y="1451400"/>
            <a:ext cx="7617459" cy="2611228"/>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16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Arial"/>
              </a:rPr>
              <a:t>Types of Medicare Advantage plans</a:t>
            </a:r>
            <a:r>
              <a:rPr kumimoji="0" lang="en-US" sz="1600" b="1" i="0" u="none" strike="noStrike" kern="1200" cap="none" spc="-5" normalizeH="0" baseline="0" noProof="0" dirty="0">
                <a:ln>
                  <a:noFill/>
                </a:ln>
                <a:solidFill>
                  <a:prstClr val="black"/>
                </a:solidFill>
                <a:effectLst/>
                <a:uLnTx/>
                <a:uFillTx/>
                <a:latin typeface="Calibri" panose="020F0502020204030204"/>
                <a:ea typeface="+mn-ea"/>
                <a:cs typeface="Arial"/>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Health maintenance organization (HMO) plans</a:t>
            </a: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Point-of-service (HMO-POS) plans</a:t>
            </a: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Preferred provider organization (PPO) plans</a:t>
            </a: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Private fee-for-service (PFFS) plans</a:t>
            </a:r>
            <a:endPar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endParaRPr>
          </a:p>
          <a:p>
            <a:pPr marL="139700" marR="0" lvl="0" indent="-127000" algn="l" defTabSz="914400" rtl="0" eaLnBrk="1" fontAlgn="auto" latinLnBrk="0" hangingPunct="1">
              <a:lnSpc>
                <a:spcPct val="100000"/>
              </a:lnSpc>
              <a:spcBef>
                <a:spcPts val="975"/>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Medical savings account (MSA) plans</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a:endParaRPr>
          </a:p>
          <a:p>
            <a:pPr marL="139700" marR="15240" lvl="0" indent="-127000" algn="l" defTabSz="914400" rtl="0" eaLnBrk="1" fontAlgn="auto" latinLnBrk="0" hangingPunct="1">
              <a:lnSpc>
                <a:spcPct val="104200"/>
              </a:lnSpc>
              <a:spcBef>
                <a:spcPts val="894"/>
              </a:spcBef>
              <a:spcAft>
                <a:spcPts val="0"/>
              </a:spcAft>
              <a:buClrTx/>
              <a:buSzTx/>
              <a:buFontTx/>
              <a:buChar char="•"/>
              <a:tabLst>
                <a:tab pos="140335" algn="l"/>
              </a:tabLst>
              <a:defRPr/>
            </a:pP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2" name="Slide Number Placeholder 1">
            <a:extLst>
              <a:ext uri="{FF2B5EF4-FFF2-40B4-BE49-F238E27FC236}">
                <a16:creationId xmlns:a16="http://schemas.microsoft.com/office/drawing/2014/main" id="{D8D486AA-D824-4FE7-964C-46139D92FA9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790380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8D1BD19-DE88-4BE7-9F2A-34655535DE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010" t="5379" r="43173" b="15449"/>
          <a:stretch/>
        </p:blipFill>
        <p:spPr>
          <a:xfrm>
            <a:off x="6096001" y="0"/>
            <a:ext cx="6093452" cy="6858000"/>
          </a:xfrm>
          <a:prstGeom prst="rect">
            <a:avLst/>
          </a:prstGeom>
        </p:spPr>
      </p:pic>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pic>
        <p:nvPicPr>
          <p:cNvPr id="13" name="Graphic 12">
            <a:extLst>
              <a:ext uri="{FF2B5EF4-FFF2-40B4-BE49-F238E27FC236}">
                <a16:creationId xmlns:a16="http://schemas.microsoft.com/office/drawing/2014/main" id="{3257D5DD-F2DF-41A3-9802-44806733AF9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562674" y="6259892"/>
            <a:ext cx="2275119" cy="259191"/>
          </a:xfrm>
          <a:prstGeom prst="rect">
            <a:avLst/>
          </a:prstGeom>
        </p:spPr>
      </p:pic>
      <p:sp>
        <p:nvSpPr>
          <p:cNvPr id="2" name="Slide Number Placeholder 1">
            <a:extLst>
              <a:ext uri="{FF2B5EF4-FFF2-40B4-BE49-F238E27FC236}">
                <a16:creationId xmlns:a16="http://schemas.microsoft.com/office/drawing/2014/main" id="{24727939-897C-4109-A254-0C04CAE6EB4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4" name="object 3">
            <a:extLst>
              <a:ext uri="{FF2B5EF4-FFF2-40B4-BE49-F238E27FC236}">
                <a16:creationId xmlns:a16="http://schemas.microsoft.com/office/drawing/2014/main" id="{758B6672-5CC4-4ACC-BB3A-593BC84C0725}"/>
              </a:ext>
            </a:extLst>
          </p:cNvPr>
          <p:cNvSpPr txBox="1">
            <a:spLocks noGrp="1"/>
          </p:cNvSpPr>
          <p:nvPr>
            <p:ph type="title"/>
          </p:nvPr>
        </p:nvSpPr>
        <p:spPr>
          <a:xfrm>
            <a:off x="901699" y="820912"/>
            <a:ext cx="5020636" cy="813043"/>
          </a:xfrm>
          <a:prstGeom prst="rect">
            <a:avLst/>
          </a:prstGeom>
        </p:spPr>
        <p:txBody>
          <a:bodyPr vert="horz" wrap="square" lIns="0" tIns="12700" rIns="0" bIns="0" rtlCol="0">
            <a:spAutoFit/>
          </a:bodyPr>
          <a:lstStyle/>
          <a:p>
            <a:pPr marL="12700">
              <a:lnSpc>
                <a:spcPct val="100000"/>
              </a:lnSpc>
              <a:spcBef>
                <a:spcPts val="100"/>
              </a:spcBef>
            </a:pPr>
            <a:r>
              <a:rPr lang="en-US" sz="2600" dirty="0"/>
              <a:t>Medicare’s Extra Help Program:</a:t>
            </a:r>
            <a:br>
              <a:rPr lang="en-US" sz="2600" dirty="0"/>
            </a:br>
            <a:r>
              <a:rPr lang="en-US" sz="2600" dirty="0"/>
              <a:t>Low-Income Subsidy </a:t>
            </a:r>
            <a:endParaRPr sz="2600" spc="-5" dirty="0"/>
          </a:p>
        </p:txBody>
      </p:sp>
      <p:sp>
        <p:nvSpPr>
          <p:cNvPr id="17" name="object 14">
            <a:extLst>
              <a:ext uri="{FF2B5EF4-FFF2-40B4-BE49-F238E27FC236}">
                <a16:creationId xmlns:a16="http://schemas.microsoft.com/office/drawing/2014/main" id="{41623506-AF15-4260-AD4D-FB501A3D1E6E}"/>
              </a:ext>
            </a:extLst>
          </p:cNvPr>
          <p:cNvSpPr txBox="1"/>
          <p:nvPr/>
        </p:nvSpPr>
        <p:spPr>
          <a:xfrm>
            <a:off x="910485" y="1776160"/>
            <a:ext cx="4214408" cy="4008790"/>
          </a:xfrm>
          <a:prstGeom prst="rect">
            <a:avLst/>
          </a:prstGeom>
        </p:spPr>
        <p:txBody>
          <a:bodyPr vert="horz" wrap="square" lIns="0" tIns="137160" rIns="0" bIns="0" rtlCol="0">
            <a:spAutoFit/>
          </a:bodyPr>
          <a:lstStyle/>
          <a:p>
            <a:pPr marL="139700" marR="0" lvl="0" indent="-127000" algn="l" defTabSz="914400" rtl="0" eaLnBrk="1" fontAlgn="auto" latinLnBrk="0" hangingPunct="1">
              <a:lnSpc>
                <a:spcPct val="100000"/>
              </a:lnSpc>
              <a:spcBef>
                <a:spcPts val="108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For Medicare beneficiaries with limited income and resources</a:t>
            </a:r>
          </a:p>
          <a:p>
            <a:pPr marL="139700" marR="0" lvl="0" indent="-127000" algn="l" defTabSz="914400" rtl="0" eaLnBrk="1" fontAlgn="auto" latinLnBrk="0" hangingPunct="1">
              <a:lnSpc>
                <a:spcPct val="100000"/>
              </a:lnSpc>
              <a:spcBef>
                <a:spcPts val="108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Provides extra help with Part D premiums and outpatient drug copays</a:t>
            </a:r>
          </a:p>
          <a:p>
            <a:pPr marL="514350" marR="0" lvl="1" indent="-28575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Degree of help depends on income and resources</a:t>
            </a:r>
          </a:p>
          <a:p>
            <a:pPr marL="139700" marR="0" lvl="0" indent="-127000" algn="l" defTabSz="914400" rtl="0" eaLnBrk="1" fontAlgn="auto" latinLnBrk="0" hangingPunct="1">
              <a:lnSpc>
                <a:spcPct val="100000"/>
              </a:lnSpc>
              <a:spcBef>
                <a:spcPts val="1080"/>
              </a:spcBef>
              <a:spcAft>
                <a:spcPts val="0"/>
              </a:spcAft>
              <a:buClrTx/>
              <a:buSzTx/>
              <a:buFontTx/>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Additional facts about extra help:</a:t>
            </a:r>
          </a:p>
          <a:p>
            <a:pPr marL="514350" marR="0" lvl="1" indent="-28575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Apply at Social Security or state Medicaid office</a:t>
            </a:r>
          </a:p>
          <a:p>
            <a:pPr marL="514350" marR="0" lvl="1" indent="-28575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Administered by your plan, for CMS</a:t>
            </a:r>
          </a:p>
          <a:p>
            <a:pPr marL="514350" marR="0" lvl="1" indent="-285750" algn="l" defTabSz="914400" rtl="0" eaLnBrk="1" fontAlgn="auto" latinLnBrk="0" hangingPunct="1">
              <a:lnSpc>
                <a:spcPct val="100000"/>
              </a:lnSpc>
              <a:spcBef>
                <a:spcPts val="1080"/>
              </a:spcBef>
              <a:spcAft>
                <a:spcPts val="0"/>
              </a:spcAft>
              <a:buClrTx/>
              <a:buSzTx/>
              <a:buFont typeface="Arial" panose="020B0604020202020204" pitchFamily="34" charset="0"/>
              <a:buChar char="‒"/>
              <a:tabLst>
                <a:tab pos="140335" algn="l"/>
              </a:tabLst>
              <a:defRPr/>
            </a:pPr>
            <a:r>
              <a:rPr kumimoji="0" lang="en-US" sz="1600" b="0" i="0" u="none" strike="noStrike" kern="1200" cap="none" spc="-5" normalizeH="0" baseline="0" noProof="0" dirty="0">
                <a:ln>
                  <a:noFill/>
                </a:ln>
                <a:solidFill>
                  <a:prstClr val="black"/>
                </a:solidFill>
                <a:effectLst/>
                <a:uLnTx/>
                <a:uFillTx/>
                <a:latin typeface="Calibri" panose="020F0502020204030204"/>
                <a:ea typeface="+mn-ea"/>
                <a:cs typeface="Arial"/>
              </a:rPr>
              <a:t>You must be enrolled in a Part D plan to get help</a:t>
            </a:r>
          </a:p>
        </p:txBody>
      </p:sp>
    </p:spTree>
    <p:extLst>
      <p:ext uri="{BB962C8B-B14F-4D97-AF65-F5344CB8AC3E}">
        <p14:creationId xmlns:p14="http://schemas.microsoft.com/office/powerpoint/2010/main" val="98065572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5BDF7C-417F-4D45-AC13-D503804094C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841" r="18881"/>
          <a:stretch/>
        </p:blipFill>
        <p:spPr>
          <a:xfrm>
            <a:off x="7122160" y="4330"/>
            <a:ext cx="5065991" cy="6853670"/>
          </a:xfrm>
          <a:prstGeom prst="rect">
            <a:avLst/>
          </a:prstGeom>
        </p:spPr>
      </p:pic>
      <p:sp>
        <p:nvSpPr>
          <p:cNvPr id="2" name="Slide Number Placeholder 1">
            <a:extLst>
              <a:ext uri="{FF2B5EF4-FFF2-40B4-BE49-F238E27FC236}">
                <a16:creationId xmlns:a16="http://schemas.microsoft.com/office/drawing/2014/main" id="{E072D26D-0E76-4E2D-82C3-B39E3F8C4D63}"/>
              </a:ext>
            </a:extLst>
          </p:cNvPr>
          <p:cNvSpPr>
            <a:spLocks noGrp="1"/>
          </p:cNvSpPr>
          <p:nvPr>
            <p:ph type="sldNum" sz="quarter" idx="10"/>
          </p:nvPr>
        </p:nvSpPr>
        <p:spPr/>
        <p:txBody>
          <a:bodyPr/>
          <a:lstStyle/>
          <a:p>
            <a:pPr marL="38079" marR="0" lvl="0" indent="0" algn="l" defTabSz="913905" rtl="0" eaLnBrk="1" fontAlgn="auto" latinLnBrk="0" hangingPunct="1">
              <a:lnSpc>
                <a:spcPts val="1029"/>
              </a:lnSpc>
              <a:spcBef>
                <a:spcPts val="0"/>
              </a:spcBef>
              <a:spcAft>
                <a:spcPts val="0"/>
              </a:spcAft>
              <a:buClrTx/>
              <a:buSzTx/>
              <a:buFontTx/>
              <a:buNone/>
              <a:tabLst/>
              <a:defRPr/>
            </a:pPr>
            <a:fld id="{81D60167-4931-47E6-BA6A-407CBD079E47}" type="slidenum">
              <a:rPr kumimoji="0" lang="en-US" sz="799"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pPr marL="38079" marR="0" lvl="0" indent="0" algn="l" defTabSz="913905" rtl="0" eaLnBrk="1" fontAlgn="auto" latinLnBrk="0" hangingPunct="1">
                <a:lnSpc>
                  <a:spcPts val="1029"/>
                </a:lnSpc>
                <a:spcBef>
                  <a:spcPts val="0"/>
                </a:spcBef>
                <a:spcAft>
                  <a:spcPts val="0"/>
                </a:spcAft>
                <a:buClrTx/>
                <a:buSzTx/>
                <a:buFontTx/>
                <a:buNone/>
                <a:tabLst/>
                <a:defRPr/>
              </a:pPr>
              <a:t>17</a:t>
            </a:fld>
            <a:endParaRPr kumimoji="0" lang="en-US" sz="799"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FA6CBA70-A5BE-40E0-85A1-B86DD8752B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4540" y="1463478"/>
            <a:ext cx="3661013" cy="3661013"/>
          </a:xfrm>
          <a:prstGeom prst="ellipse">
            <a:avLst/>
          </a:prstGeom>
          <a:ln w="63500" cap="rnd">
            <a:solidFill>
              <a:schemeClr val="tx2">
                <a:lumMod val="75000"/>
              </a:schemeClr>
            </a:solidFill>
          </a:ln>
          <a:effectLst/>
        </p:spPr>
      </p:pic>
      <p:pic>
        <p:nvPicPr>
          <p:cNvPr id="3" name="Picture 2">
            <a:extLst>
              <a:ext uri="{FF2B5EF4-FFF2-40B4-BE49-F238E27FC236}">
                <a16:creationId xmlns:a16="http://schemas.microsoft.com/office/drawing/2014/main" id="{B998938F-75E3-9F1E-914E-A95367369A6A}"/>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3451" y="6254367"/>
            <a:ext cx="2675496" cy="303573"/>
          </a:xfrm>
          <a:prstGeom prst="rect">
            <a:avLst/>
          </a:prstGeom>
        </p:spPr>
      </p:pic>
      <p:sp>
        <p:nvSpPr>
          <p:cNvPr id="12" name="Text Placeholder 5">
            <a:extLst>
              <a:ext uri="{FF2B5EF4-FFF2-40B4-BE49-F238E27FC236}">
                <a16:creationId xmlns:a16="http://schemas.microsoft.com/office/drawing/2014/main" id="{93F42A7E-3C9A-4AD7-DFAE-753A12589F74}"/>
              </a:ext>
            </a:extLst>
          </p:cNvPr>
          <p:cNvSpPr txBox="1">
            <a:spLocks/>
          </p:cNvSpPr>
          <p:nvPr/>
        </p:nvSpPr>
        <p:spPr>
          <a:xfrm>
            <a:off x="384048" y="274320"/>
            <a:ext cx="2743200" cy="182880"/>
          </a:xfrm>
          <a:prstGeom prst="rect">
            <a:avLst/>
          </a:prstGeom>
        </p:spPr>
        <p:txBody>
          <a:bodyPr vert="horz" lIns="0" tIns="45720" rIns="0" bIns="45720" rtlCol="0">
            <a:noAutofit/>
          </a:bodyPr>
          <a:lstStyle>
            <a:lvl1pPr marL="12700" indent="0" algn="l" defTabSz="914400" rtl="0" eaLnBrk="1" latinLnBrk="0" hangingPunct="1">
              <a:lnSpc>
                <a:spcPct val="100000"/>
              </a:lnSpc>
              <a:spcBef>
                <a:spcPts val="100"/>
              </a:spcBef>
              <a:spcAft>
                <a:spcPts val="1200"/>
              </a:spcAft>
              <a:buFont typeface="Arial" panose="020B0604020202020204" pitchFamily="34" charset="0"/>
              <a:buNone/>
              <a:defRPr lang="en-US" sz="900" b="0" kern="1200" cap="all" spc="25" baseline="0" dirty="0">
                <a:solidFill>
                  <a:srgbClr val="003B71"/>
                </a:solidFill>
                <a:latin typeface="Arial"/>
                <a:ea typeface="+mn-ea"/>
                <a:cs typeface="Arial"/>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indent="0" algn="l" defTabSz="914400" rtl="0" eaLnBrk="1" fontAlgn="auto" latinLnBrk="0" hangingPunct="1">
              <a:lnSpc>
                <a:spcPct val="100000"/>
              </a:lnSpc>
              <a:spcBef>
                <a:spcPts val="100"/>
              </a:spcBef>
              <a:spcAft>
                <a:spcPts val="1200"/>
              </a:spcAft>
              <a:buClrTx/>
              <a:buSzTx/>
              <a:buFont typeface="Arial" panose="020B0604020202020204" pitchFamily="34" charset="0"/>
              <a:buNone/>
              <a:tabLst/>
              <a:defRPr/>
            </a:pPr>
            <a:r>
              <a:rPr kumimoji="0" lang="en-US" sz="900" b="0" i="0" u="none" strike="noStrike" kern="1200" cap="all" spc="25" normalizeH="0" baseline="0" noProof="0">
                <a:ln>
                  <a:noFill/>
                </a:ln>
                <a:solidFill>
                  <a:srgbClr val="003B71"/>
                </a:solidFill>
                <a:effectLst/>
                <a:uLnTx/>
                <a:uFillTx/>
                <a:latin typeface="Arial"/>
                <a:ea typeface="+mn-ea"/>
                <a:cs typeface="Arial"/>
              </a:rPr>
              <a:t>MEDICARE FOR GROUP MEMBERS</a:t>
            </a:r>
            <a:endParaRPr kumimoji="0" lang="en-US" sz="900" b="0" i="0" u="none" strike="noStrike" kern="1200" cap="all" spc="25" normalizeH="0" baseline="0" noProof="0" dirty="0">
              <a:ln>
                <a:noFill/>
              </a:ln>
              <a:solidFill>
                <a:srgbClr val="003B71"/>
              </a:solidFill>
              <a:effectLst/>
              <a:uLnTx/>
              <a:uFillTx/>
              <a:latin typeface="Arial"/>
              <a:ea typeface="+mn-ea"/>
              <a:cs typeface="Arial"/>
            </a:endParaRPr>
          </a:p>
        </p:txBody>
      </p:sp>
      <p:sp>
        <p:nvSpPr>
          <p:cNvPr id="4" name="TextBox 3">
            <a:extLst>
              <a:ext uri="{FF2B5EF4-FFF2-40B4-BE49-F238E27FC236}">
                <a16:creationId xmlns:a16="http://schemas.microsoft.com/office/drawing/2014/main" id="{825DA076-5F74-D1AE-0850-F50A9F26B7A6}"/>
              </a:ext>
            </a:extLst>
          </p:cNvPr>
          <p:cNvSpPr txBox="1"/>
          <p:nvPr/>
        </p:nvSpPr>
        <p:spPr>
          <a:xfrm>
            <a:off x="1409337" y="5746434"/>
            <a:ext cx="455603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Every year, Medicare evaluates plans based on a 5-star rating system.</a:t>
            </a:r>
            <a:endPar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75754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D3F8366-B16E-437A-8086-4AD31F2482C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0391" t="11595" r="15318"/>
          <a:stretch/>
        </p:blipFill>
        <p:spPr>
          <a:xfrm>
            <a:off x="7040979" y="0"/>
            <a:ext cx="5151021" cy="6858000"/>
          </a:xfrm>
          <a:prstGeom prst="rect">
            <a:avLst/>
          </a:prstGeom>
        </p:spPr>
      </p:pic>
      <p:sp>
        <p:nvSpPr>
          <p:cNvPr id="26" name="Rectangle 25">
            <a:extLst>
              <a:ext uri="{FF2B5EF4-FFF2-40B4-BE49-F238E27FC236}">
                <a16:creationId xmlns:a16="http://schemas.microsoft.com/office/drawing/2014/main" id="{67C88C69-EB93-4BE0-93EA-63E7BBC72034}"/>
              </a:ext>
            </a:extLst>
          </p:cNvPr>
          <p:cNvSpPr/>
          <p:nvPr/>
        </p:nvSpPr>
        <p:spPr>
          <a:xfrm>
            <a:off x="910485" y="2613317"/>
            <a:ext cx="5943600" cy="757130"/>
          </a:xfrm>
          <a:prstGeom prst="rect">
            <a:avLst/>
          </a:prstGeom>
          <a:solidFill>
            <a:schemeClr val="accent3">
              <a:lumMod val="40000"/>
              <a:lumOff val="60000"/>
            </a:schemeClr>
          </a:solidFill>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Kaiser Permanente Member Services: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1-800-443-0815 (TTY 711)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7 days a week, 8 a.m. to 8 p.m.</a:t>
            </a:r>
          </a:p>
        </p:txBody>
      </p:sp>
      <p:sp>
        <p:nvSpPr>
          <p:cNvPr id="15" name="Text Placeholder 14">
            <a:extLst>
              <a:ext uri="{FF2B5EF4-FFF2-40B4-BE49-F238E27FC236}">
                <a16:creationId xmlns:a16="http://schemas.microsoft.com/office/drawing/2014/main" id="{632D5CE9-601F-474F-9482-29A7CA0D2006}"/>
              </a:ext>
            </a:extLst>
          </p:cNvPr>
          <p:cNvSpPr>
            <a:spLocks noGrp="1"/>
          </p:cNvSpPr>
          <p:nvPr>
            <p:ph type="body" sz="quarter" idx="11"/>
          </p:nvPr>
        </p:nvSpPr>
        <p:spPr/>
        <p:txBody>
          <a:bodyPr/>
          <a:lstStyle/>
          <a:p>
            <a:r>
              <a:rPr lang="en-US" dirty="0"/>
              <a:t>MEDICARE FOR GROUP MEMBERS</a:t>
            </a:r>
          </a:p>
        </p:txBody>
      </p:sp>
      <p:sp>
        <p:nvSpPr>
          <p:cNvPr id="7" name="object 7"/>
          <p:cNvSpPr txBox="1">
            <a:spLocks noGrp="1"/>
          </p:cNvSpPr>
          <p:nvPr>
            <p:ph type="title"/>
          </p:nvPr>
        </p:nvSpPr>
        <p:spPr>
          <a:xfrm>
            <a:off x="914401" y="822960"/>
            <a:ext cx="5871990" cy="421946"/>
          </a:xfrm>
        </p:spPr>
        <p:txBody>
          <a:bodyPr anchor="t" anchorCtr="0"/>
          <a:lstStyle/>
          <a:p>
            <a:r>
              <a:rPr lang="en-US" sz="2000" dirty="0"/>
              <a:t>Contact Information</a:t>
            </a:r>
          </a:p>
        </p:txBody>
      </p:sp>
      <p:sp>
        <p:nvSpPr>
          <p:cNvPr id="16" name="Slide Number Placeholder 15">
            <a:extLst>
              <a:ext uri="{FF2B5EF4-FFF2-40B4-BE49-F238E27FC236}">
                <a16:creationId xmlns:a16="http://schemas.microsoft.com/office/drawing/2014/main" id="{FF04CBEC-DCCD-48BC-9BA6-F093AB05FBD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1" name="Graphic 40">
            <a:extLst>
              <a:ext uri="{FF2B5EF4-FFF2-40B4-BE49-F238E27FC236}">
                <a16:creationId xmlns:a16="http://schemas.microsoft.com/office/drawing/2014/main" id="{AE3461B0-5B3D-4FEE-B193-E7EE83A3E20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9562674" y="6260415"/>
            <a:ext cx="2275119" cy="258144"/>
          </a:xfrm>
          <a:prstGeom prst="rect">
            <a:avLst/>
          </a:prstGeom>
        </p:spPr>
      </p:pic>
      <p:sp>
        <p:nvSpPr>
          <p:cNvPr id="44" name="object 14">
            <a:extLst>
              <a:ext uri="{FF2B5EF4-FFF2-40B4-BE49-F238E27FC236}">
                <a16:creationId xmlns:a16="http://schemas.microsoft.com/office/drawing/2014/main" id="{08D99681-F7DF-4841-BC9F-ABC86BA34BD1}"/>
              </a:ext>
            </a:extLst>
          </p:cNvPr>
          <p:cNvSpPr txBox="1"/>
          <p:nvPr/>
        </p:nvSpPr>
        <p:spPr>
          <a:xfrm>
            <a:off x="910485" y="1318960"/>
            <a:ext cx="5757944" cy="997709"/>
          </a:xfrm>
          <a:prstGeom prst="rect">
            <a:avLst/>
          </a:prstGeom>
        </p:spPr>
        <p:txBody>
          <a:bodyPr vert="horz" wrap="square" lIns="0" tIns="137160" rIns="0" bIns="0" rtlCol="0">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If you have questions about the </a:t>
            </a:r>
            <a:r>
              <a:rPr lang="en-US" sz="1600" dirty="0">
                <a:solidFill>
                  <a:prstClr val="black"/>
                </a:solidFill>
                <a:latin typeface="Arial" charset="0"/>
                <a:ea typeface="Arial" charset="0"/>
                <a:cs typeface="Arial" charset="0"/>
              </a:rPr>
              <a:t>College of Marin</a:t>
            </a: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 Kaiser Permanente Medicare health plan, contact your HR Benefits Department.</a:t>
            </a:r>
          </a:p>
        </p:txBody>
      </p:sp>
      <p:sp>
        <p:nvSpPr>
          <p:cNvPr id="45" name="Rectangle 44">
            <a:extLst>
              <a:ext uri="{FF2B5EF4-FFF2-40B4-BE49-F238E27FC236}">
                <a16:creationId xmlns:a16="http://schemas.microsoft.com/office/drawing/2014/main" id="{6A0FEF43-BA49-48A3-9764-493552396C15}"/>
              </a:ext>
            </a:extLst>
          </p:cNvPr>
          <p:cNvSpPr/>
          <p:nvPr/>
        </p:nvSpPr>
        <p:spPr>
          <a:xfrm>
            <a:off x="910485" y="3579756"/>
            <a:ext cx="5943600" cy="757130"/>
          </a:xfrm>
          <a:prstGeom prst="rect">
            <a:avLst/>
          </a:prstGeom>
          <a:solidFill>
            <a:schemeClr val="accent3">
              <a:lumMod val="40000"/>
              <a:lumOff val="60000"/>
            </a:schemeClr>
          </a:solidFill>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Social Security: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1-800-772-1213 (TTY 1-800-325-0778)</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Monday through Friday, 8 a.m. to 7 p.m.</a:t>
            </a:r>
          </a:p>
        </p:txBody>
      </p:sp>
      <p:sp>
        <p:nvSpPr>
          <p:cNvPr id="51" name="Rectangle 50">
            <a:extLst>
              <a:ext uri="{FF2B5EF4-FFF2-40B4-BE49-F238E27FC236}">
                <a16:creationId xmlns:a16="http://schemas.microsoft.com/office/drawing/2014/main" id="{FA786061-DD0F-4645-92C0-4203F89A8333}"/>
              </a:ext>
            </a:extLst>
          </p:cNvPr>
          <p:cNvSpPr/>
          <p:nvPr/>
        </p:nvSpPr>
        <p:spPr>
          <a:xfrm>
            <a:off x="910485" y="4528548"/>
            <a:ext cx="5943600" cy="757130"/>
          </a:xfrm>
          <a:prstGeom prst="rect">
            <a:avLst/>
          </a:prstGeom>
          <a:solidFill>
            <a:schemeClr val="accent3">
              <a:lumMod val="40000"/>
              <a:lumOff val="60000"/>
            </a:schemeClr>
          </a:solidFill>
        </p:spPr>
        <p:txBody>
          <a:bodyPr rot="0" spcFirstLastPara="0" vertOverflow="overflow" horzOverflow="overflow" vert="horz" wrap="square" lIns="182880" tIns="182880" rIns="182880" bIns="18288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Medicare: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1-800-MEDICARE (1-800-633-4227) (TTY 1-877-486-2048)</a:t>
            </a:r>
          </a:p>
          <a:p>
            <a:pPr marL="0" marR="0" lvl="0" indent="0" algn="l" defTabSz="914400" rtl="0" eaLnBrk="1" fontAlgn="auto" latinLnBrk="0" hangingPunct="1">
              <a:lnSpc>
                <a:spcPct val="100000"/>
              </a:lnSpc>
              <a:spcBef>
                <a:spcPts val="0"/>
              </a:spcBef>
              <a:spcAft>
                <a:spcPts val="500"/>
              </a:spcAft>
              <a:buClrTx/>
              <a:buSzTx/>
              <a:buFontTx/>
              <a:buNone/>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24 hours a day, 7 days a week.</a:t>
            </a:r>
          </a:p>
        </p:txBody>
      </p:sp>
    </p:spTree>
    <p:extLst>
      <p:ext uri="{BB962C8B-B14F-4D97-AF65-F5344CB8AC3E}">
        <p14:creationId xmlns:p14="http://schemas.microsoft.com/office/powerpoint/2010/main" val="729214563"/>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77CDFADD-1F22-43FA-B04A-3EFE1B9290E5}"/>
              </a:ext>
            </a:extLst>
          </p:cNvPr>
          <p:cNvSpPr>
            <a:spLocks noGrp="1"/>
          </p:cNvSpPr>
          <p:nvPr>
            <p:ph type="ctrTitle"/>
          </p:nvPr>
        </p:nvSpPr>
        <p:spPr>
          <a:xfrm>
            <a:off x="668383" y="5760117"/>
            <a:ext cx="4159469" cy="492443"/>
          </a:xfrm>
        </p:spPr>
        <p:txBody>
          <a:bodyPr/>
          <a:lstStyle/>
          <a:p>
            <a:r>
              <a:rPr lang="en-US" dirty="0"/>
              <a:t>Questions?</a:t>
            </a:r>
          </a:p>
        </p:txBody>
      </p:sp>
      <p:sp>
        <p:nvSpPr>
          <p:cNvPr id="7" name="Rectangle 6">
            <a:extLst>
              <a:ext uri="{FF2B5EF4-FFF2-40B4-BE49-F238E27FC236}">
                <a16:creationId xmlns:a16="http://schemas.microsoft.com/office/drawing/2014/main" id="{739C06CE-4842-452D-BA50-48986C83C0FE}"/>
              </a:ext>
            </a:extLst>
          </p:cNvPr>
          <p:cNvSpPr/>
          <p:nvPr/>
        </p:nvSpPr>
        <p:spPr>
          <a:xfrm>
            <a:off x="3749663" y="5881624"/>
            <a:ext cx="8442337" cy="7104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rPr>
              <a:t>Kaiser Permanente is an HMO plan with a Medicare contract. Enrollment in Kaiser Permanente depends on contract renewal.</a:t>
            </a:r>
            <a:r>
              <a:rPr kumimoji="0" lang="en-US" sz="1200" b="0" i="0" u="none" strike="noStrike" kern="1200" cap="none" spc="0" normalizeH="0" baseline="0" noProof="0" dirty="0">
                <a:ln>
                  <a:noFill/>
                </a:ln>
                <a:solidFill>
                  <a:prstClr val="black"/>
                </a:solidFill>
                <a:effectLst/>
                <a:uLnTx/>
                <a:uFillTx/>
                <a:latin typeface="Calibri" panose="020F0502020204030204"/>
                <a:ea typeface="Times New Roman" panose="02020603050405020304" pitchFamily="18" charset="0"/>
                <a:cs typeface="+mn-cs"/>
              </a:rPr>
              <a:t> You must reside in the Kaiser Permanente Medicare health plan service area in which you enroll.</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panose="020F0502020204030204" pitchFamily="34" charset="0"/>
              <a:cs typeface="+mn-cs"/>
            </a:endParaRPr>
          </a:p>
          <a:p>
            <a:pPr marL="0" marR="0" lvl="0" indent="0" algn="just" defTabSz="914400" rtl="0" eaLnBrk="1" fontAlgn="auto" latinLnBrk="0" hangingPunct="1">
              <a:lnSpc>
                <a:spcPct val="100000"/>
              </a:lnSpc>
              <a:spcBef>
                <a:spcPts val="50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8" name="Rectangle 3">
            <a:extLst>
              <a:ext uri="{FF2B5EF4-FFF2-40B4-BE49-F238E27FC236}">
                <a16:creationId xmlns:a16="http://schemas.microsoft.com/office/drawing/2014/main" id="{05DFAE79-344D-4337-B47F-8F962BCD550A}"/>
              </a:ext>
            </a:extLst>
          </p:cNvPr>
          <p:cNvSpPr txBox="1">
            <a:spLocks noChangeArrowheads="1"/>
          </p:cNvSpPr>
          <p:nvPr/>
        </p:nvSpPr>
        <p:spPr bwMode="gray">
          <a:xfrm>
            <a:off x="831919" y="6592075"/>
            <a:ext cx="4230203" cy="209288"/>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0" tIns="45720" rIns="91440" bIns="45720" numCol="1" anchor="t" anchorCtr="0" compatLnSpc="1">
            <a:prstTxWarp prst="textNoShape">
              <a:avLst/>
            </a:prstTxWarp>
            <a:spAutoFit/>
          </a:bodyPr>
          <a:lstStyle>
            <a:lvl1pPr marL="285750" indent="-285750" algn="l" rtl="0" fontAlgn="base">
              <a:lnSpc>
                <a:spcPct val="95000"/>
              </a:lnSpc>
              <a:spcBef>
                <a:spcPct val="35000"/>
              </a:spcBef>
              <a:spcAft>
                <a:spcPct val="0"/>
              </a:spcAft>
              <a:buClr>
                <a:schemeClr val="tx2"/>
              </a:buClr>
              <a:buFont typeface="Wingdings" charset="0"/>
              <a:buChar char="§"/>
              <a:defRPr sz="2400">
                <a:solidFill>
                  <a:schemeClr val="tx1"/>
                </a:solidFill>
                <a:latin typeface="+mn-lt"/>
                <a:ea typeface="+mn-ea"/>
                <a:cs typeface="+mn-cs"/>
              </a:defRPr>
            </a:lvl1pPr>
            <a:lvl2pPr marL="742950" indent="-285750" algn="l" rtl="0" fontAlgn="base">
              <a:lnSpc>
                <a:spcPct val="95000"/>
              </a:lnSpc>
              <a:spcBef>
                <a:spcPct val="35000"/>
              </a:spcBef>
              <a:spcAft>
                <a:spcPct val="0"/>
              </a:spcAft>
              <a:buClr>
                <a:schemeClr val="tx2"/>
              </a:buClr>
              <a:buFont typeface="Arial" charset="0"/>
              <a:buChar char="–"/>
              <a:defRPr sz="2000">
                <a:solidFill>
                  <a:schemeClr val="tx1"/>
                </a:solidFill>
                <a:latin typeface="+mn-lt"/>
                <a:ea typeface="Arial" charset="0"/>
                <a:cs typeface="+mn-cs"/>
              </a:defRPr>
            </a:lvl2pPr>
            <a:lvl3pPr marL="1143000" indent="-228600" algn="l" rtl="0" fontAlgn="base">
              <a:lnSpc>
                <a:spcPct val="95000"/>
              </a:lnSpc>
              <a:spcBef>
                <a:spcPct val="35000"/>
              </a:spcBef>
              <a:spcAft>
                <a:spcPct val="0"/>
              </a:spcAft>
              <a:buClr>
                <a:schemeClr val="tx2"/>
              </a:buClr>
              <a:buFont typeface="Wingdings" charset="0"/>
              <a:buChar char="§"/>
              <a:defRPr>
                <a:solidFill>
                  <a:schemeClr val="tx1"/>
                </a:solidFill>
                <a:latin typeface="+mn-lt"/>
                <a:ea typeface="Arial" charset="0"/>
                <a:cs typeface="+mn-cs"/>
              </a:defRPr>
            </a:lvl3pPr>
            <a:lvl4pPr marL="1600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4pPr>
            <a:lvl5pPr marL="20574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5pPr>
            <a:lvl6pPr marL="25146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6pPr>
            <a:lvl7pPr marL="29718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7pPr>
            <a:lvl8pPr marL="34290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8pPr>
            <a:lvl9pPr marL="3886200" indent="-228600" algn="l" rtl="0" fontAlgn="base">
              <a:lnSpc>
                <a:spcPct val="95000"/>
              </a:lnSpc>
              <a:spcBef>
                <a:spcPct val="35000"/>
              </a:spcBef>
              <a:spcAft>
                <a:spcPct val="0"/>
              </a:spcAft>
              <a:buClr>
                <a:schemeClr val="tx2"/>
              </a:buClr>
              <a:buChar char="»"/>
              <a:defRPr sz="1600">
                <a:solidFill>
                  <a:schemeClr val="tx1"/>
                </a:solidFill>
                <a:latin typeface="+mn-lt"/>
                <a:ea typeface="Arial" charset="0"/>
                <a:cs typeface="+mn-cs"/>
              </a:defRPr>
            </a:lvl9pPr>
          </a:lstStyle>
          <a:p>
            <a:pPr marL="0" marR="0" lvl="0" indent="0" algn="l" defTabSz="914400" rtl="0" eaLnBrk="1" fontAlgn="base" latinLnBrk="0" hangingPunct="1">
              <a:lnSpc>
                <a:spcPct val="95000"/>
              </a:lnSpc>
              <a:spcBef>
                <a:spcPct val="35000"/>
              </a:spcBef>
              <a:spcAft>
                <a:spcPct val="0"/>
              </a:spcAft>
              <a:buClr>
                <a:srgbClr val="44546A"/>
              </a:buClr>
              <a:buSzTx/>
              <a:buFont typeface="Wingdings" charset="0"/>
              <a:buNone/>
              <a:tabLst/>
              <a:defRPr/>
            </a:pP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Updated: October 2023</a:t>
            </a:r>
          </a:p>
        </p:txBody>
      </p:sp>
    </p:spTree>
    <p:extLst>
      <p:ext uri="{BB962C8B-B14F-4D97-AF65-F5344CB8AC3E}">
        <p14:creationId xmlns:p14="http://schemas.microsoft.com/office/powerpoint/2010/main" val="380448873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8AF97F0-6615-43E4-9848-0AFB657002E3}"/>
              </a:ext>
            </a:extLst>
          </p:cNvPr>
          <p:cNvSpPr>
            <a:spLocks noGrp="1"/>
          </p:cNvSpPr>
          <p:nvPr>
            <p:ph type="ctrTitle"/>
          </p:nvPr>
        </p:nvSpPr>
        <p:spPr>
          <a:xfrm>
            <a:off x="685800" y="5402213"/>
            <a:ext cx="10881360" cy="492443"/>
          </a:xfrm>
        </p:spPr>
        <p:txBody>
          <a:bodyPr/>
          <a:lstStyle/>
          <a:p>
            <a:r>
              <a:rPr lang="en-US" dirty="0"/>
              <a:t>Welcome to Kaiser Permanente - 2024</a:t>
            </a:r>
          </a:p>
        </p:txBody>
      </p:sp>
      <p:sp>
        <p:nvSpPr>
          <p:cNvPr id="10" name="Subtitle 2">
            <a:extLst>
              <a:ext uri="{FF2B5EF4-FFF2-40B4-BE49-F238E27FC236}">
                <a16:creationId xmlns:a16="http://schemas.microsoft.com/office/drawing/2014/main" id="{4CDAC138-C202-491D-906D-A5EE7FC346A3}"/>
              </a:ext>
            </a:extLst>
          </p:cNvPr>
          <p:cNvSpPr>
            <a:spLocks noGrp="1"/>
          </p:cNvSpPr>
          <p:nvPr>
            <p:ph type="subTitle" idx="4"/>
          </p:nvPr>
        </p:nvSpPr>
        <p:spPr>
          <a:xfrm>
            <a:off x="685800" y="5963568"/>
            <a:ext cx="10881360" cy="784830"/>
          </a:xfrm>
        </p:spPr>
        <p:txBody>
          <a:bodyPr/>
          <a:lstStyle/>
          <a:p>
            <a:r>
              <a:rPr lang="en-US" dirty="0"/>
              <a:t>Presenting Medicare 101 and the Kaiser Permanente Medicare health plans</a:t>
            </a:r>
          </a:p>
          <a:p>
            <a:endParaRPr lang="en-US" dirty="0"/>
          </a:p>
        </p:txBody>
      </p:sp>
      <p:pic>
        <p:nvPicPr>
          <p:cNvPr id="12" name="Graphic 11">
            <a:extLst>
              <a:ext uri="{FF2B5EF4-FFF2-40B4-BE49-F238E27FC236}">
                <a16:creationId xmlns:a16="http://schemas.microsoft.com/office/drawing/2014/main" id="{1EF1E459-3658-4BC9-85D7-60132419499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06217" y="233561"/>
            <a:ext cx="2275119" cy="259191"/>
          </a:xfrm>
          <a:prstGeom prst="rect">
            <a:avLst/>
          </a:prstGeom>
        </p:spPr>
      </p:pic>
    </p:spTree>
    <p:extLst>
      <p:ext uri="{BB962C8B-B14F-4D97-AF65-F5344CB8AC3E}">
        <p14:creationId xmlns:p14="http://schemas.microsoft.com/office/powerpoint/2010/main" val="38832727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938774" y="1440510"/>
            <a:ext cx="8295152" cy="1927225"/>
          </a:xfrm>
        </p:spPr>
        <p:txBody>
          <a:bodyPr/>
          <a:lstStyle/>
          <a:p>
            <a:r>
              <a:rPr lang="en-US" sz="1800" b="1" cap="none" dirty="0">
                <a:solidFill>
                  <a:srgbClr val="C00000"/>
                </a:solidFill>
              </a:rPr>
              <a:t>General Overview: </a:t>
            </a:r>
            <a:br>
              <a:rPr lang="en-US" sz="2800" b="1" cap="none" dirty="0">
                <a:solidFill>
                  <a:srgbClr val="C00000"/>
                </a:solidFill>
              </a:rPr>
            </a:br>
            <a:r>
              <a:rPr lang="en-US" sz="2800" b="1" cap="none" dirty="0">
                <a:solidFill>
                  <a:srgbClr val="C00000"/>
                </a:solidFill>
              </a:rPr>
              <a:t>2024 SISC Medicare Health Plan Options</a:t>
            </a:r>
          </a:p>
        </p:txBody>
      </p:sp>
      <p:pic>
        <p:nvPicPr>
          <p:cNvPr id="1026" name="Picture 2" descr="F:\Resources\SISC_logo_with_tagline_horizonal_long_rgb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65568" y="513390"/>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938774" y="3477698"/>
            <a:ext cx="5753100" cy="646331"/>
          </a:xfrm>
          <a:prstGeom prst="rect">
            <a:avLst/>
          </a:prstGeom>
        </p:spPr>
        <p:txBody>
          <a:bodyPr wrap="square">
            <a:spAutoFit/>
          </a:bodyPr>
          <a:lstStyle/>
          <a:p>
            <a:r>
              <a:rPr lang="en-US" spc="-100" dirty="0">
                <a:solidFill>
                  <a:schemeClr val="accent2"/>
                </a:solidFill>
              </a:rPr>
              <a:t>Presented by</a:t>
            </a:r>
          </a:p>
          <a:p>
            <a:r>
              <a:rPr lang="en-US" spc="-100" dirty="0">
                <a:solidFill>
                  <a:schemeClr val="accent2"/>
                </a:solidFill>
              </a:rPr>
              <a:t>Shawna Smith, SISC Account Manager</a:t>
            </a:r>
          </a:p>
        </p:txBody>
      </p:sp>
      <p:sp>
        <p:nvSpPr>
          <p:cNvPr id="2" name="Rectangle 1"/>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15491971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20616" y="288451"/>
            <a:ext cx="8088923" cy="1138633"/>
          </a:xfrm>
        </p:spPr>
        <p:txBody>
          <a:bodyPr/>
          <a:lstStyle/>
          <a:p>
            <a:r>
              <a:rPr lang="en-US" b="1" dirty="0"/>
              <a:t>What Options Are Available Through SISC Post-Retirement?</a:t>
            </a:r>
            <a:endParaRPr lang="en-US" dirty="0"/>
          </a:p>
        </p:txBody>
      </p:sp>
      <p:sp>
        <p:nvSpPr>
          <p:cNvPr id="4" name="Slide Number Placeholder 3"/>
          <p:cNvSpPr>
            <a:spLocks noGrp="1"/>
          </p:cNvSpPr>
          <p:nvPr>
            <p:ph type="sldNum" sz="quarter" idx="12"/>
          </p:nvPr>
        </p:nvSpPr>
        <p:spPr/>
        <p:txBody>
          <a:bodyPr/>
          <a:lstStyle/>
          <a:p>
            <a:fld id="{2723C7C7-B0FF-451D-99FE-9EA893039DFB}" type="slidenum">
              <a:rPr lang="en-US" smtClean="0"/>
              <a:pPr/>
              <a:t>21</a:t>
            </a:fld>
            <a:endParaRPr lang="en-US"/>
          </a:p>
        </p:txBody>
      </p:sp>
      <p:sp>
        <p:nvSpPr>
          <p:cNvPr id="5" name="Content Placeholder 2"/>
          <p:cNvSpPr txBox="1">
            <a:spLocks/>
          </p:cNvSpPr>
          <p:nvPr/>
        </p:nvSpPr>
        <p:spPr>
          <a:xfrm>
            <a:off x="384048" y="1377060"/>
            <a:ext cx="7747261" cy="2477394"/>
          </a:xfrm>
          <a:prstGeom prst="rect">
            <a:avLst/>
          </a:prstGeom>
        </p:spPr>
        <p:txBody>
          <a:bodyPr lIns="0" tIns="137160" rIns="0" bIns="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accent3"/>
              </a:buClr>
            </a:pPr>
            <a:r>
              <a:rPr lang="en-US" sz="1600" dirty="0"/>
              <a:t>Retirees under age 65 select from options that mirror the active employee plans available for the district’s corresponding bargaining units.</a:t>
            </a:r>
          </a:p>
          <a:p>
            <a:pPr>
              <a:buClr>
                <a:schemeClr val="accent3"/>
              </a:buClr>
            </a:pPr>
            <a:endParaRPr lang="en-US" sz="1600" dirty="0"/>
          </a:p>
          <a:p>
            <a:pPr>
              <a:buClr>
                <a:schemeClr val="accent3"/>
              </a:buClr>
            </a:pPr>
            <a:r>
              <a:rPr lang="en-US" sz="1600" dirty="0"/>
              <a:t>SISC offers member districts the choice of offering several Retiree Health Plan Options.  An overview of each option is included in this presentation.</a:t>
            </a:r>
          </a:p>
          <a:p>
            <a:pPr>
              <a:buClr>
                <a:schemeClr val="accent3"/>
              </a:buClr>
            </a:pPr>
            <a:endParaRPr lang="en-US" sz="1600" dirty="0"/>
          </a:p>
          <a:p>
            <a:pPr>
              <a:buClr>
                <a:schemeClr val="accent3"/>
              </a:buClr>
            </a:pPr>
            <a:r>
              <a:rPr lang="en-US" sz="1600" dirty="0"/>
              <a:t>Each District will have different options, so you must check with your district benefit office in advance of retirement to see which options, if any, may be available to you.</a:t>
            </a:r>
          </a:p>
          <a:p>
            <a:pPr marL="0" indent="0">
              <a:buClr>
                <a:srgbClr val="96BA32"/>
              </a:buClr>
              <a:buNone/>
            </a:pPr>
            <a:endParaRPr lang="en-US" sz="1600" dirty="0"/>
          </a:p>
          <a:p>
            <a:pPr>
              <a:buFont typeface="Arial" pitchFamily="34" charset="0"/>
              <a:buNone/>
            </a:pPr>
            <a:endParaRPr lang="en-US" dirty="0"/>
          </a:p>
          <a:p>
            <a:pPr>
              <a:buFont typeface="Arial" pitchFamily="34" charset="0"/>
              <a:buNone/>
            </a:pPr>
            <a:r>
              <a:rPr lang="en-US" dirty="0"/>
              <a:t>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53047" y="1377060"/>
            <a:ext cx="3719810" cy="2477393"/>
          </a:xfrm>
          <a:prstGeom prst="rect">
            <a:avLst/>
          </a:prstGeom>
        </p:spPr>
      </p:pic>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2" name="TextBox 1">
            <a:extLst>
              <a:ext uri="{FF2B5EF4-FFF2-40B4-BE49-F238E27FC236}">
                <a16:creationId xmlns:a16="http://schemas.microsoft.com/office/drawing/2014/main" id="{836FDADA-0B1C-4CC0-8469-C7E93E004B0E}"/>
              </a:ext>
            </a:extLst>
          </p:cNvPr>
          <p:cNvSpPr txBox="1"/>
          <p:nvPr/>
        </p:nvSpPr>
        <p:spPr>
          <a:xfrm>
            <a:off x="306995" y="4055820"/>
            <a:ext cx="11808003" cy="2585323"/>
          </a:xfrm>
          <a:prstGeom prst="rect">
            <a:avLst/>
          </a:prstGeom>
          <a:noFill/>
        </p:spPr>
        <p:txBody>
          <a:bodyPr wrap="square" rtlCol="0">
            <a:spAutoFit/>
          </a:bodyPr>
          <a:lstStyle/>
          <a:p>
            <a:pPr>
              <a:buClr>
                <a:schemeClr val="accent3"/>
              </a:buClr>
            </a:pPr>
            <a:r>
              <a:rPr lang="en-US" sz="1600" dirty="0"/>
              <a:t>Regardless of plan option selected, it is very important to understand all of the following:</a:t>
            </a:r>
          </a:p>
          <a:p>
            <a:pPr>
              <a:buClr>
                <a:schemeClr val="accent3"/>
              </a:buClr>
            </a:pPr>
            <a:endParaRPr lang="en-US" sz="1600" dirty="0"/>
          </a:p>
          <a:p>
            <a:pPr marL="182880" lvl="1" indent="-182880">
              <a:spcBef>
                <a:spcPct val="20000"/>
              </a:spcBef>
              <a:buClr>
                <a:schemeClr val="accent3"/>
              </a:buClr>
              <a:buSzPct val="85000"/>
              <a:buFont typeface="Arial" pitchFamily="34" charset="0"/>
              <a:buChar char="•"/>
            </a:pPr>
            <a:r>
              <a:rPr lang="en-US" sz="1600" dirty="0"/>
              <a:t>Retired members must enroll in Medicare Parts A &amp; B on the first date of eligibility</a:t>
            </a:r>
          </a:p>
          <a:p>
            <a:pPr marL="182880" lvl="1" indent="-182880">
              <a:spcBef>
                <a:spcPct val="20000"/>
              </a:spcBef>
              <a:buClr>
                <a:schemeClr val="accent3"/>
              </a:buClr>
              <a:buSzPct val="85000"/>
              <a:buFont typeface="Arial" pitchFamily="34" charset="0"/>
              <a:buChar char="•"/>
            </a:pPr>
            <a:r>
              <a:rPr lang="en-US" sz="1600" dirty="0"/>
              <a:t>Members working past age 65 must enroll in Medicare Parts A &amp; B on the first date following retirement</a:t>
            </a:r>
          </a:p>
          <a:p>
            <a:pPr marL="182880" lvl="1" indent="-182880">
              <a:spcBef>
                <a:spcPct val="20000"/>
              </a:spcBef>
              <a:buClr>
                <a:schemeClr val="accent3"/>
              </a:buClr>
              <a:buSzPct val="85000"/>
              <a:buFont typeface="Arial" pitchFamily="34" charset="0"/>
              <a:buChar char="•"/>
            </a:pPr>
            <a:r>
              <a:rPr lang="en-US" sz="1600" dirty="0"/>
              <a:t>Retired Medicare-eligible members must maintain continuous enrollment in Medicare Parts A&amp;B; or be subject to disenrollment and/or higher surcharged premiums</a:t>
            </a:r>
          </a:p>
          <a:p>
            <a:pPr marL="182880" lvl="1" indent="-182880">
              <a:spcBef>
                <a:spcPct val="20000"/>
              </a:spcBef>
              <a:buClr>
                <a:schemeClr val="accent3"/>
              </a:buClr>
              <a:buSzPct val="85000"/>
              <a:buFont typeface="Arial" pitchFamily="34" charset="0"/>
              <a:buChar char="•"/>
            </a:pPr>
            <a:r>
              <a:rPr lang="en-US" sz="1600" dirty="0"/>
              <a:t>Per CMS rules, members may only be enrolled in one Medicare Part D prescription drug plan</a:t>
            </a:r>
          </a:p>
          <a:p>
            <a:pPr marL="182880" lvl="1" indent="-182880">
              <a:spcBef>
                <a:spcPct val="20000"/>
              </a:spcBef>
              <a:buClr>
                <a:schemeClr val="accent3"/>
              </a:buClr>
              <a:buSzPct val="85000"/>
              <a:buFont typeface="Arial" pitchFamily="34" charset="0"/>
              <a:buChar char="•"/>
            </a:pPr>
            <a:r>
              <a:rPr lang="en-US" sz="1600" dirty="0"/>
              <a:t>All of the SISC Prescription Drug Plans are considered Creditable Coverage and none contain a “coverage gap” or “donut hole”</a:t>
            </a:r>
          </a:p>
          <a:p>
            <a:endParaRPr lang="en-US" dirty="0"/>
          </a:p>
        </p:txBody>
      </p:sp>
    </p:spTree>
    <p:extLst>
      <p:ext uri="{BB962C8B-B14F-4D97-AF65-F5344CB8AC3E}">
        <p14:creationId xmlns:p14="http://schemas.microsoft.com/office/powerpoint/2010/main" val="14041937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Dependent Coverage</a:t>
            </a:r>
          </a:p>
        </p:txBody>
      </p:sp>
      <p:sp>
        <p:nvSpPr>
          <p:cNvPr id="4" name="Slide Number Placeholder 3"/>
          <p:cNvSpPr>
            <a:spLocks noGrp="1"/>
          </p:cNvSpPr>
          <p:nvPr>
            <p:ph type="sldNum" sz="quarter" idx="12"/>
          </p:nvPr>
        </p:nvSpPr>
        <p:spPr/>
        <p:txBody>
          <a:bodyPr/>
          <a:lstStyle/>
          <a:p>
            <a:fld id="{2723C7C7-B0FF-451D-99FE-9EA893039DFB}" type="slidenum">
              <a:rPr lang="en-US" smtClean="0"/>
              <a:pPr/>
              <a:t>22</a:t>
            </a:fld>
            <a:endParaRPr lang="en-US"/>
          </a:p>
        </p:txBody>
      </p:sp>
      <p:sp>
        <p:nvSpPr>
          <p:cNvPr id="5" name="Content Placeholder 2"/>
          <p:cNvSpPr txBox="1">
            <a:spLocks/>
          </p:cNvSpPr>
          <p:nvPr/>
        </p:nvSpPr>
        <p:spPr>
          <a:xfrm>
            <a:off x="914400" y="1773936"/>
            <a:ext cx="6549655" cy="4495800"/>
          </a:xfrm>
          <a:prstGeom prst="rect">
            <a:avLst/>
          </a:prstGeom>
        </p:spPr>
        <p:txBody>
          <a:bodyPr lIns="0" tIns="137160" rIns="0" bIns="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accent3"/>
              </a:buClr>
            </a:pPr>
            <a:r>
              <a:rPr lang="en-US" sz="1600" dirty="0"/>
              <a:t>All plans allow non-Medicare eligible dependents to continue on with their current under 65 plans</a:t>
            </a:r>
          </a:p>
          <a:p>
            <a:pPr>
              <a:buClr>
                <a:schemeClr val="accent3"/>
              </a:buClr>
            </a:pPr>
            <a:r>
              <a:rPr lang="en-US" sz="1600" dirty="0"/>
              <a:t>Subscribers and their dependents must remain with the same health plan carrier</a:t>
            </a:r>
          </a:p>
          <a:p>
            <a:pPr lvl="1">
              <a:buClr>
                <a:schemeClr val="accent3"/>
              </a:buClr>
              <a:buFont typeface="Wingdings" panose="05000000000000000000" pitchFamily="2" charset="2"/>
              <a:buChar char="Ø"/>
            </a:pPr>
            <a:r>
              <a:rPr lang="en-US" sz="1600" dirty="0"/>
              <a:t>Example: Member on Kaiser Permanente Senior Advantage must have their family remain on an under 65 Kaiser Permanente plan</a:t>
            </a:r>
          </a:p>
          <a:p>
            <a:pPr marL="274320" lvl="1" indent="0">
              <a:buClr>
                <a:schemeClr val="accent3"/>
              </a:buClr>
              <a:buNone/>
            </a:pPr>
            <a:endParaRPr lang="en-US" sz="1600" dirty="0"/>
          </a:p>
          <a:p>
            <a:pPr marL="0" indent="0">
              <a:buClr>
                <a:srgbClr val="96BA32"/>
              </a:buClr>
              <a:buNone/>
            </a:pPr>
            <a:endParaRPr lang="en-US" sz="1600" dirty="0"/>
          </a:p>
          <a:p>
            <a:pPr>
              <a:buFont typeface="Arial" pitchFamily="34" charset="0"/>
              <a:buNone/>
            </a:pPr>
            <a:endParaRPr lang="en-US" dirty="0"/>
          </a:p>
          <a:p>
            <a:pPr>
              <a:buFont typeface="Arial" pitchFamily="34" charset="0"/>
              <a:buNone/>
            </a:pPr>
            <a:r>
              <a:rPr lang="en-US" dirty="0"/>
              <a:t> </a:t>
            </a:r>
          </a:p>
          <a:p>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12642" y="1842713"/>
            <a:ext cx="3719810" cy="2477393"/>
          </a:xfrm>
          <a:prstGeom prst="rect">
            <a:avLst/>
          </a:prstGeom>
        </p:spPr>
      </p:pic>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29870050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a:xfrm>
            <a:off x="694944" y="437830"/>
            <a:ext cx="10515600" cy="420624"/>
          </a:xfrm>
        </p:spPr>
        <p:txBody>
          <a:bodyPr/>
          <a:lstStyle/>
          <a:p>
            <a:r>
              <a:rPr lang="en-US" dirty="0"/>
              <a:t>SISC Medicare Plans</a:t>
            </a:r>
          </a:p>
        </p:txBody>
      </p:sp>
      <p:sp>
        <p:nvSpPr>
          <p:cNvPr id="5" name="Content Placeholder 2"/>
          <p:cNvSpPr txBox="1">
            <a:spLocks/>
          </p:cNvSpPr>
          <p:nvPr/>
        </p:nvSpPr>
        <p:spPr>
          <a:xfrm>
            <a:off x="939327" y="1591376"/>
            <a:ext cx="10648935" cy="4147070"/>
          </a:xfrm>
          <a:prstGeom prst="rect">
            <a:avLst/>
          </a:prstGeom>
        </p:spPr>
        <p:txBody>
          <a:bodyPr lIns="0" tIns="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Aft>
                <a:spcPts val="0"/>
              </a:spcAft>
              <a:buFont typeface="Arial" panose="020B0604020202020204" pitchFamily="34" charset="0"/>
              <a:buNone/>
            </a:pPr>
            <a:r>
              <a:rPr lang="en-US" b="1" kern="0" dirty="0"/>
              <a:t>SISC offers several different Medicare plan types and options*:</a:t>
            </a:r>
            <a:br>
              <a:rPr lang="en-US" b="1" kern="0" dirty="0"/>
            </a:br>
            <a:r>
              <a:rPr lang="en-US" b="1" kern="0" dirty="0"/>
              <a:t>Medicare Advantage</a:t>
            </a:r>
            <a:endParaRPr lang="en-US" sz="1600" kern="0" dirty="0"/>
          </a:p>
          <a:p>
            <a:pPr lvl="1">
              <a:spcAft>
                <a:spcPts val="600"/>
              </a:spcAft>
              <a:buClr>
                <a:schemeClr val="accent3"/>
              </a:buClr>
            </a:pPr>
            <a:r>
              <a:rPr lang="en-US" sz="1600" kern="0" dirty="0"/>
              <a:t>$10 Kaiser Permanente Senior Advantage</a:t>
            </a:r>
          </a:p>
          <a:p>
            <a:pPr lvl="2">
              <a:spcAft>
                <a:spcPts val="600"/>
              </a:spcAft>
              <a:buClr>
                <a:schemeClr val="accent3"/>
              </a:buClr>
            </a:pPr>
            <a:r>
              <a:rPr lang="en-US" sz="1600" kern="0" dirty="0"/>
              <a:t>Single: $281 NorCal </a:t>
            </a:r>
          </a:p>
          <a:p>
            <a:pPr lvl="1">
              <a:spcAft>
                <a:spcPts val="600"/>
              </a:spcAft>
              <a:buClr>
                <a:schemeClr val="accent3"/>
              </a:buClr>
            </a:pPr>
            <a:r>
              <a:rPr lang="en-US" sz="1600" kern="0" dirty="0"/>
              <a:t>$25 Kaiser Permanente Senior Advantage</a:t>
            </a:r>
          </a:p>
          <a:p>
            <a:pPr lvl="2">
              <a:spcAft>
                <a:spcPts val="600"/>
              </a:spcAft>
              <a:buClr>
                <a:schemeClr val="accent3"/>
              </a:buClr>
            </a:pPr>
            <a:r>
              <a:rPr lang="en-US" sz="1600" kern="0" dirty="0"/>
              <a:t>Single: $231 NorCal </a:t>
            </a:r>
          </a:p>
          <a:p>
            <a:pPr marL="0" lvl="2" indent="0">
              <a:spcAft>
                <a:spcPts val="0"/>
              </a:spcAft>
              <a:buClr>
                <a:schemeClr val="accent3"/>
              </a:buClr>
              <a:buNone/>
            </a:pPr>
            <a:r>
              <a:rPr lang="en-US" sz="1600" b="1" kern="0" dirty="0"/>
              <a:t>Medicare Supplement</a:t>
            </a:r>
          </a:p>
          <a:p>
            <a:pPr lvl="1">
              <a:spcAft>
                <a:spcPts val="600"/>
              </a:spcAft>
              <a:buClr>
                <a:schemeClr val="accent3"/>
              </a:buClr>
            </a:pPr>
            <a:r>
              <a:rPr lang="en-US" sz="1600" kern="0" dirty="0" err="1"/>
              <a:t>CompanionCare</a:t>
            </a:r>
            <a:r>
              <a:rPr lang="en-US" sz="1600" kern="0" dirty="0"/>
              <a:t> administered by Anthem Blue Cross</a:t>
            </a:r>
          </a:p>
          <a:p>
            <a:pPr lvl="2">
              <a:spcAft>
                <a:spcPts val="600"/>
              </a:spcAft>
              <a:buClr>
                <a:schemeClr val="accent3"/>
              </a:buClr>
            </a:pPr>
            <a:r>
              <a:rPr lang="en-US" sz="1600" kern="0" dirty="0"/>
              <a:t>Single: $406 </a:t>
            </a:r>
          </a:p>
          <a:p>
            <a:pPr marL="0" lvl="2" indent="0">
              <a:spcAft>
                <a:spcPts val="0"/>
              </a:spcAft>
              <a:buClr>
                <a:schemeClr val="accent3"/>
              </a:buClr>
              <a:buNone/>
            </a:pPr>
            <a:r>
              <a:rPr lang="en-US" sz="1600" b="1" kern="0" dirty="0"/>
              <a:t>Medicare Coordination of Benefits</a:t>
            </a:r>
          </a:p>
          <a:p>
            <a:pPr lvl="1">
              <a:spcAft>
                <a:spcPts val="600"/>
              </a:spcAft>
              <a:buClr>
                <a:schemeClr val="accent3"/>
              </a:buClr>
            </a:pPr>
            <a:r>
              <a:rPr lang="en-US" sz="1600" kern="0" dirty="0"/>
              <a:t>100-A $0 EGWP PPO plans administered by Blue Shield of California</a:t>
            </a:r>
          </a:p>
          <a:p>
            <a:pPr lvl="2">
              <a:spcAft>
                <a:spcPts val="600"/>
              </a:spcAft>
              <a:buClr>
                <a:schemeClr val="accent3"/>
              </a:buClr>
            </a:pPr>
            <a:r>
              <a:rPr lang="en-US" sz="1600" kern="0" dirty="0"/>
              <a:t>Cost varies by Drug plan </a:t>
            </a:r>
          </a:p>
          <a:p>
            <a:pPr lvl="3">
              <a:spcAft>
                <a:spcPts val="600"/>
              </a:spcAft>
              <a:buClr>
                <a:schemeClr val="accent3"/>
              </a:buClr>
            </a:pPr>
            <a:r>
              <a:rPr lang="en-US" sz="1600" kern="0" dirty="0"/>
              <a:t>$608 (Rx 0-20) </a:t>
            </a:r>
          </a:p>
          <a:p>
            <a:pPr lvl="3">
              <a:spcAft>
                <a:spcPts val="600"/>
              </a:spcAft>
              <a:buClr>
                <a:schemeClr val="accent3"/>
              </a:buClr>
            </a:pPr>
            <a:r>
              <a:rPr lang="en-US" sz="1600" kern="0" dirty="0"/>
              <a:t>$579 (Rx 0-35)</a:t>
            </a:r>
            <a:r>
              <a:rPr lang="en-US" sz="1600" b="1" kern="0" dirty="0"/>
              <a:t> </a:t>
            </a:r>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7833" b="2745"/>
          <a:stretch/>
        </p:blipFill>
        <p:spPr>
          <a:xfrm>
            <a:off x="7821038" y="1842713"/>
            <a:ext cx="3891064" cy="2304206"/>
          </a:xfrm>
          <a:prstGeom prst="rect">
            <a:avLst/>
          </a:prstGeom>
        </p:spPr>
      </p:pic>
      <p:sp>
        <p:nvSpPr>
          <p:cNvPr id="7" name="Rectangle 6"/>
          <p:cNvSpPr/>
          <p:nvPr/>
        </p:nvSpPr>
        <p:spPr>
          <a:xfrm>
            <a:off x="609883" y="1005052"/>
            <a:ext cx="11505115" cy="461665"/>
          </a:xfrm>
          <a:prstGeom prst="rect">
            <a:avLst/>
          </a:prstGeom>
        </p:spPr>
        <p:txBody>
          <a:bodyPr wrap="square">
            <a:spAutoFit/>
          </a:bodyPr>
          <a:lstStyle/>
          <a:p>
            <a:pPr>
              <a:spcAft>
                <a:spcPts val="600"/>
              </a:spcAft>
              <a:buClr>
                <a:srgbClr val="96BA32"/>
              </a:buClr>
            </a:pPr>
            <a:r>
              <a:rPr lang="en-US" sz="2400" b="1" u="sng" kern="0" dirty="0">
                <a:solidFill>
                  <a:srgbClr val="C00000"/>
                </a:solidFill>
              </a:rPr>
              <a:t>Rates effective 10/01/2023 – 9/30/2024.</a:t>
            </a:r>
          </a:p>
        </p:txBody>
      </p:sp>
      <p:sp>
        <p:nvSpPr>
          <p:cNvPr id="8" name="Slide Number Placeholder 3"/>
          <p:cNvSpPr>
            <a:spLocks noGrp="1"/>
          </p:cNvSpPr>
          <p:nvPr>
            <p:ph type="sldNum" sz="quarter" idx="12"/>
          </p:nvPr>
        </p:nvSpPr>
        <p:spPr>
          <a:xfrm>
            <a:off x="384048" y="6483190"/>
            <a:ext cx="2743200" cy="182880"/>
          </a:xfrm>
        </p:spPr>
        <p:txBody>
          <a:bodyPr/>
          <a:lstStyle/>
          <a:p>
            <a:fld id="{2723C7C7-B0FF-451D-99FE-9EA893039DFB}" type="slidenum">
              <a:rPr lang="en-US" smtClean="0"/>
              <a:pPr/>
              <a:t>23</a:t>
            </a:fld>
            <a:endParaRPr lang="en-US" dirty="0"/>
          </a:p>
        </p:txBody>
      </p:sp>
      <p:pic>
        <p:nvPicPr>
          <p:cNvPr id="11"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6F9099-4991-4C25-99E2-A8035EEBF0BF}"/>
              </a:ext>
            </a:extLst>
          </p:cNvPr>
          <p:cNvSpPr txBox="1"/>
          <p:nvPr/>
        </p:nvSpPr>
        <p:spPr>
          <a:xfrm>
            <a:off x="694944" y="5784562"/>
            <a:ext cx="11420054" cy="1138773"/>
          </a:xfrm>
          <a:prstGeom prst="rect">
            <a:avLst/>
          </a:prstGeom>
          <a:noFill/>
        </p:spPr>
        <p:txBody>
          <a:bodyPr wrap="square" rtlCol="0">
            <a:spAutoFit/>
          </a:bodyPr>
          <a:lstStyle/>
          <a:p>
            <a:r>
              <a:rPr lang="en-US" sz="1200" kern="0" dirty="0"/>
              <a:t>Enrollment form(s) and supporting document(s) due to SISC with at least 45 calendar days’ advance notice.</a:t>
            </a:r>
            <a:br>
              <a:rPr lang="en-US" sz="1200" kern="0" dirty="0"/>
            </a:br>
            <a:r>
              <a:rPr lang="en-US" sz="1200" b="1" kern="0" dirty="0">
                <a:solidFill>
                  <a:srgbClr val="C00000"/>
                </a:solidFill>
              </a:rPr>
              <a:t>Failure to maintain Medicare parts A and B may result in disenrollment and/or a nonrefundable $625 monthly surcharge per missing Part, up to a total of $1,250 per month.</a:t>
            </a:r>
            <a:br>
              <a:rPr lang="en-US" b="1" kern="0" dirty="0">
                <a:solidFill>
                  <a:srgbClr val="C00000"/>
                </a:solidFill>
              </a:rPr>
            </a:br>
            <a:r>
              <a:rPr lang="en-US" sz="1400" kern="0" dirty="0"/>
              <a:t>*</a:t>
            </a:r>
            <a:r>
              <a:rPr lang="en-US" sz="1100" kern="0" dirty="0"/>
              <a:t>Not all plans available in all areas </a:t>
            </a:r>
            <a:r>
              <a:rPr lang="en-US" sz="1100" dirty="0"/>
              <a:t>—</a:t>
            </a:r>
            <a:r>
              <a:rPr lang="en-US" sz="1100" kern="0" dirty="0"/>
              <a:t> contact your district with questions on plan availability and cost.</a:t>
            </a:r>
          </a:p>
          <a:p>
            <a:endParaRPr lang="en-US" dirty="0"/>
          </a:p>
        </p:txBody>
      </p:sp>
    </p:spTree>
    <p:extLst>
      <p:ext uri="{BB962C8B-B14F-4D97-AF65-F5344CB8AC3E}">
        <p14:creationId xmlns:p14="http://schemas.microsoft.com/office/powerpoint/2010/main" val="32037850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Kaiser Permanente Senior Advantage</a:t>
            </a:r>
            <a:br>
              <a:rPr lang="en-US"/>
            </a:br>
            <a:r>
              <a:rPr lang="en-US"/>
              <a:t>Medicare Advantage Plan</a:t>
            </a:r>
            <a:endParaRPr lang="en-US" dirty="0"/>
          </a:p>
        </p:txBody>
      </p:sp>
      <p:sp>
        <p:nvSpPr>
          <p:cNvPr id="4" name="Slide Number Placeholder 3"/>
          <p:cNvSpPr>
            <a:spLocks noGrp="1"/>
          </p:cNvSpPr>
          <p:nvPr>
            <p:ph type="sldNum" sz="quarter" idx="12"/>
          </p:nvPr>
        </p:nvSpPr>
        <p:spPr/>
        <p:txBody>
          <a:bodyPr/>
          <a:lstStyle/>
          <a:p>
            <a:fld id="{2723C7C7-B0FF-451D-99FE-9EA893039DFB}" type="slidenum">
              <a:rPr lang="en-US" smtClean="0"/>
              <a:pPr/>
              <a:t>24</a:t>
            </a:fld>
            <a:endParaRPr lang="en-US" dirty="0"/>
          </a:p>
        </p:txBody>
      </p:sp>
      <p:sp>
        <p:nvSpPr>
          <p:cNvPr id="5" name="Content Placeholder 2"/>
          <p:cNvSpPr txBox="1">
            <a:spLocks/>
          </p:cNvSpPr>
          <p:nvPr/>
        </p:nvSpPr>
        <p:spPr>
          <a:xfrm>
            <a:off x="914400" y="1773936"/>
            <a:ext cx="11079126" cy="3230318"/>
          </a:xfrm>
          <a:prstGeom prst="rect">
            <a:avLst/>
          </a:prstGeom>
        </p:spPr>
        <p:txBody>
          <a:bodyPr lIns="0" tIns="13716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lvl="1" indent="0">
              <a:spcAft>
                <a:spcPts val="600"/>
              </a:spcAft>
              <a:buFont typeface="Arial" panose="020B0604020202020204" pitchFamily="34" charset="0"/>
              <a:buNone/>
            </a:pPr>
            <a:r>
              <a:rPr lang="en-US" sz="1600" b="1" kern="0" dirty="0"/>
              <a:t>Kaiser Permanente Senior Advantage (KPSA) is an HMO Medicare Advantage plan with Medicare Part D prescription drug coverage provided through Kaiser Permanente:</a:t>
            </a:r>
          </a:p>
          <a:p>
            <a:pPr marL="512763" lvl="1" indent="-285750">
              <a:spcAft>
                <a:spcPts val="600"/>
              </a:spcAft>
              <a:buClr>
                <a:schemeClr val="accent3"/>
              </a:buClr>
              <a:buFont typeface="Wingdings" panose="05000000000000000000" pitchFamily="2" charset="2"/>
              <a:buChar char="ü"/>
            </a:pPr>
            <a:r>
              <a:rPr lang="en-US" sz="1600" kern="0" dirty="0"/>
              <a:t>Requires continuous enrollment in Medicare parts A &amp; B</a:t>
            </a:r>
          </a:p>
          <a:p>
            <a:pPr marL="512763" lvl="1" indent="-285750">
              <a:spcAft>
                <a:spcPts val="0"/>
              </a:spcAft>
              <a:buClr>
                <a:schemeClr val="accent3"/>
              </a:buClr>
              <a:buFont typeface="Wingdings" panose="05000000000000000000" pitchFamily="2" charset="2"/>
              <a:buChar char="ü"/>
            </a:pPr>
            <a:r>
              <a:rPr lang="en-US" sz="1600" kern="0" dirty="0"/>
              <a:t>Members enrolled in a Medicare Advantage plan must assign their Medicare to a Kaiser Permanente</a:t>
            </a:r>
          </a:p>
          <a:p>
            <a:pPr marL="747713" lvl="3" indent="-285750">
              <a:spcAft>
                <a:spcPts val="600"/>
              </a:spcAft>
              <a:buClr>
                <a:schemeClr val="accent3"/>
              </a:buClr>
              <a:buFont typeface="Wingdings" panose="05000000000000000000" pitchFamily="2" charset="2"/>
              <a:buChar char="Ø"/>
            </a:pPr>
            <a:r>
              <a:rPr lang="en-US" sz="1600" kern="0" dirty="0"/>
              <a:t>Cannot use Medicare coverage with non-Kaiser Permanente providers when enrolled in KPSA</a:t>
            </a:r>
          </a:p>
          <a:p>
            <a:pPr marL="512763" lvl="1" indent="-285750">
              <a:spcAft>
                <a:spcPts val="600"/>
              </a:spcAft>
              <a:buClr>
                <a:schemeClr val="accent3"/>
              </a:buClr>
              <a:buFont typeface="Wingdings" panose="05000000000000000000" pitchFamily="2" charset="2"/>
              <a:buChar char="ü"/>
            </a:pPr>
            <a:r>
              <a:rPr lang="en-US" sz="1600" kern="0" dirty="0"/>
              <a:t>SISC members must live in the KPSA service area within the state of California</a:t>
            </a:r>
          </a:p>
          <a:p>
            <a:pPr marL="512763" lvl="1" indent="-285750">
              <a:buClr>
                <a:schemeClr val="accent3"/>
              </a:buClr>
              <a:buFont typeface="Wingdings" panose="05000000000000000000" pitchFamily="2" charset="2"/>
              <a:buChar char="ü"/>
            </a:pPr>
            <a:r>
              <a:rPr lang="en-US" sz="1600" kern="0" dirty="0"/>
              <a:t>Traveling SISC KPSA members are covered worldwide for emergency and urgent care services</a:t>
            </a:r>
          </a:p>
          <a:p>
            <a:pPr marL="512763" lvl="1" indent="-285750">
              <a:buClr>
                <a:schemeClr val="accent3"/>
              </a:buClr>
              <a:buFont typeface="Wingdings" panose="05000000000000000000" pitchFamily="2" charset="2"/>
              <a:buChar char="ü"/>
            </a:pPr>
            <a:r>
              <a:rPr lang="en-US" sz="1600" kern="0" dirty="0"/>
              <a:t>Family member/dependent under age 65 continues on KP HMO not KPSA</a:t>
            </a:r>
          </a:p>
          <a:p>
            <a:pPr marL="512763" lvl="1" indent="-285750">
              <a:buClr>
                <a:schemeClr val="accent3"/>
              </a:buClr>
              <a:buFont typeface="Wingdings" panose="05000000000000000000" pitchFamily="2" charset="2"/>
              <a:buChar char="ü"/>
            </a:pPr>
            <a:endParaRPr lang="en-US" sz="1600" kern="0" dirty="0"/>
          </a:p>
          <a:p>
            <a:pPr marL="0" lvl="1" indent="0">
              <a:spcAft>
                <a:spcPts val="0"/>
              </a:spcAft>
              <a:buFont typeface="Arial" panose="020B0604020202020204" pitchFamily="34" charset="0"/>
              <a:buNone/>
            </a:pPr>
            <a:r>
              <a:rPr lang="en-US" sz="1600" b="1" kern="0" dirty="0"/>
              <a:t>Kaiser Permanente Senior Advantage Medicare Part D Prescription Drug Plan:</a:t>
            </a:r>
          </a:p>
          <a:p>
            <a:pPr marL="512763" lvl="2" indent="-285750">
              <a:spcAft>
                <a:spcPts val="600"/>
              </a:spcAft>
              <a:buClr>
                <a:schemeClr val="accent3"/>
              </a:buClr>
              <a:buFont typeface="Wingdings" panose="05000000000000000000" pitchFamily="2" charset="2"/>
              <a:buChar char="ü"/>
            </a:pPr>
            <a:r>
              <a:rPr lang="en-US" sz="1600" kern="0" dirty="0"/>
              <a:t>$10 generic/ $20/$25 brand and specialty for up to a 100-day supply</a:t>
            </a:r>
          </a:p>
          <a:p>
            <a:pPr marL="969963" lvl="3" indent="-285750">
              <a:spcAft>
                <a:spcPts val="600"/>
              </a:spcAft>
              <a:buClr>
                <a:schemeClr val="accent3"/>
              </a:buClr>
              <a:buFont typeface="Wingdings" panose="05000000000000000000" pitchFamily="2" charset="2"/>
              <a:buChar char="Ø"/>
            </a:pPr>
            <a:r>
              <a:rPr lang="en-US" sz="1600" kern="0" dirty="0"/>
              <a:t>There is no coverage gap or “donut hole” on this plan.</a:t>
            </a:r>
          </a:p>
        </p:txBody>
      </p:sp>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691750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a:xfrm>
            <a:off x="903767" y="472086"/>
            <a:ext cx="10515600" cy="420624"/>
          </a:xfrm>
        </p:spPr>
        <p:txBody>
          <a:bodyPr/>
          <a:lstStyle/>
          <a:p>
            <a:r>
              <a:rPr lang="da-DK" dirty="0"/>
              <a:t>SISC Kaiser Permanente Senior Advantage (KPSA)</a:t>
            </a:r>
            <a:br>
              <a:rPr lang="da-DK" dirty="0"/>
            </a:br>
            <a:r>
              <a:rPr lang="en-US" dirty="0"/>
              <a:t>Summary of Benefits (10/1/23 – 09/30/24)</a:t>
            </a:r>
          </a:p>
        </p:txBody>
      </p:sp>
      <p:sp>
        <p:nvSpPr>
          <p:cNvPr id="4" name="Slide Number Placeholder 3"/>
          <p:cNvSpPr>
            <a:spLocks noGrp="1"/>
          </p:cNvSpPr>
          <p:nvPr>
            <p:ph type="sldNum" sz="quarter" idx="12"/>
          </p:nvPr>
        </p:nvSpPr>
        <p:spPr/>
        <p:txBody>
          <a:bodyPr/>
          <a:lstStyle/>
          <a:p>
            <a:fld id="{2723C7C7-B0FF-451D-99FE-9EA893039DFB}" type="slidenum">
              <a:rPr lang="en-US" smtClean="0"/>
              <a:pPr/>
              <a:t>25</a:t>
            </a:fld>
            <a:endParaRPr lang="en-US"/>
          </a:p>
        </p:txBody>
      </p:sp>
      <p:graphicFrame>
        <p:nvGraphicFramePr>
          <p:cNvPr id="5" name="Group 128"/>
          <p:cNvGraphicFramePr>
            <a:graphicFrameLocks/>
          </p:cNvGraphicFramePr>
          <p:nvPr/>
        </p:nvGraphicFramePr>
        <p:xfrm>
          <a:off x="956931" y="1321816"/>
          <a:ext cx="10115549" cy="5093302"/>
        </p:xfrm>
        <a:graphic>
          <a:graphicData uri="http://schemas.openxmlformats.org/drawingml/2006/table">
            <a:tbl>
              <a:tblPr/>
              <a:tblGrid>
                <a:gridCol w="3018363">
                  <a:extLst>
                    <a:ext uri="{9D8B030D-6E8A-4147-A177-3AD203B41FA5}">
                      <a16:colId xmlns:a16="http://schemas.microsoft.com/office/drawing/2014/main" val="20000"/>
                    </a:ext>
                  </a:extLst>
                </a:gridCol>
                <a:gridCol w="3546827">
                  <a:extLst>
                    <a:ext uri="{9D8B030D-6E8A-4147-A177-3AD203B41FA5}">
                      <a16:colId xmlns:a16="http://schemas.microsoft.com/office/drawing/2014/main" val="20001"/>
                    </a:ext>
                  </a:extLst>
                </a:gridCol>
                <a:gridCol w="3550359">
                  <a:extLst>
                    <a:ext uri="{9D8B030D-6E8A-4147-A177-3AD203B41FA5}">
                      <a16:colId xmlns:a16="http://schemas.microsoft.com/office/drawing/2014/main" val="1913364809"/>
                    </a:ext>
                  </a:extLst>
                </a:gridCol>
              </a:tblGrid>
              <a:tr h="262885">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Services</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solidFill>
                        <a:srgbClr val="002855"/>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SISC $10 Senior Advantage</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T="45708" marB="45708"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SISC $25 Senior Advantage</a:t>
                      </a:r>
                    </a:p>
                  </a:txBody>
                  <a:tcPr marT="45708" marB="45708" horzOverflow="overflow">
                    <a:lnL w="12700" cap="flat" cmpd="sng" algn="ctr">
                      <a:solidFill>
                        <a:prstClr val="white"/>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extLst>
                  <a:ext uri="{0D108BD9-81ED-4DB2-BD59-A6C34878D82A}">
                    <a16:rowId xmlns:a16="http://schemas.microsoft.com/office/drawing/2014/main" val="10000"/>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tx1"/>
                          </a:solidFill>
                          <a:effectLst/>
                          <a:latin typeface="Arial" charset="0"/>
                        </a:rPr>
                        <a:t>Lifetime Maximum</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None</a:t>
                      </a:r>
                    </a:p>
                  </a:txBody>
                  <a:tcPr marT="45708" marB="4570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None</a:t>
                      </a:r>
                    </a:p>
                  </a:txBody>
                  <a:tcPr marT="45708" marB="4570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2767091217"/>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Annual Out-of-Pocket Maximum </a:t>
                      </a: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(Not all services apply to Annual OOPM)</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$1,500 per calendar year</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T="45708" marB="4570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$1,500 per calendar year</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T="45708" marB="45708"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extLst>
                  <a:ext uri="{0D108BD9-81ED-4DB2-BD59-A6C34878D82A}">
                    <a16:rowId xmlns:a16="http://schemas.microsoft.com/office/drawing/2014/main" val="10001"/>
                  </a:ext>
                </a:extLst>
              </a:tr>
              <a:tr h="14173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Deductible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None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None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Office Visits</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$10 per visit</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$25 per visit</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3"/>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Lab/X-rays</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 charge</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 charge</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Outpatient Surgery</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$10 per procedure</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$25 per procedure</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5"/>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Hospitalization Services</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No charge</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$500 per stay</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extLst>
                  <a:ext uri="{0D108BD9-81ED-4DB2-BD59-A6C34878D82A}">
                    <a16:rowId xmlns:a16="http://schemas.microsoft.com/office/drawing/2014/main" val="10006"/>
                  </a:ext>
                </a:extLst>
              </a:tr>
              <a:tr h="34641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Emergency Services</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mn-ea"/>
                          <a:cs typeface="Times New Roman" pitchFamily="18" charset="0"/>
                        </a:rPr>
                        <a:t>$50 per visit</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ea typeface="+mn-ea"/>
                          <a:cs typeface="Times New Roman" pitchFamily="18" charset="0"/>
                        </a:rPr>
                        <a:t>$50 per visit</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extLst>
                  <a:ext uri="{0D108BD9-81ED-4DB2-BD59-A6C34878D82A}">
                    <a16:rowId xmlns:a16="http://schemas.microsoft.com/office/drawing/2014/main" val="10007"/>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Ambulance Services</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$50 per transport</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$150 per transport</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8"/>
                  </a:ext>
                </a:extLst>
              </a:tr>
              <a:tr h="0">
                <a:tc>
                  <a:txBody>
                    <a:bodyPr/>
                    <a:lstStyle/>
                    <a:p>
                      <a:pPr marL="0" marR="0" lvl="0" indent="0" algn="l" defTabSz="914400" rtl="0" eaLnBrk="0" fontAlgn="base" latinLnBrk="0" hangingPunct="0">
                        <a:lnSpc>
                          <a:spcPct val="100000"/>
                        </a:lnSpc>
                        <a:spcBef>
                          <a:spcPct val="0"/>
                        </a:spcBef>
                        <a:spcAft>
                          <a:spcPct val="0"/>
                        </a:spcAft>
                        <a:buClrTx/>
                        <a:buSzTx/>
                        <a:buFont typeface="Arial"/>
                        <a:buNone/>
                        <a:tabLst/>
                      </a:pPr>
                      <a:r>
                        <a:rPr kumimoji="0" lang="en-US" sz="1100" b="1" i="0" u="none" strike="noStrike" cap="none" normalizeH="0" baseline="0" dirty="0">
                          <a:ln>
                            <a:noFill/>
                          </a:ln>
                          <a:solidFill>
                            <a:schemeClr val="bg1"/>
                          </a:solidFill>
                          <a:effectLst/>
                          <a:latin typeface="Arial" charset="0"/>
                        </a:rPr>
                        <a:t>Prescription Drugs</a:t>
                      </a: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kumimoji="0" lang="en-US" sz="1100" b="1" i="0" u="none" strike="noStrike" cap="none" normalizeH="0" baseline="0" dirty="0">
                          <a:ln>
                            <a:noFill/>
                          </a:ln>
                          <a:solidFill>
                            <a:schemeClr val="bg1"/>
                          </a:solidFill>
                          <a:effectLst/>
                          <a:latin typeface="Arial" charset="0"/>
                        </a:rPr>
                        <a:t>Generic</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tx2"/>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dirty="0">
                        <a:ln>
                          <a:noFill/>
                        </a:ln>
                        <a:solidFill>
                          <a:schemeClr val="bg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bg1"/>
                          </a:solidFill>
                          <a:effectLst/>
                          <a:latin typeface="Arial" charset="0"/>
                          <a:cs typeface="Times New Roman" pitchFamily="18" charset="0"/>
                        </a:rPr>
                        <a:t>$10 for up to a 100-day supply</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endParaRPr kumimoji="0" lang="en-US" sz="1100" b="0" i="0" u="none" strike="noStrike" cap="none" normalizeH="0" baseline="0" dirty="0">
                        <a:ln>
                          <a:noFill/>
                        </a:ln>
                        <a:solidFill>
                          <a:schemeClr val="bg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bg1"/>
                          </a:solidFill>
                          <a:effectLst/>
                          <a:latin typeface="Arial" charset="0"/>
                          <a:cs typeface="Times New Roman" pitchFamily="18" charset="0"/>
                        </a:rPr>
                        <a:t>$30 for up to a 100-day supply</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extLst>
                  <a:ext uri="{0D108BD9-81ED-4DB2-BD59-A6C34878D82A}">
                    <a16:rowId xmlns:a16="http://schemas.microsoft.com/office/drawing/2014/main" val="879114368"/>
                  </a:ext>
                </a:extLst>
              </a:tr>
              <a:tr h="0">
                <a:tc>
                  <a:txBody>
                    <a:bodyPr/>
                    <a:lstStyle/>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kumimoji="0" lang="en-US" sz="1100" b="1" i="0" u="none" strike="noStrike" cap="none" normalizeH="0" baseline="0" dirty="0">
                          <a:ln>
                            <a:noFill/>
                          </a:ln>
                          <a:solidFill>
                            <a:schemeClr val="tx1"/>
                          </a:solidFill>
                          <a:effectLst/>
                          <a:latin typeface="Arial" charset="0"/>
                          <a:cs typeface="Times New Roman" pitchFamily="18" charset="0"/>
                        </a:rPr>
                        <a:t>Brand</a:t>
                      </a:r>
                      <a:endParaRPr kumimoji="0" lang="en-US" sz="1100" b="0" i="0" u="none" strike="noStrike" cap="none" normalizeH="0" baseline="0" dirty="0">
                        <a:ln>
                          <a:noFill/>
                        </a:ln>
                        <a:solidFill>
                          <a:schemeClr val="tx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dirty="0">
                          <a:ln>
                            <a:noFill/>
                          </a:ln>
                          <a:solidFill>
                            <a:schemeClr val="bg1"/>
                          </a:solidFill>
                          <a:effectLst/>
                          <a:latin typeface="Arial" charset="0"/>
                          <a:cs typeface="Times New Roman" pitchFamily="18" charset="0"/>
                        </a:rPr>
                        <a:t>$20 for up to a 100-day supply</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100" b="1" i="0" u="none" strike="noStrike" cap="none" normalizeH="0" baseline="0">
                          <a:ln>
                            <a:noFill/>
                          </a:ln>
                          <a:solidFill>
                            <a:schemeClr val="bg1"/>
                          </a:solidFill>
                          <a:effectLst/>
                          <a:latin typeface="Arial" charset="0"/>
                          <a:cs typeface="Times New Roman" pitchFamily="18" charset="0"/>
                        </a:rPr>
                        <a:t>$75 </a:t>
                      </a:r>
                      <a:r>
                        <a:rPr kumimoji="0" lang="en-US" sz="1100" b="1" i="0" u="none" strike="noStrike" cap="none" normalizeH="0" baseline="0" dirty="0">
                          <a:ln>
                            <a:noFill/>
                          </a:ln>
                          <a:solidFill>
                            <a:schemeClr val="bg1"/>
                          </a:solidFill>
                          <a:effectLst/>
                          <a:latin typeface="Arial" charset="0"/>
                          <a:cs typeface="Times New Roman" pitchFamily="18" charset="0"/>
                        </a:rPr>
                        <a:t>for up to a 100-day supply</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accent5">
                        <a:lumMod val="75000"/>
                      </a:schemeClr>
                    </a:solidFill>
                  </a:tcPr>
                </a:tc>
                <a:extLst>
                  <a:ext uri="{0D108BD9-81ED-4DB2-BD59-A6C34878D82A}">
                    <a16:rowId xmlns:a16="http://schemas.microsoft.com/office/drawing/2014/main" val="10009"/>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Durable Medical Equipment</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No charge</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20% coinsurance</a:t>
                      </a:r>
                      <a:endParaRPr kumimoji="0" lang="en-US" sz="1100" b="0" i="0" u="none" strike="noStrike" cap="none" normalizeH="0" baseline="0" dirty="0">
                        <a:ln>
                          <a:noFill/>
                        </a:ln>
                        <a:solidFill>
                          <a:schemeClr val="bg1"/>
                        </a:solidFill>
                        <a:effectLst/>
                        <a:latin typeface="Arial" charset="0"/>
                      </a:endParaRP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9D3609"/>
                    </a:solidFill>
                  </a:tcPr>
                </a:tc>
                <a:extLst>
                  <a:ext uri="{0D108BD9-81ED-4DB2-BD59-A6C34878D82A}">
                    <a16:rowId xmlns:a16="http://schemas.microsoft.com/office/drawing/2014/main" val="10010"/>
                  </a:ext>
                </a:extLst>
              </a:tr>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Eyewear (every 24 months at KP)</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$150 allowance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$150 allowance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1"/>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Hearing Aids (every 36 months at KP)</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$500 allowance per aid</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$500 allowance per aid</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extLst>
                  <a:ext uri="{0D108BD9-81ED-4DB2-BD59-A6C34878D82A}">
                    <a16:rowId xmlns:a16="http://schemas.microsoft.com/office/drawing/2014/main" val="10014"/>
                  </a:ext>
                </a:extLst>
              </a:tr>
              <a:tr h="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Home health care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No charge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ea typeface="+mn-ea"/>
                          <a:cs typeface="Times New Roman" pitchFamily="18" charset="0"/>
                        </a:rPr>
                        <a:t>No charge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2"/>
                  </a:ext>
                </a:extLst>
              </a:tr>
              <a:tr h="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Skilled Nursing Facility Care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No charge for up to 100 days per benefit period</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No charge for up to 100 days per benefit period</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1F497D"/>
                    </a:solidFill>
                  </a:tcPr>
                </a:tc>
                <a:extLst>
                  <a:ext uri="{0D108BD9-81ED-4DB2-BD59-A6C34878D82A}">
                    <a16:rowId xmlns:a16="http://schemas.microsoft.com/office/drawing/2014/main" val="10013"/>
                  </a:ext>
                </a:extLst>
              </a:tr>
              <a:tr h="262885">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Gym Membership/Discount Program</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 charge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 charge</a:t>
                      </a:r>
                    </a:p>
                  </a:txBody>
                  <a:tcPr marT="45708" marB="45708"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056491567"/>
                  </a:ext>
                </a:extLst>
              </a:tr>
            </a:tbl>
          </a:graphicData>
        </a:graphic>
      </p:graphicFrame>
      <p:sp>
        <p:nvSpPr>
          <p:cNvPr id="6" name="Rectangle 67"/>
          <p:cNvSpPr>
            <a:spLocks noChangeArrowheads="1"/>
          </p:cNvSpPr>
          <p:nvPr/>
        </p:nvSpPr>
        <p:spPr bwMode="gray">
          <a:xfrm>
            <a:off x="872313" y="6358800"/>
            <a:ext cx="1011554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ea typeface="+mn-ea"/>
                <a:cs typeface="+mn-cs"/>
              </a:rPr>
              <a:t>Important note: </a:t>
            </a:r>
            <a:r>
              <a:rPr lang="en-US" sz="1000" dirty="0">
                <a:solidFill>
                  <a:prstClr val="black"/>
                </a:solidFill>
              </a:rPr>
              <a:t>t</a:t>
            </a:r>
            <a:r>
              <a:rPr kumimoji="0" lang="en-US" sz="1000" b="0" i="0" u="none" strike="noStrike" kern="1200" cap="none" spc="0" normalizeH="0" baseline="0" noProof="0" dirty="0">
                <a:ln>
                  <a:noFill/>
                </a:ln>
                <a:solidFill>
                  <a:prstClr val="black"/>
                </a:solidFill>
                <a:effectLst/>
                <a:uLnTx/>
                <a:uFillTx/>
                <a:ea typeface="+mn-ea"/>
                <a:cs typeface="+mn-cs"/>
              </a:rPr>
              <a:t>his is a benefit overview of SISC’s Kaiser Permanente Senior Advantage group plan for </a:t>
            </a:r>
            <a:r>
              <a:rPr kumimoji="0" lang="en-US" sz="1000" b="1" i="0" u="none" strike="noStrike" kern="1200" cap="none" spc="0" normalizeH="0" baseline="0" noProof="0" dirty="0">
                <a:ln>
                  <a:noFill/>
                </a:ln>
                <a:solidFill>
                  <a:srgbClr val="C00000"/>
                </a:solidFill>
                <a:effectLst/>
                <a:uLnTx/>
                <a:uFillTx/>
                <a:ea typeface="+mn-ea"/>
                <a:cs typeface="+mn-cs"/>
              </a:rPr>
              <a:t>in-network services.</a:t>
            </a:r>
            <a:br>
              <a:rPr kumimoji="0" lang="en-US" sz="1000" b="0" i="0" u="none" strike="noStrike" kern="1200" cap="none" spc="0" normalizeH="0" baseline="0" noProof="0" dirty="0">
                <a:ln>
                  <a:noFill/>
                </a:ln>
                <a:solidFill>
                  <a:prstClr val="black"/>
                </a:solidFill>
                <a:effectLst/>
                <a:uLnTx/>
                <a:uFillTx/>
                <a:ea typeface="+mn-ea"/>
                <a:cs typeface="+mn-cs"/>
              </a:rPr>
            </a:br>
            <a:r>
              <a:rPr kumimoji="0" lang="en-US" sz="1000" b="0" i="0" u="none" strike="noStrike" kern="1200" cap="none" spc="0" normalizeH="0" baseline="0" noProof="0" dirty="0">
                <a:ln>
                  <a:noFill/>
                </a:ln>
                <a:solidFill>
                  <a:prstClr val="black"/>
                </a:solidFill>
                <a:effectLst/>
                <a:uLnTx/>
                <a:uFillTx/>
                <a:ea typeface="+mn-ea"/>
                <a:cs typeface="+mn-cs"/>
              </a:rPr>
              <a:t>All benefits are subject to the definitions, limitations, and exclusions set forth in the Kaiser Permanente Senior Advantage Plan Evidence of Coverage</a:t>
            </a:r>
            <a:r>
              <a:rPr kumimoji="0" lang="en-US" sz="1000" b="1" i="0" u="none" strike="noStrike" kern="1200" cap="none" spc="0" normalizeH="0" baseline="0" noProof="0" dirty="0">
                <a:ln>
                  <a:noFill/>
                </a:ln>
                <a:solidFill>
                  <a:prstClr val="black"/>
                </a:solidFill>
                <a:effectLst/>
                <a:uLnTx/>
                <a:uFillTx/>
                <a:ea typeface="+mn-ea"/>
                <a:cs typeface="+mn-cs"/>
              </a:rPr>
              <a:t>.</a:t>
            </a:r>
            <a:endParaRPr kumimoji="0" lang="en-US" sz="1000" b="0" i="0" u="none" strike="noStrike" kern="1200" cap="none" spc="0" normalizeH="0" baseline="0" noProof="0" dirty="0">
              <a:ln>
                <a:noFill/>
              </a:ln>
              <a:solidFill>
                <a:prstClr val="black"/>
              </a:solidFill>
              <a:effectLst/>
              <a:uLnTx/>
              <a:uFillTx/>
              <a:ea typeface="+mn-ea"/>
              <a:cs typeface="+mn-cs"/>
            </a:endParaRPr>
          </a:p>
        </p:txBody>
      </p:sp>
    </p:spTree>
    <p:extLst>
      <p:ext uri="{BB962C8B-B14F-4D97-AF65-F5344CB8AC3E}">
        <p14:creationId xmlns:p14="http://schemas.microsoft.com/office/powerpoint/2010/main" val="113809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ED49CDB-0134-4886-A634-629D20EB0CEF}"/>
              </a:ext>
            </a:extLst>
          </p:cNvPr>
          <p:cNvSpPr>
            <a:spLocks noGrp="1"/>
          </p:cNvSpPr>
          <p:nvPr>
            <p:ph type="body" sz="quarter" idx="10"/>
          </p:nvPr>
        </p:nvSpPr>
        <p:spPr/>
        <p:txBody>
          <a:bodyPr>
            <a:normAutofit fontScale="92500" lnSpcReduction="10000"/>
          </a:bodyPr>
          <a:lstStyle/>
          <a:p>
            <a:pPr marL="0" indent="0">
              <a:buNone/>
            </a:pPr>
            <a:r>
              <a:rPr lang="en-US" b="1" dirty="0"/>
              <a:t>SISC members enrolled in a Kaiser Permanente Senior Advantage plan will have access to the following new benefits:</a:t>
            </a:r>
          </a:p>
          <a:p>
            <a:pPr marL="0" indent="0">
              <a:buNone/>
            </a:pPr>
            <a:r>
              <a:rPr lang="en-US" b="1" dirty="0"/>
              <a:t>Medical transportation</a:t>
            </a:r>
            <a:br>
              <a:rPr lang="en-US" dirty="0"/>
            </a:br>
            <a:r>
              <a:rPr lang="en-US" dirty="0"/>
              <a:t>Members will now receive up to 12 roundtrip, or 24 one-way rides, annually to go to or from: </a:t>
            </a:r>
          </a:p>
          <a:p>
            <a:pPr>
              <a:buClr>
                <a:srgbClr val="91CCEF"/>
              </a:buClr>
              <a:buFont typeface="Wingdings" panose="05000000000000000000" pitchFamily="2" charset="2"/>
              <a:buChar char="ü"/>
            </a:pPr>
            <a:r>
              <a:rPr lang="en-US" dirty="0"/>
              <a:t>Doctor appointments</a:t>
            </a:r>
          </a:p>
          <a:p>
            <a:pPr>
              <a:buClr>
                <a:srgbClr val="91CCEF"/>
              </a:buClr>
              <a:buFont typeface="Wingdings" panose="05000000000000000000" pitchFamily="2" charset="2"/>
              <a:buChar char="ü"/>
            </a:pPr>
            <a:r>
              <a:rPr lang="en-US" dirty="0"/>
              <a:t>Laboratories</a:t>
            </a:r>
          </a:p>
          <a:p>
            <a:pPr>
              <a:buClr>
                <a:srgbClr val="91CCEF"/>
              </a:buClr>
              <a:buFont typeface="Wingdings" panose="05000000000000000000" pitchFamily="2" charset="2"/>
              <a:buChar char="ü"/>
            </a:pPr>
            <a:r>
              <a:rPr lang="en-US" dirty="0"/>
              <a:t>Pharmacies</a:t>
            </a:r>
          </a:p>
          <a:p>
            <a:pPr marL="0" indent="0">
              <a:buClr>
                <a:srgbClr val="91CCEF"/>
              </a:buClr>
              <a:buNone/>
            </a:pPr>
            <a:r>
              <a:rPr lang="en-US" dirty="0"/>
              <a:t>All at no charge!</a:t>
            </a:r>
          </a:p>
          <a:p>
            <a:pPr marL="0" indent="0">
              <a:buNone/>
            </a:pPr>
            <a:r>
              <a:rPr lang="en-US" b="1" dirty="0"/>
              <a:t>Meal delivery</a:t>
            </a:r>
            <a:br>
              <a:rPr lang="en-US" dirty="0"/>
            </a:br>
            <a:r>
              <a:rPr lang="en-US" dirty="0"/>
              <a:t>Members who have an inpatient stay at a hospital or skilled nursing facility can now: </a:t>
            </a:r>
          </a:p>
          <a:p>
            <a:pPr>
              <a:buClr>
                <a:srgbClr val="91CCEF"/>
              </a:buClr>
              <a:buFont typeface="Wingdings" panose="05000000000000000000" pitchFamily="2" charset="2"/>
              <a:buChar char="ü"/>
            </a:pPr>
            <a:r>
              <a:rPr lang="en-US" dirty="0"/>
              <a:t>Receive 3 dietitian-designed meals a day at no charge, for up to 4 weeks — a total of 84 meals once per calendar year</a:t>
            </a:r>
          </a:p>
          <a:p>
            <a:pPr>
              <a:buClr>
                <a:srgbClr val="91CCEF"/>
              </a:buClr>
              <a:buFont typeface="Wingdings" panose="05000000000000000000" pitchFamily="2" charset="2"/>
              <a:buChar char="ü"/>
            </a:pPr>
            <a:r>
              <a:rPr lang="en-US" dirty="0"/>
              <a:t>Select from more than 70 entrée options, including heart-healthy, diabetic-friendly, and gluten-free meals</a:t>
            </a:r>
          </a:p>
          <a:p>
            <a:pPr>
              <a:buClr>
                <a:srgbClr val="91CCEF"/>
              </a:buClr>
              <a:buFont typeface="Wingdings" panose="05000000000000000000" pitchFamily="2" charset="2"/>
              <a:buChar char="ü"/>
            </a:pPr>
            <a:r>
              <a:rPr lang="en-US" dirty="0"/>
              <a:t>Enjoy free delivery to any address in a Kaiser Permanente coverage region</a:t>
            </a:r>
          </a:p>
        </p:txBody>
      </p:sp>
      <p:sp>
        <p:nvSpPr>
          <p:cNvPr id="4" name="Title 3">
            <a:extLst>
              <a:ext uri="{FF2B5EF4-FFF2-40B4-BE49-F238E27FC236}">
                <a16:creationId xmlns:a16="http://schemas.microsoft.com/office/drawing/2014/main" id="{96C0EEA2-CAAF-40A5-BCF3-BBF9A2384533}"/>
              </a:ext>
            </a:extLst>
          </p:cNvPr>
          <p:cNvSpPr>
            <a:spLocks noGrp="1"/>
          </p:cNvSpPr>
          <p:nvPr>
            <p:ph type="title"/>
          </p:nvPr>
        </p:nvSpPr>
        <p:spPr/>
        <p:txBody>
          <a:bodyPr/>
          <a:lstStyle/>
          <a:p>
            <a:r>
              <a:rPr lang="en-US" dirty="0"/>
              <a:t>Kaiser Permanente Senior Advantage Additional Benefits</a:t>
            </a:r>
          </a:p>
        </p:txBody>
      </p:sp>
      <p:sp>
        <p:nvSpPr>
          <p:cNvPr id="5" name="Slide Number Placeholder 4">
            <a:extLst>
              <a:ext uri="{FF2B5EF4-FFF2-40B4-BE49-F238E27FC236}">
                <a16:creationId xmlns:a16="http://schemas.microsoft.com/office/drawing/2014/main" id="{7B4B2A1F-667E-4033-8C38-77CB074D49CE}"/>
              </a:ext>
            </a:extLst>
          </p:cNvPr>
          <p:cNvSpPr>
            <a:spLocks noGrp="1"/>
          </p:cNvSpPr>
          <p:nvPr>
            <p:ph type="sldNum" sz="quarter" idx="12"/>
          </p:nvPr>
        </p:nvSpPr>
        <p:spPr/>
        <p:txBody>
          <a:bodyPr/>
          <a:lstStyle/>
          <a:p>
            <a:fld id="{2723C7C7-B0FF-451D-99FE-9EA893039DFB}" type="slidenum">
              <a:rPr lang="en-US" smtClean="0"/>
              <a:pPr/>
              <a:t>26</a:t>
            </a:fld>
            <a:endParaRPr lang="en-US"/>
          </a:p>
        </p:txBody>
      </p:sp>
      <p:sp>
        <p:nvSpPr>
          <p:cNvPr id="6" name="Rectangle 5">
            <a:extLst>
              <a:ext uri="{FF2B5EF4-FFF2-40B4-BE49-F238E27FC236}">
                <a16:creationId xmlns:a16="http://schemas.microsoft.com/office/drawing/2014/main" id="{C11658B0-DD44-40B4-B94B-CECA650980D9}"/>
              </a:ext>
            </a:extLst>
          </p:cNvPr>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2582055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err="1"/>
              <a:t>CompanionCare</a:t>
            </a:r>
            <a:br>
              <a:rPr lang="en-US" dirty="0"/>
            </a:br>
            <a:r>
              <a:rPr lang="en-US" dirty="0"/>
              <a:t>Medicare Supplement Plan</a:t>
            </a:r>
          </a:p>
        </p:txBody>
      </p:sp>
      <p:sp>
        <p:nvSpPr>
          <p:cNvPr id="4" name="Slide Number Placeholder 3"/>
          <p:cNvSpPr>
            <a:spLocks noGrp="1"/>
          </p:cNvSpPr>
          <p:nvPr>
            <p:ph type="sldNum" sz="quarter" idx="12"/>
          </p:nvPr>
        </p:nvSpPr>
        <p:spPr/>
        <p:txBody>
          <a:bodyPr/>
          <a:lstStyle/>
          <a:p>
            <a:fld id="{2723C7C7-B0FF-451D-99FE-9EA893039DFB}" type="slidenum">
              <a:rPr lang="en-US" smtClean="0"/>
              <a:pPr/>
              <a:t>27</a:t>
            </a:fld>
            <a:endParaRPr lang="en-US"/>
          </a:p>
        </p:txBody>
      </p:sp>
      <p:sp>
        <p:nvSpPr>
          <p:cNvPr id="5" name="Content Placeholder 2"/>
          <p:cNvSpPr txBox="1">
            <a:spLocks/>
          </p:cNvSpPr>
          <p:nvPr/>
        </p:nvSpPr>
        <p:spPr>
          <a:xfrm>
            <a:off x="914400" y="1570892"/>
            <a:ext cx="11186213" cy="4983832"/>
          </a:xfrm>
          <a:prstGeom prst="rect">
            <a:avLst/>
          </a:prstGeom>
        </p:spPr>
        <p:txBody>
          <a:bodyPr lIns="0" tIns="13716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lvl="1" indent="0">
              <a:spcAft>
                <a:spcPts val="600"/>
              </a:spcAft>
              <a:buFont typeface="Arial" panose="020B0604020202020204" pitchFamily="34" charset="0"/>
              <a:buNone/>
            </a:pPr>
            <a:r>
              <a:rPr lang="en-US" sz="1600" b="1" kern="0" dirty="0" err="1"/>
              <a:t>CompanionCare</a:t>
            </a:r>
            <a:r>
              <a:rPr lang="en-US" sz="1600" b="1" kern="0" dirty="0"/>
              <a:t> is a Medicare Supplement (also known as Medigap) plan administered by Anthem Blue Cross with Medicare Part D prescription drug coverage provided through Navitus Health Solutions:</a:t>
            </a:r>
          </a:p>
          <a:p>
            <a:pPr marL="4763" lvl="1" indent="-234950">
              <a:spcAft>
                <a:spcPts val="600"/>
              </a:spcAft>
              <a:buClr>
                <a:schemeClr val="accent3"/>
              </a:buClr>
              <a:buFont typeface="Wingdings" panose="05000000000000000000" pitchFamily="2" charset="2"/>
              <a:buChar char="ü"/>
            </a:pPr>
            <a:r>
              <a:rPr lang="en-US" sz="1600" kern="0" dirty="0"/>
              <a:t>Requires continuous enrollment in Medicare parts A &amp; B</a:t>
            </a:r>
          </a:p>
          <a:p>
            <a:pPr marL="4763" lvl="1" indent="-234950">
              <a:spcAft>
                <a:spcPts val="600"/>
              </a:spcAft>
              <a:buClr>
                <a:schemeClr val="accent3"/>
              </a:buClr>
              <a:buFont typeface="Wingdings" panose="05000000000000000000" pitchFamily="2" charset="2"/>
              <a:buChar char="ü"/>
            </a:pPr>
            <a:r>
              <a:rPr lang="en-US" sz="1600" kern="0" dirty="0"/>
              <a:t>Cost will not increase according to member’s age but premiums may be subject to yearly increases</a:t>
            </a:r>
          </a:p>
          <a:p>
            <a:pPr marL="4763" lvl="1" indent="-234950">
              <a:spcAft>
                <a:spcPts val="0"/>
              </a:spcAft>
              <a:buClr>
                <a:schemeClr val="accent3"/>
              </a:buClr>
              <a:buFont typeface="Wingdings" panose="05000000000000000000" pitchFamily="2" charset="2"/>
              <a:buChar char="ü"/>
            </a:pPr>
            <a:r>
              <a:rPr lang="en-US" sz="1600" kern="0" dirty="0"/>
              <a:t>Members enrolled in a Medicare Supplement/</a:t>
            </a:r>
            <a:r>
              <a:rPr lang="en-US" sz="1600" kern="0" dirty="0" err="1"/>
              <a:t>Medigap</a:t>
            </a:r>
            <a:r>
              <a:rPr lang="en-US" sz="1600" kern="0" dirty="0"/>
              <a:t> plan maintain Original Medicare</a:t>
            </a:r>
          </a:p>
          <a:p>
            <a:pPr marL="787083" lvl="3" indent="-285750">
              <a:spcAft>
                <a:spcPts val="600"/>
              </a:spcAft>
              <a:buClr>
                <a:schemeClr val="accent3"/>
              </a:buClr>
              <a:buFont typeface="Wingdings" panose="05000000000000000000" pitchFamily="2" charset="2"/>
              <a:buChar char="Ø"/>
            </a:pPr>
            <a:r>
              <a:rPr lang="en-US" sz="1600" kern="0" dirty="0"/>
              <a:t>Member self-refers to any U.S. provider who accepts </a:t>
            </a:r>
            <a:r>
              <a:rPr lang="en-US" sz="1600" u="sng" kern="0" dirty="0"/>
              <a:t>Medicare assignment</a:t>
            </a:r>
          </a:p>
          <a:p>
            <a:pPr marL="112713" indent="-342900">
              <a:spcAft>
                <a:spcPts val="0"/>
              </a:spcAft>
              <a:buClr>
                <a:schemeClr val="accent3"/>
              </a:buClr>
              <a:buFont typeface="Wingdings" panose="05000000000000000000" pitchFamily="2" charset="2"/>
              <a:buChar char="ü"/>
            </a:pPr>
            <a:r>
              <a:rPr lang="en-US" kern="0" dirty="0"/>
              <a:t>The member’s cost share is zero when the medical service is both approved by Medicare and the provider accepts Medicare assignment.</a:t>
            </a:r>
          </a:p>
          <a:p>
            <a:pPr marL="801688" lvl="1" indent="-282575">
              <a:spcAft>
                <a:spcPts val="0"/>
              </a:spcAft>
              <a:buClr>
                <a:schemeClr val="accent3"/>
              </a:buClr>
              <a:buFont typeface="Wingdings" panose="05000000000000000000" pitchFamily="2" charset="2"/>
              <a:buChar char="Ø"/>
              <a:tabLst>
                <a:tab pos="461963" algn="l"/>
              </a:tabLst>
            </a:pPr>
            <a:r>
              <a:rPr lang="en-US" sz="1600" kern="0" dirty="0"/>
              <a:t>If the medical service is not covered by Medicare, then it will not be covered by the plan (excepting limited travel coverage).</a:t>
            </a:r>
          </a:p>
          <a:p>
            <a:pPr marL="1076008" lvl="2" indent="-282575">
              <a:spcAft>
                <a:spcPts val="0"/>
              </a:spcAft>
              <a:buClr>
                <a:schemeClr val="accent3"/>
              </a:buClr>
              <a:buFont typeface="Wingdings" panose="05000000000000000000" pitchFamily="2" charset="2"/>
              <a:buChar char="Ø"/>
              <a:tabLst>
                <a:tab pos="461963" algn="l"/>
              </a:tabLst>
            </a:pPr>
            <a:r>
              <a:rPr lang="en-US" sz="1600" kern="0" dirty="0"/>
              <a:t>Visit: https://www.medicare.gov/Pubs/pdf/10050-medicare-and-you.pdf</a:t>
            </a:r>
          </a:p>
          <a:p>
            <a:pPr marL="1376363" lvl="4" indent="-234950">
              <a:spcAft>
                <a:spcPts val="600"/>
              </a:spcAft>
              <a:buClr>
                <a:schemeClr val="accent3"/>
              </a:buClr>
              <a:buFont typeface="Wingdings" panose="05000000000000000000" pitchFamily="2" charset="2"/>
              <a:buChar char="Ø"/>
            </a:pPr>
            <a:r>
              <a:rPr lang="en-US" sz="1600" kern="0" dirty="0"/>
              <a:t>What’s NOT covered by Part A and Part B?</a:t>
            </a:r>
          </a:p>
          <a:p>
            <a:pPr marL="421323" indent="-285750">
              <a:buClr>
                <a:schemeClr val="accent3"/>
              </a:buClr>
              <a:buFont typeface="Wingdings" panose="05000000000000000000" pitchFamily="2" charset="2"/>
              <a:buChar char="ü"/>
            </a:pPr>
            <a:r>
              <a:rPr lang="en-US" kern="0" dirty="0"/>
              <a:t>SISC members must reside within the United States.</a:t>
            </a:r>
          </a:p>
          <a:p>
            <a:pPr marL="421323" indent="-285750">
              <a:buClr>
                <a:schemeClr val="accent3"/>
              </a:buClr>
              <a:buFont typeface="Wingdings" panose="05000000000000000000" pitchFamily="2" charset="2"/>
              <a:buChar char="ü"/>
            </a:pPr>
            <a:endParaRPr lang="en-US" kern="0" dirty="0"/>
          </a:p>
          <a:p>
            <a:pPr marL="0" lvl="1" indent="0">
              <a:spcAft>
                <a:spcPts val="0"/>
              </a:spcAft>
              <a:buNone/>
            </a:pPr>
            <a:r>
              <a:rPr lang="en-US" sz="1600" b="1" kern="0" dirty="0" err="1"/>
              <a:t>Navitus</a:t>
            </a:r>
            <a:r>
              <a:rPr lang="en-US" sz="1600" b="1" kern="0" dirty="0"/>
              <a:t> Health Solutions Medicare Part D Prescription Drug Plan:</a:t>
            </a:r>
          </a:p>
          <a:p>
            <a:pPr marL="285750" lvl="1" indent="-285750">
              <a:spcAft>
                <a:spcPts val="600"/>
              </a:spcAft>
              <a:buClr>
                <a:schemeClr val="accent3"/>
              </a:buClr>
              <a:buFont typeface="Wingdings" panose="05000000000000000000" pitchFamily="2" charset="2"/>
              <a:buChar char="ü"/>
            </a:pPr>
            <a:r>
              <a:rPr lang="en-US" sz="1600" kern="0" dirty="0"/>
              <a:t>$9 generic/ $35 brand and specialty - </a:t>
            </a:r>
            <a:r>
              <a:rPr lang="en-US" sz="1600" u="sng" kern="0" dirty="0"/>
              <a:t>Costco zero copay program does NOT apply</a:t>
            </a:r>
          </a:p>
          <a:p>
            <a:pPr marL="285750" lvl="1" indent="-285750">
              <a:spcAft>
                <a:spcPts val="0"/>
              </a:spcAft>
              <a:buClr>
                <a:schemeClr val="accent3"/>
              </a:buClr>
              <a:buFont typeface="Wingdings" panose="05000000000000000000" pitchFamily="2" charset="2"/>
              <a:buChar char="ü"/>
            </a:pPr>
            <a:r>
              <a:rPr lang="en-US" sz="1600" kern="0" dirty="0"/>
              <a:t>There is no coverage gap or “donut hole” on this plan.</a:t>
            </a:r>
          </a:p>
        </p:txBody>
      </p:sp>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62260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a:t>SISC </a:t>
            </a:r>
            <a:r>
              <a:rPr lang="en-US" dirty="0" err="1"/>
              <a:t>CompanionCare</a:t>
            </a:r>
            <a:br>
              <a:rPr lang="en-US" dirty="0"/>
            </a:br>
            <a:r>
              <a:rPr lang="en-US" dirty="0"/>
              <a:t>Summary of Benefits (10/1/23 – 09/30/24)</a:t>
            </a:r>
          </a:p>
        </p:txBody>
      </p:sp>
      <p:sp>
        <p:nvSpPr>
          <p:cNvPr id="4" name="Slide Number Placeholder 3"/>
          <p:cNvSpPr>
            <a:spLocks noGrp="1"/>
          </p:cNvSpPr>
          <p:nvPr>
            <p:ph type="sldNum" sz="quarter" idx="12"/>
          </p:nvPr>
        </p:nvSpPr>
        <p:spPr/>
        <p:txBody>
          <a:bodyPr/>
          <a:lstStyle/>
          <a:p>
            <a:fld id="{2723C7C7-B0FF-451D-99FE-9EA893039DFB}" type="slidenum">
              <a:rPr lang="en-US" smtClean="0"/>
              <a:pPr/>
              <a:t>28</a:t>
            </a:fld>
            <a:endParaRPr lang="en-US"/>
          </a:p>
        </p:txBody>
      </p:sp>
      <p:graphicFrame>
        <p:nvGraphicFramePr>
          <p:cNvPr id="5" name="Group 128"/>
          <p:cNvGraphicFramePr>
            <a:graphicFrameLocks/>
          </p:cNvGraphicFramePr>
          <p:nvPr>
            <p:extLst>
              <p:ext uri="{D42A27DB-BD31-4B8C-83A1-F6EECF244321}">
                <p14:modId xmlns:p14="http://schemas.microsoft.com/office/powerpoint/2010/main" val="3732368462"/>
              </p:ext>
            </p:extLst>
          </p:nvPr>
        </p:nvGraphicFramePr>
        <p:xfrm>
          <a:off x="992221" y="1591056"/>
          <a:ext cx="9815209" cy="4770034"/>
        </p:xfrm>
        <a:graphic>
          <a:graphicData uri="http://schemas.openxmlformats.org/drawingml/2006/table">
            <a:tbl>
              <a:tblPr/>
              <a:tblGrid>
                <a:gridCol w="5083716">
                  <a:extLst>
                    <a:ext uri="{9D8B030D-6E8A-4147-A177-3AD203B41FA5}">
                      <a16:colId xmlns:a16="http://schemas.microsoft.com/office/drawing/2014/main" val="20000"/>
                    </a:ext>
                  </a:extLst>
                </a:gridCol>
                <a:gridCol w="4731493">
                  <a:extLst>
                    <a:ext uri="{9D8B030D-6E8A-4147-A177-3AD203B41FA5}">
                      <a16:colId xmlns:a16="http://schemas.microsoft.com/office/drawing/2014/main" val="20001"/>
                    </a:ext>
                  </a:extLst>
                </a:gridCol>
              </a:tblGrid>
              <a:tr h="28426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Services</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solidFill>
                        <a:srgbClr val="002855"/>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SISC </a:t>
                      </a:r>
                      <a:r>
                        <a:rPr kumimoji="0" lang="en-US" sz="1200" b="1" i="0" u="none" strike="noStrike" cap="none" normalizeH="0" baseline="0" dirty="0" err="1">
                          <a:ln>
                            <a:noFill/>
                          </a:ln>
                          <a:solidFill>
                            <a:schemeClr val="bg1"/>
                          </a:solidFill>
                          <a:effectLst/>
                          <a:latin typeface="Arial" charset="0"/>
                          <a:cs typeface="Times New Roman" pitchFamily="18" charset="0"/>
                        </a:rPr>
                        <a:t>CompanionCare</a:t>
                      </a:r>
                      <a:endParaRPr kumimoji="0" lang="en-US" sz="1200" b="0" i="0" u="none" strike="noStrike" cap="none" normalizeH="0" baseline="0" dirty="0">
                        <a:ln>
                          <a:noFill/>
                        </a:ln>
                        <a:solidFill>
                          <a:schemeClr val="bg1"/>
                        </a:solidFill>
                        <a:effectLst/>
                        <a:latin typeface="Arial" charset="0"/>
                        <a:cs typeface="Times New Roman" pitchFamily="18" charset="0"/>
                      </a:endParaRPr>
                    </a:p>
                  </a:txBody>
                  <a:tcPr horzOverflow="overflow">
                    <a:lnL w="12700" cap="flat" cmpd="sng" algn="ctr">
                      <a:solidFill>
                        <a:prstClr val="white"/>
                      </a:solidFill>
                      <a:prstDash val="solid"/>
                      <a:round/>
                      <a:headEnd type="none" w="med" len="med"/>
                      <a:tailEnd type="none" w="med" len="med"/>
                    </a:lnL>
                    <a:lnR w="12700" cap="flat" cmpd="sng" algn="ctr">
                      <a:solidFill>
                        <a:srgbClr val="002855"/>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0"/>
                  </a:ext>
                </a:extLst>
              </a:tr>
              <a:tr h="29921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Lifetime Maximum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None</a:t>
                      </a:r>
                    </a:p>
                  </a:txBody>
                  <a:tcPr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140418890"/>
                  </a:ext>
                </a:extLst>
              </a:tr>
              <a:tr h="30406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Annual Out-of-Pocket  Maximum</a:t>
                      </a:r>
                      <a:endParaRPr kumimoji="0" lang="en-US" sz="1200" b="1"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None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4061583079"/>
                  </a:ext>
                </a:extLst>
              </a:tr>
              <a:tr h="30406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Deductible</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None</a:t>
                      </a:r>
                      <a:endParaRPr kumimoji="0" lang="en-US" sz="1200" b="0" i="0" u="none" strike="noStrike" cap="none" normalizeH="0" baseline="0" dirty="0">
                        <a:ln>
                          <a:noFill/>
                        </a:ln>
                        <a:solidFill>
                          <a:schemeClr val="tx1"/>
                        </a:solidFill>
                        <a:effectLst/>
                        <a:latin typeface="Arial" charset="0"/>
                        <a:cs typeface="Times New Roman" pitchFamily="18"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Office Visits</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No charge</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3"/>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Lab/X-rays</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 charge</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Outpatient Surgery</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No charge</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5"/>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Hospitalization Services</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 charge</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Emergency Services</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No charge</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7"/>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Ambulance Services</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 charge per transport</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67702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Prescription Drugs</a:t>
                      </a:r>
                      <a:endParaRPr kumimoji="0" lang="en-US" sz="1200" b="0" i="0" u="none" strike="noStrike" cap="none" normalizeH="0" baseline="0" dirty="0">
                        <a:ln>
                          <a:noFill/>
                        </a:ln>
                        <a:solidFill>
                          <a:schemeClr val="bg1"/>
                        </a:solidFill>
                        <a:effectLst/>
                        <a:latin typeface="Arial" charset="0"/>
                        <a:cs typeface="Times New Roman"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kumimoji="0" lang="en-US" sz="1200" b="1" i="0" u="none" strike="noStrike" cap="none" normalizeH="0" baseline="0" dirty="0">
                          <a:ln>
                            <a:noFill/>
                          </a:ln>
                          <a:solidFill>
                            <a:schemeClr val="bg1"/>
                          </a:solidFill>
                          <a:effectLst/>
                          <a:latin typeface="Arial" charset="0"/>
                          <a:cs typeface="Times New Roman" pitchFamily="18" charset="0"/>
                        </a:rPr>
                        <a:t>Generic </a:t>
                      </a:r>
                    </a:p>
                    <a:p>
                      <a:pPr marL="171450" marR="0" lvl="0" indent="-171450" algn="l" defTabSz="914400" rtl="0" eaLnBrk="0" fontAlgn="base" latinLnBrk="0" hangingPunct="0">
                        <a:lnSpc>
                          <a:spcPct val="100000"/>
                        </a:lnSpc>
                        <a:spcBef>
                          <a:spcPct val="0"/>
                        </a:spcBef>
                        <a:spcAft>
                          <a:spcPct val="0"/>
                        </a:spcAft>
                        <a:buClrTx/>
                        <a:buSzTx/>
                        <a:buFont typeface="Arial"/>
                        <a:buChar char="•"/>
                        <a:tabLst/>
                      </a:pPr>
                      <a:r>
                        <a:rPr kumimoji="0" lang="en-US" sz="1200" b="1" i="0" u="none" strike="noStrike" cap="none" normalizeH="0" baseline="0" dirty="0">
                          <a:ln>
                            <a:noFill/>
                          </a:ln>
                          <a:solidFill>
                            <a:schemeClr val="bg1"/>
                          </a:solidFill>
                          <a:effectLst/>
                          <a:latin typeface="Arial" charset="0"/>
                          <a:cs typeface="Times New Roman" pitchFamily="18" charset="0"/>
                        </a:rPr>
                        <a:t>Brand</a:t>
                      </a:r>
                      <a:endParaRPr kumimoji="0" lang="en-US" sz="1200" b="0" i="0" u="none" strike="noStrike" cap="none" normalizeH="0" baseline="0" dirty="0">
                        <a:ln>
                          <a:noFill/>
                        </a:ln>
                        <a:solidFill>
                          <a:schemeClr val="bg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dirty="0">
                        <a:ln>
                          <a:noFill/>
                        </a:ln>
                        <a:solidFill>
                          <a:schemeClr val="bg1"/>
                        </a:solidFill>
                        <a:effectLst/>
                        <a:latin typeface="Arial" charset="0"/>
                        <a:cs typeface="Times New Roman" pitchFamily="18" charset="0"/>
                      </a:endParaRPr>
                    </a:p>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cs typeface="Times New Roman" pitchFamily="18" charset="0"/>
                        </a:rPr>
                        <a:t>$18 for up to a 90-day supply</a:t>
                      </a:r>
                    </a:p>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bg1"/>
                          </a:solidFill>
                          <a:effectLst/>
                          <a:latin typeface="Arial" charset="0"/>
                          <a:cs typeface="Times New Roman" pitchFamily="18" charset="0"/>
                        </a:rPr>
                        <a:t>$90 for up to a 90-day supply</a:t>
                      </a:r>
                      <a:endParaRPr kumimoji="0" lang="en-US" sz="1200" b="0" i="0" u="none" strike="noStrike" cap="none" normalizeH="0" baseline="0" dirty="0">
                        <a:ln>
                          <a:noFill/>
                        </a:ln>
                        <a:solidFill>
                          <a:schemeClr val="bg1"/>
                        </a:solidFill>
                        <a:effectLst/>
                        <a:latin typeface="Arial" charset="0"/>
                        <a:cs typeface="Times New Roman" pitchFamily="18"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9"/>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Durable Medical Equipment</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cs typeface="Times New Roman" pitchFamily="18" charset="0"/>
                        </a:rPr>
                        <a:t>No charge</a:t>
                      </a:r>
                      <a:endParaRPr kumimoji="0" lang="en-US" sz="1200" b="0" i="0" u="none" strike="noStrike" cap="none" normalizeH="0" baseline="0" dirty="0">
                        <a:ln>
                          <a:noFill/>
                        </a:ln>
                        <a:solidFill>
                          <a:schemeClr val="tx1"/>
                        </a:solidFill>
                        <a:effectLst/>
                        <a:latin typeface="Arial" charset="0"/>
                      </a:endParaRP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kumimoji="0" lang="en-US" sz="1200" b="1" i="0" u="none" strike="noStrike" cap="none" normalizeH="0" baseline="0" dirty="0">
                          <a:ln>
                            <a:noFill/>
                          </a:ln>
                          <a:solidFill>
                            <a:schemeClr val="bg1"/>
                          </a:solidFill>
                          <a:effectLst/>
                          <a:latin typeface="Arial" charset="0"/>
                        </a:rPr>
                        <a:t>Home care (part-time, intermittent)</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No charge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12"/>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Skilled Nursing Facility Care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tx1"/>
                          </a:solidFill>
                          <a:effectLst/>
                          <a:latin typeface="Arial" charset="0"/>
                        </a:rPr>
                        <a:t>No charge for up to 100 days per benefit period</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9014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Gym Membership/Discount Program</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a:ln>
                            <a:noFill/>
                          </a:ln>
                          <a:solidFill>
                            <a:schemeClr val="bg1"/>
                          </a:solidFill>
                          <a:effectLst/>
                          <a:latin typeface="Arial" charset="0"/>
                        </a:rPr>
                        <a:t>                                             No charge</a:t>
                      </a:r>
                    </a:p>
                  </a:txBody>
                  <a:tcP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623667772"/>
                  </a:ext>
                </a:extLst>
              </a:tr>
            </a:tbl>
          </a:graphicData>
        </a:graphic>
      </p:graphicFrame>
      <p:sp>
        <p:nvSpPr>
          <p:cNvPr id="6" name="Rectangle 67"/>
          <p:cNvSpPr>
            <a:spLocks noChangeArrowheads="1"/>
          </p:cNvSpPr>
          <p:nvPr/>
        </p:nvSpPr>
        <p:spPr bwMode="gray">
          <a:xfrm>
            <a:off x="992221" y="6455664"/>
            <a:ext cx="1008690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defTabSz="914400">
              <a:defRPr/>
            </a:pPr>
            <a:r>
              <a:rPr kumimoji="0" lang="en-US" sz="1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Important note: </a:t>
            </a:r>
            <a:r>
              <a:rPr lang="en-US" sz="1000" noProof="0" dirty="0">
                <a:solidFill>
                  <a:prstClr val="black"/>
                </a:solidFill>
                <a:latin typeface="Arial" panose="020B0604020202020204" pitchFamily="34" charset="0"/>
                <a:cs typeface="Arial" panose="020B0604020202020204" pitchFamily="34" charset="0"/>
              </a:rPr>
              <a:t>t</a:t>
            </a:r>
            <a:r>
              <a:rPr lang="en-US" sz="1000" dirty="0">
                <a:solidFill>
                  <a:prstClr val="black"/>
                </a:solidFill>
                <a:latin typeface="Arial" panose="020B0604020202020204" pitchFamily="34" charset="0"/>
                <a:cs typeface="Arial" panose="020B0604020202020204" pitchFamily="34" charset="0"/>
              </a:rPr>
              <a:t>his is a benefit overview of SISC’s </a:t>
            </a:r>
            <a:r>
              <a:rPr lang="en-US" sz="1000" dirty="0" err="1">
                <a:solidFill>
                  <a:prstClr val="black"/>
                </a:solidFill>
                <a:latin typeface="Arial" panose="020B0604020202020204" pitchFamily="34" charset="0"/>
                <a:cs typeface="Arial" panose="020B0604020202020204" pitchFamily="34" charset="0"/>
              </a:rPr>
              <a:t>CompanionCare</a:t>
            </a:r>
            <a:r>
              <a:rPr lang="en-US" sz="1000" dirty="0">
                <a:solidFill>
                  <a:prstClr val="black"/>
                </a:solidFill>
                <a:latin typeface="Arial" panose="020B0604020202020204" pitchFamily="34" charset="0"/>
                <a:cs typeface="Arial" panose="020B0604020202020204" pitchFamily="34" charset="0"/>
              </a:rPr>
              <a:t> group plan where </a:t>
            </a:r>
            <a:r>
              <a:rPr kumimoji="0" lang="en-US" sz="1000" i="0" u="none" strike="noStrike" kern="1200" cap="none" spc="0" normalizeH="0" baseline="0" noProof="0" dirty="0">
                <a:ln>
                  <a:noFill/>
                </a:ln>
                <a:effectLst/>
                <a:uLnTx/>
                <a:uFillTx/>
                <a:latin typeface="Arial" panose="020B0604020202020204" pitchFamily="34" charset="0"/>
                <a:cs typeface="Arial" panose="020B0604020202020204" pitchFamily="34" charset="0"/>
              </a:rPr>
              <a:t>all services must be approved by Medicare to be covered on this plan.</a:t>
            </a:r>
            <a:br>
              <a:rPr kumimoji="0" lang="en-US" sz="1000" i="0" u="none" strike="noStrike" kern="1200" cap="none" spc="0" normalizeH="0" baseline="0" noProof="0" dirty="0">
                <a:ln>
                  <a:noFill/>
                </a:ln>
                <a:effectLst/>
                <a:uLnTx/>
                <a:uFillTx/>
                <a:latin typeface="Arial" panose="020B0604020202020204" pitchFamily="34" charset="0"/>
                <a:cs typeface="Arial" panose="020B0604020202020204" pitchFamily="34" charset="0"/>
              </a:rPr>
            </a:br>
            <a:r>
              <a:rPr lang="en-US" sz="1000" dirty="0">
                <a:solidFill>
                  <a:prstClr val="black"/>
                </a:solidFill>
                <a:latin typeface="Arial" panose="020B0604020202020204" pitchFamily="34" charset="0"/>
                <a:cs typeface="Arial" panose="020B0604020202020204" pitchFamily="34" charset="0"/>
              </a:rPr>
              <a:t>All benefits are subject to the definitions, limitations, and exclusions set forth in the Anthem </a:t>
            </a:r>
            <a:r>
              <a:rPr lang="en-US" sz="1000" dirty="0" err="1">
                <a:solidFill>
                  <a:prstClr val="black"/>
                </a:solidFill>
                <a:latin typeface="Arial" panose="020B0604020202020204" pitchFamily="34" charset="0"/>
                <a:cs typeface="Arial" panose="020B0604020202020204" pitchFamily="34" charset="0"/>
              </a:rPr>
              <a:t>CompanionCare</a:t>
            </a:r>
            <a:r>
              <a:rPr lang="en-US" sz="1000" dirty="0">
                <a:solidFill>
                  <a:prstClr val="black"/>
                </a:solidFill>
                <a:latin typeface="Arial" panose="020B0604020202020204" pitchFamily="34" charset="0"/>
                <a:cs typeface="Arial" panose="020B0604020202020204" pitchFamily="34" charset="0"/>
              </a:rPr>
              <a:t> Plan Evidence of Coverage</a:t>
            </a:r>
            <a:r>
              <a:rPr lang="en-US" sz="1000" b="1" dirty="0">
                <a:solidFill>
                  <a:prstClr val="black"/>
                </a:solidFill>
                <a:latin typeface="Arial" panose="020B0604020202020204" pitchFamily="34" charset="0"/>
                <a:cs typeface="Arial" panose="020B0604020202020204" pitchFamily="34" charset="0"/>
              </a:rPr>
              <a:t>.</a:t>
            </a:r>
            <a:endParaRPr lang="en-US" sz="1000" dirty="0">
              <a:solidFill>
                <a:prstClr val="black"/>
              </a:solidFill>
              <a:latin typeface="Arial" panose="020B0604020202020204" pitchFamily="34" charset="0"/>
              <a:cs typeface="Arial" panose="020B0604020202020204" pitchFamily="34" charset="0"/>
            </a:endParaRPr>
          </a:p>
        </p:txBody>
      </p:sp>
      <p:pic>
        <p:nvPicPr>
          <p:cNvPr id="8"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37577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err="1"/>
              <a:t>Silver&amp;Fit</a:t>
            </a:r>
            <a:r>
              <a:rPr lang="en-US" dirty="0"/>
              <a:t> </a:t>
            </a:r>
            <a:br>
              <a:rPr lang="en-US" dirty="0"/>
            </a:br>
            <a:r>
              <a:rPr lang="en-US" dirty="0"/>
              <a:t>Exercise and Healthy Aging Program</a:t>
            </a:r>
          </a:p>
        </p:txBody>
      </p:sp>
      <p:sp>
        <p:nvSpPr>
          <p:cNvPr id="4" name="Slide Number Placeholder 3"/>
          <p:cNvSpPr>
            <a:spLocks noGrp="1"/>
          </p:cNvSpPr>
          <p:nvPr>
            <p:ph type="sldNum" sz="quarter" idx="12"/>
          </p:nvPr>
        </p:nvSpPr>
        <p:spPr/>
        <p:txBody>
          <a:bodyPr/>
          <a:lstStyle/>
          <a:p>
            <a:fld id="{2723C7C7-B0FF-451D-99FE-9EA893039DFB}" type="slidenum">
              <a:rPr lang="en-US" smtClean="0"/>
              <a:pPr/>
              <a:t>29</a:t>
            </a:fld>
            <a:endParaRPr lang="en-US"/>
          </a:p>
        </p:txBody>
      </p:sp>
      <p:sp>
        <p:nvSpPr>
          <p:cNvPr id="5" name="Content Placeholder 2"/>
          <p:cNvSpPr txBox="1">
            <a:spLocks/>
          </p:cNvSpPr>
          <p:nvPr/>
        </p:nvSpPr>
        <p:spPr>
          <a:xfrm>
            <a:off x="914401" y="1773936"/>
            <a:ext cx="10329316" cy="4876800"/>
          </a:xfrm>
          <a:prstGeom prst="rect">
            <a:avLst/>
          </a:prstGeom>
        </p:spPr>
        <p:txBody>
          <a:bodyPr lIns="0" tIns="137160" rIns="0" bIns="0"/>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buClr>
                <a:srgbClr val="96BC33"/>
              </a:buClr>
              <a:buFont typeface="Arial" panose="020B0604020202020204" pitchFamily="34" charset="0"/>
              <a:buNone/>
            </a:pPr>
            <a:r>
              <a:rPr lang="en-US" b="1" kern="0" dirty="0"/>
              <a:t>Available at no cost, </a:t>
            </a:r>
            <a:r>
              <a:rPr lang="en-US" b="1" kern="0" dirty="0" err="1"/>
              <a:t>CompanionCare</a:t>
            </a:r>
            <a:r>
              <a:rPr lang="en-US" b="1" kern="0" dirty="0"/>
              <a:t>, and Kaiser Permanente Senior Advantage members can take advantage of the </a:t>
            </a:r>
            <a:r>
              <a:rPr lang="en-US" b="1" kern="0" dirty="0" err="1"/>
              <a:t>Silver&amp;Fit</a:t>
            </a:r>
            <a:r>
              <a:rPr lang="en-US" b="1" kern="0" baseline="30000" dirty="0"/>
              <a:t>®</a:t>
            </a:r>
            <a:r>
              <a:rPr lang="en-US" b="1" kern="0" dirty="0"/>
              <a:t> Healthy Aging Program with benefits that include:</a:t>
            </a:r>
          </a:p>
          <a:p>
            <a:pPr marL="461963" lvl="2" indent="-234950">
              <a:buClr>
                <a:schemeClr val="accent3"/>
              </a:buClr>
              <a:buFont typeface="Wingdings" panose="05000000000000000000" pitchFamily="2" charset="2"/>
              <a:buChar char="ü"/>
            </a:pPr>
            <a:r>
              <a:rPr lang="en-US" sz="1600" kern="0" dirty="0"/>
              <a:t>Gym Membership at participating locations</a:t>
            </a:r>
          </a:p>
          <a:p>
            <a:pPr marL="461963" lvl="2" indent="-234950">
              <a:buClr>
                <a:schemeClr val="accent3"/>
              </a:buClr>
              <a:buFont typeface="Wingdings" panose="05000000000000000000" pitchFamily="2" charset="2"/>
              <a:buChar char="ü"/>
            </a:pPr>
            <a:r>
              <a:rPr lang="en-US" sz="1600" kern="0" dirty="0"/>
              <a:t>Home Fitness Program</a:t>
            </a:r>
          </a:p>
          <a:p>
            <a:pPr marL="461963" lvl="2" indent="-234950">
              <a:buClr>
                <a:schemeClr val="accent3"/>
              </a:buClr>
              <a:buFont typeface="Wingdings" panose="05000000000000000000" pitchFamily="2" charset="2"/>
              <a:buChar char="ü"/>
            </a:pPr>
            <a:r>
              <a:rPr lang="en-US" sz="1600" kern="0" dirty="0"/>
              <a:t>Healthy Aging Resource Library</a:t>
            </a:r>
          </a:p>
          <a:p>
            <a:endParaRPr lang="en-US" kern="0" dirty="0"/>
          </a:p>
          <a:p>
            <a:endParaRPr lang="en-US" kern="0" dirty="0"/>
          </a:p>
          <a:p>
            <a:endParaRPr lang="en-US" kern="0" dirty="0"/>
          </a:p>
          <a:p>
            <a:endParaRPr lang="en-US" kern="0" dirty="0"/>
          </a:p>
          <a:p>
            <a:endParaRPr lang="en-US" kern="0" dirty="0"/>
          </a:p>
        </p:txBody>
      </p:sp>
      <p:sp>
        <p:nvSpPr>
          <p:cNvPr id="7" name="TextBox 6"/>
          <p:cNvSpPr txBox="1"/>
          <p:nvPr/>
        </p:nvSpPr>
        <p:spPr>
          <a:xfrm>
            <a:off x="914400" y="4663742"/>
            <a:ext cx="5486400" cy="1769715"/>
          </a:xfrm>
          <a:prstGeom prst="rect">
            <a:avLst/>
          </a:prstGeom>
          <a:noFill/>
        </p:spPr>
        <p:txBody>
          <a:bodyPr wrap="square" numCol="2"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effectLst/>
                <a:uLnTx/>
                <a:uFillTx/>
                <a:latin typeface="Arial"/>
                <a:ea typeface="+mn-ea"/>
                <a:cs typeface="+mn-cs"/>
              </a:rPr>
              <a:t>Local participating* facilities may include:</a:t>
            </a:r>
          </a:p>
          <a:p>
            <a:pPr marL="461963" indent="-234950" defTabSz="457200">
              <a:buClr>
                <a:schemeClr val="accent3"/>
              </a:buClr>
              <a:buFont typeface="Arial" panose="020B0604020202020204" pitchFamily="34" charset="0"/>
              <a:buChar char="•"/>
              <a:defRPr/>
            </a:pPr>
            <a:r>
              <a:rPr lang="en-US" sz="1500" dirty="0"/>
              <a:t>24 Hour Fitness</a:t>
            </a:r>
          </a:p>
          <a:p>
            <a:pPr marL="461963" marR="0" lvl="0" indent="-234950" algn="l" defTabSz="4572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a:ea typeface="+mn-ea"/>
                <a:cs typeface="+mn-cs"/>
              </a:rPr>
              <a:t>Marin Fitness</a:t>
            </a:r>
          </a:p>
          <a:p>
            <a:pPr marL="461963" marR="0" lvl="0" indent="-234950" algn="l" defTabSz="4572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a:ea typeface="+mn-ea"/>
                <a:cs typeface="+mn-cs"/>
              </a:rPr>
              <a:t>Anytime Fitness</a:t>
            </a:r>
          </a:p>
          <a:p>
            <a:pPr marL="461963" marR="0" lvl="0" indent="-234950" algn="l" defTabSz="4572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lang="en-US" sz="1500" dirty="0">
                <a:latin typeface="Arial"/>
              </a:rPr>
              <a:t>City Sports Club</a:t>
            </a:r>
          </a:p>
          <a:p>
            <a:pPr marL="461963" marR="0" lvl="0" indent="-234950" algn="l" defTabSz="457200" rtl="0" eaLnBrk="1" fontAlgn="auto" latinLnBrk="0" hangingPunct="1">
              <a:lnSpc>
                <a:spcPct val="100000"/>
              </a:lnSpc>
              <a:spcBef>
                <a:spcPts val="0"/>
              </a:spcBef>
              <a:spcAft>
                <a:spcPts val="0"/>
              </a:spcAft>
              <a:buClr>
                <a:schemeClr val="accent3"/>
              </a:buClr>
              <a:buSzTx/>
              <a:buFont typeface="Arial" panose="020B0604020202020204" pitchFamily="34" charset="0"/>
              <a:buChar char="•"/>
              <a:tabLst/>
              <a:defRPr/>
            </a:pPr>
            <a:r>
              <a:rPr kumimoji="0" lang="en-US" sz="1500" b="0" i="0" u="none" strike="noStrike" kern="1200" cap="none" spc="0" normalizeH="0" baseline="0" noProof="0" dirty="0">
                <a:ln>
                  <a:noFill/>
                </a:ln>
                <a:effectLst/>
                <a:uLnTx/>
                <a:uFillTx/>
                <a:latin typeface="Arial"/>
                <a:ea typeface="+mn-ea"/>
                <a:cs typeface="+mn-cs"/>
              </a:rPr>
              <a:t>Planet Fitness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17365D"/>
              </a:solidFill>
              <a:effectLst/>
              <a:uLnTx/>
              <a:uFillTx/>
              <a:latin typeface="Arial"/>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0" i="1" u="none" strike="noStrike" kern="1200" cap="none" spc="0" normalizeH="0" baseline="0" noProof="0" dirty="0">
                <a:ln>
                  <a:noFill/>
                </a:ln>
                <a:solidFill>
                  <a:srgbClr val="FF0000"/>
                </a:solidFill>
                <a:effectLst/>
                <a:uLnTx/>
                <a:uFillTx/>
                <a:latin typeface="Arial"/>
                <a:ea typeface="+mn-ea"/>
                <a:cs typeface="+mn-cs"/>
              </a:rPr>
              <a:t>*Participation may vary by location.</a:t>
            </a:r>
          </a:p>
        </p:txBody>
      </p:sp>
      <p:pic>
        <p:nvPicPr>
          <p:cNvPr id="8" name="Picture 2">
            <a:extLst>
              <a:ext uri="{FF2B5EF4-FFF2-40B4-BE49-F238E27FC236}">
                <a16:creationId xmlns:a16="http://schemas.microsoft.com/office/drawing/2014/main" id="{C151D189-A048-41EB-9FF3-FCF99F8166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73013" y="4537077"/>
            <a:ext cx="3670704" cy="2066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914400" y="3767710"/>
            <a:ext cx="10329318" cy="673289"/>
          </a:xfrm>
          <a:prstGeom prst="rect">
            <a:avLst/>
          </a:prstGeom>
          <a:solidFill>
            <a:srgbClr val="003B71"/>
          </a:solidFill>
          <a:ln>
            <a:solidFill>
              <a:srgbClr val="003B71"/>
            </a:solidFill>
          </a:ln>
        </p:spPr>
        <p:txBody>
          <a:bodyPr wrap="square" rtlCol="0" anchor="ctr">
            <a:noAutofit/>
          </a:bodyPr>
          <a:lstStyle/>
          <a:p>
            <a:pPr marL="12700">
              <a:spcBef>
                <a:spcPts val="100"/>
              </a:spcBef>
            </a:pPr>
            <a:r>
              <a:rPr lang="en-US" sz="2000" b="1" spc="-20" dirty="0">
                <a:solidFill>
                  <a:schemeClr val="bg1"/>
                </a:solidFill>
                <a:cs typeface="Arial"/>
              </a:rPr>
              <a:t>To learn more about </a:t>
            </a:r>
            <a:r>
              <a:rPr lang="en-US" sz="2000" b="1" spc="-20" dirty="0" err="1">
                <a:solidFill>
                  <a:schemeClr val="bg1"/>
                </a:solidFill>
                <a:cs typeface="Arial"/>
              </a:rPr>
              <a:t>Silver&amp;Fit</a:t>
            </a:r>
            <a:r>
              <a:rPr lang="en-US" sz="2000" b="1" spc="-20" baseline="30000" dirty="0">
                <a:solidFill>
                  <a:schemeClr val="bg1"/>
                </a:solidFill>
                <a:cs typeface="Arial"/>
              </a:rPr>
              <a:t>®</a:t>
            </a:r>
            <a:r>
              <a:rPr lang="en-US" sz="2000" b="1" spc="-20" dirty="0">
                <a:solidFill>
                  <a:schemeClr val="bg1"/>
                </a:solidFill>
                <a:cs typeface="Arial"/>
              </a:rPr>
              <a:t>, including how to register and locate fitness facilities near you, visit SilverandFit.com</a:t>
            </a:r>
          </a:p>
        </p:txBody>
      </p:sp>
    </p:spTree>
    <p:extLst>
      <p:ext uri="{BB962C8B-B14F-4D97-AF65-F5344CB8AC3E}">
        <p14:creationId xmlns:p14="http://schemas.microsoft.com/office/powerpoint/2010/main" val="20002772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2EEA2C8-337B-4044-9760-1CA5AE8ADDB2}"/>
              </a:ext>
            </a:extLst>
          </p:cNvPr>
          <p:cNvSpPr>
            <a:spLocks noGrp="1"/>
          </p:cNvSpPr>
          <p:nvPr>
            <p:ph type="title"/>
          </p:nvPr>
        </p:nvSpPr>
        <p:spPr/>
        <p:txBody>
          <a:bodyPr>
            <a:normAutofit fontScale="90000"/>
          </a:bodyPr>
          <a:lstStyle/>
          <a:p>
            <a:r>
              <a:rPr lang="en-US" dirty="0"/>
              <a:t>Understanding the basics </a:t>
            </a:r>
            <a:br>
              <a:rPr lang="en-US" dirty="0"/>
            </a:br>
            <a:r>
              <a:rPr lang="en-US" dirty="0"/>
              <a:t>of Medicare</a:t>
            </a:r>
          </a:p>
        </p:txBody>
      </p:sp>
      <p:sp>
        <p:nvSpPr>
          <p:cNvPr id="6" name="Text Placeholder 5">
            <a:extLst>
              <a:ext uri="{FF2B5EF4-FFF2-40B4-BE49-F238E27FC236}">
                <a16:creationId xmlns:a16="http://schemas.microsoft.com/office/drawing/2014/main" id="{83F0AC6A-60D0-49CF-9C0D-BB4D6E6BE579}"/>
              </a:ext>
            </a:extLst>
          </p:cNvPr>
          <p:cNvSpPr>
            <a:spLocks noGrp="1"/>
          </p:cNvSpPr>
          <p:nvPr>
            <p:ph type="body" sz="quarter" idx="11"/>
          </p:nvPr>
        </p:nvSpPr>
        <p:spPr/>
        <p:txBody>
          <a:bodyPr/>
          <a:lstStyle/>
          <a:p>
            <a:r>
              <a:rPr lang="en-US" dirty="0"/>
              <a:t>MEDICARE FOR group MEMBERS</a:t>
            </a:r>
          </a:p>
        </p:txBody>
      </p:sp>
    </p:spTree>
    <p:extLst>
      <p:ext uri="{BB962C8B-B14F-4D97-AF65-F5344CB8AC3E}">
        <p14:creationId xmlns:p14="http://schemas.microsoft.com/office/powerpoint/2010/main" val="1649931150"/>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a:t>100-A $0 EGWP PPO</a:t>
            </a:r>
            <a:br>
              <a:rPr lang="en-US" dirty="0"/>
            </a:br>
            <a:r>
              <a:rPr lang="en-US" dirty="0"/>
              <a:t>Coordination of Benefits Plan</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30</a:t>
            </a:fld>
            <a:endParaRPr lang="en-US"/>
          </a:p>
        </p:txBody>
      </p:sp>
      <p:sp>
        <p:nvSpPr>
          <p:cNvPr id="5" name="Content Placeholder 2"/>
          <p:cNvSpPr txBox="1">
            <a:spLocks/>
          </p:cNvSpPr>
          <p:nvPr/>
        </p:nvSpPr>
        <p:spPr>
          <a:xfrm>
            <a:off x="914400" y="1773936"/>
            <a:ext cx="11186213" cy="4355973"/>
          </a:xfrm>
          <a:prstGeom prst="rect">
            <a:avLst/>
          </a:prstGeom>
        </p:spPr>
        <p:txBody>
          <a:bodyPr lIns="0" tIns="13716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lvl="1" indent="0">
              <a:spcAft>
                <a:spcPts val="600"/>
              </a:spcAft>
              <a:buFont typeface="Arial" panose="020B0604020202020204" pitchFamily="34" charset="0"/>
              <a:buNone/>
            </a:pPr>
            <a:r>
              <a:rPr lang="en-US" sz="1600" b="1" kern="0" dirty="0"/>
              <a:t>The 100-A $0 and EGWP PPO plan is a coordination of benefits plan with Medicare Part D prescription drug coverage:</a:t>
            </a:r>
          </a:p>
          <a:p>
            <a:pPr marL="457200" lvl="2" indent="-228600">
              <a:spcAft>
                <a:spcPts val="600"/>
              </a:spcAft>
              <a:buClr>
                <a:schemeClr val="accent3"/>
              </a:buClr>
              <a:buFont typeface="Wingdings" panose="05000000000000000000" pitchFamily="2" charset="2"/>
              <a:buChar char="ü"/>
            </a:pPr>
            <a:r>
              <a:rPr lang="en-US" sz="1600" kern="0" dirty="0"/>
              <a:t>Requires continuous enrollment in Medicare Parts A &amp; B</a:t>
            </a:r>
          </a:p>
          <a:p>
            <a:pPr marL="461963" lvl="2" indent="-234950">
              <a:spcAft>
                <a:spcPts val="0"/>
              </a:spcAft>
              <a:buClr>
                <a:schemeClr val="accent3"/>
              </a:buClr>
              <a:buFont typeface="Wingdings" panose="05000000000000000000" pitchFamily="2" charset="2"/>
              <a:buChar char="ü"/>
            </a:pPr>
            <a:r>
              <a:rPr lang="en-US" sz="1600" kern="0" dirty="0"/>
              <a:t>Members enrolled in a Medicare coordination of benefits plan maintain Original Medicare</a:t>
            </a:r>
          </a:p>
          <a:p>
            <a:pPr marL="969963" lvl="3" indent="-285750">
              <a:spcAft>
                <a:spcPts val="0"/>
              </a:spcAft>
              <a:buClr>
                <a:schemeClr val="accent3"/>
              </a:buClr>
              <a:buFont typeface="Wingdings" panose="05000000000000000000" pitchFamily="2" charset="2"/>
              <a:buChar char="Ø"/>
            </a:pPr>
            <a:r>
              <a:rPr lang="en-US" sz="1600" kern="0" dirty="0"/>
              <a:t>Member self-refers to any Blue Shield network provider</a:t>
            </a:r>
          </a:p>
          <a:p>
            <a:pPr marL="969963" lvl="3" indent="-285750">
              <a:spcAft>
                <a:spcPts val="0"/>
              </a:spcAft>
              <a:buClr>
                <a:schemeClr val="accent3"/>
              </a:buClr>
              <a:buFont typeface="Wingdings" panose="05000000000000000000" pitchFamily="2" charset="2"/>
              <a:buChar char="Ø"/>
            </a:pPr>
            <a:r>
              <a:rPr lang="en-US" sz="1600" kern="0" dirty="0"/>
              <a:t>If the medical service is not covered by Medicare, then it may be covered under the PPO plan.</a:t>
            </a:r>
          </a:p>
          <a:p>
            <a:pPr marL="1371600" lvl="3" indent="-227013">
              <a:spcAft>
                <a:spcPts val="600"/>
              </a:spcAft>
              <a:buClr>
                <a:schemeClr val="accent3"/>
              </a:buClr>
              <a:buFont typeface="Wingdings" panose="05000000000000000000" pitchFamily="2" charset="2"/>
              <a:buChar char="Ø"/>
            </a:pPr>
            <a:r>
              <a:rPr lang="en-US" sz="1600" kern="0" dirty="0"/>
              <a:t>See your benefit summary for covered services</a:t>
            </a:r>
          </a:p>
          <a:p>
            <a:pPr marL="228600" lvl="1" indent="-228600">
              <a:buClr>
                <a:srgbClr val="96BC33"/>
              </a:buClr>
              <a:buFont typeface="Arial" panose="020B0604020202020204" pitchFamily="34" charset="0"/>
              <a:buNone/>
            </a:pPr>
            <a:endParaRPr lang="en-US" sz="1600" b="1" kern="0" dirty="0"/>
          </a:p>
          <a:p>
            <a:pPr marL="228600" lvl="1" indent="-228600">
              <a:buClr>
                <a:srgbClr val="96BC33"/>
              </a:buClr>
              <a:buFont typeface="Arial" panose="020B0604020202020204" pitchFamily="34" charset="0"/>
              <a:buNone/>
            </a:pPr>
            <a:r>
              <a:rPr lang="en-US" sz="1600" b="1" kern="0" dirty="0"/>
              <a:t>100-A $0 PPO EGWP plan administered through Blue Shield of California:</a:t>
            </a:r>
            <a:br>
              <a:rPr lang="en-US" sz="1600" kern="0" dirty="0"/>
            </a:br>
            <a:r>
              <a:rPr lang="en-US" sz="1600" kern="0" dirty="0"/>
              <a:t>There is no deductible on the 100-A $0 EGWP PPO plan. The member’s medical cost share is zero or the defined copay (i.e., ambulance) when the medical service is both in-network and a covered benefit under the PPO plan.</a:t>
            </a:r>
          </a:p>
        </p:txBody>
      </p:sp>
      <p:pic>
        <p:nvPicPr>
          <p:cNvPr id="6"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65387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a:xfrm>
            <a:off x="914399" y="822960"/>
            <a:ext cx="11186213" cy="420624"/>
          </a:xfrm>
        </p:spPr>
        <p:txBody>
          <a:bodyPr/>
          <a:lstStyle/>
          <a:p>
            <a:r>
              <a:rPr lang="en-US" dirty="0"/>
              <a:t>SISC 100-A $0 EGWP PPO</a:t>
            </a:r>
            <a:br>
              <a:rPr lang="en-US" dirty="0"/>
            </a:br>
            <a:r>
              <a:rPr lang="en-US" dirty="0"/>
              <a:t>Summary of Benefits (10/01/23 - 09/30/24)</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31</a:t>
            </a:fld>
            <a:endParaRPr lang="en-US"/>
          </a:p>
        </p:txBody>
      </p:sp>
      <p:graphicFrame>
        <p:nvGraphicFramePr>
          <p:cNvPr id="5" name="Group 128"/>
          <p:cNvGraphicFramePr>
            <a:graphicFrameLocks/>
          </p:cNvGraphicFramePr>
          <p:nvPr>
            <p:extLst>
              <p:ext uri="{D42A27DB-BD31-4B8C-83A1-F6EECF244321}">
                <p14:modId xmlns:p14="http://schemas.microsoft.com/office/powerpoint/2010/main" val="1997654017"/>
              </p:ext>
            </p:extLst>
          </p:nvPr>
        </p:nvGraphicFramePr>
        <p:xfrm>
          <a:off x="979304" y="1688964"/>
          <a:ext cx="7440796" cy="4692946"/>
        </p:xfrm>
        <a:graphic>
          <a:graphicData uri="http://schemas.openxmlformats.org/drawingml/2006/table">
            <a:tbl>
              <a:tblPr/>
              <a:tblGrid>
                <a:gridCol w="4064904">
                  <a:extLst>
                    <a:ext uri="{9D8B030D-6E8A-4147-A177-3AD203B41FA5}">
                      <a16:colId xmlns:a16="http://schemas.microsoft.com/office/drawing/2014/main" val="20000"/>
                    </a:ext>
                  </a:extLst>
                </a:gridCol>
                <a:gridCol w="3375892">
                  <a:extLst>
                    <a:ext uri="{9D8B030D-6E8A-4147-A177-3AD203B41FA5}">
                      <a16:colId xmlns:a16="http://schemas.microsoft.com/office/drawing/2014/main" val="20001"/>
                    </a:ext>
                  </a:extLst>
                </a:gridCol>
              </a:tblGrid>
              <a:tr h="247609">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Services</a:t>
                      </a:r>
                      <a:endParaRPr kumimoji="0" lang="en-US" sz="1100" b="0" i="0" u="none" strike="noStrike" cap="none" normalizeH="0" baseline="0" dirty="0">
                        <a:ln>
                          <a:noFill/>
                        </a:ln>
                        <a:solidFill>
                          <a:schemeClr val="bg1"/>
                        </a:solidFill>
                        <a:effectLst/>
                        <a:latin typeface="Arial" charset="0"/>
                      </a:endParaRPr>
                    </a:p>
                  </a:txBody>
                  <a:tcPr marL="84251" marR="84251" marT="42114" marB="42114" horzOverflow="overflow">
                    <a:lnL w="12700" cap="flat" cmpd="sng" algn="ctr">
                      <a:solidFill>
                        <a:srgbClr val="002855"/>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en-US" sz="1100" b="1" dirty="0">
                          <a:solidFill>
                            <a:schemeClr val="bg1"/>
                          </a:solidFill>
                        </a:rPr>
                        <a:t>100-A $0</a:t>
                      </a:r>
                      <a:r>
                        <a:rPr lang="en-US" sz="1100" b="1" baseline="0" dirty="0">
                          <a:solidFill>
                            <a:schemeClr val="bg1"/>
                          </a:solidFill>
                        </a:rPr>
                        <a:t> </a:t>
                      </a:r>
                      <a:r>
                        <a:rPr lang="en-US" sz="1100" b="1" dirty="0">
                          <a:solidFill>
                            <a:schemeClr val="bg1"/>
                          </a:solidFill>
                        </a:rPr>
                        <a:t>EGWP PPO</a:t>
                      </a:r>
                      <a:endParaRPr kumimoji="0" lang="en-US" sz="1100" b="0" i="0" u="none" strike="noStrike" cap="none" normalizeH="0" baseline="0" dirty="0">
                        <a:ln>
                          <a:noFill/>
                        </a:ln>
                        <a:solidFill>
                          <a:schemeClr val="bg1"/>
                        </a:solidFill>
                        <a:effectLst/>
                        <a:latin typeface="Arial" charset="0"/>
                        <a:cs typeface="Times New Roman" pitchFamily="18" charset="0"/>
                      </a:endParaRPr>
                    </a:p>
                  </a:txBody>
                  <a:tcPr marL="84251" marR="0" marT="42114" marB="42114" horzOverflow="overflow">
                    <a:lnL w="12700" cap="flat" cmpd="sng" algn="ctr">
                      <a:solidFill>
                        <a:prstClr val="white"/>
                      </a:solidFill>
                      <a:prstDash val="solid"/>
                      <a:round/>
                      <a:headEnd type="none" w="med" len="med"/>
                      <a:tailEnd type="none" w="med" len="med"/>
                    </a:lnL>
                    <a:lnR w="12700" cap="flat" cmpd="sng" algn="ctr">
                      <a:solidFill>
                        <a:prstClr val="white"/>
                      </a:solidFill>
                      <a:prstDash val="solid"/>
                      <a:round/>
                      <a:headEnd type="none" w="med" len="med"/>
                      <a:tailEnd type="none" w="med" len="med"/>
                    </a:lnR>
                    <a:lnT w="12700" cap="flat" cmpd="sng" algn="ctr">
                      <a:solidFill>
                        <a:srgbClr val="002855"/>
                      </a:solid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0"/>
                  </a:ext>
                </a:extLst>
              </a:tr>
              <a:tr h="43549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Lifetime Maximum</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None</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346552091"/>
                  </a:ext>
                </a:extLst>
              </a:tr>
              <a:tr h="435492">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1100" b="1" kern="1200" dirty="0">
                          <a:solidFill>
                            <a:schemeClr val="bg1"/>
                          </a:solidFill>
                          <a:latin typeface="+mn-lt"/>
                          <a:ea typeface="+mn-ea"/>
                          <a:cs typeface="+mn-cs"/>
                        </a:rPr>
                        <a:t>Annual Out-of-Pocket Maximum </a:t>
                      </a:r>
                    </a:p>
                    <a:p>
                      <a:pPr marL="342900" marR="0" lvl="0" indent="-342900" algn="l" defTabSz="914400" rtl="0" eaLnBrk="1" fontAlgn="base" latinLnBrk="0" hangingPunct="1">
                        <a:lnSpc>
                          <a:spcPct val="100000"/>
                        </a:lnSpc>
                        <a:spcBef>
                          <a:spcPct val="0"/>
                        </a:spcBef>
                        <a:spcAft>
                          <a:spcPct val="0"/>
                        </a:spcAft>
                        <a:buClrTx/>
                        <a:buSzTx/>
                        <a:buFontTx/>
                        <a:buNone/>
                        <a:tabLst/>
                      </a:pPr>
                      <a:r>
                        <a:rPr lang="en-US" sz="1100" b="1" kern="1200" dirty="0">
                          <a:solidFill>
                            <a:schemeClr val="bg1"/>
                          </a:solidFill>
                          <a:latin typeface="+mn-lt"/>
                          <a:ea typeface="+mn-ea"/>
                          <a:cs typeface="+mn-cs"/>
                        </a:rPr>
                        <a:t>(Not all services apply to Annual</a:t>
                      </a:r>
                      <a:r>
                        <a:rPr lang="en-US" sz="1100" b="1" kern="1200" baseline="0" dirty="0">
                          <a:solidFill>
                            <a:schemeClr val="bg1"/>
                          </a:solidFill>
                          <a:latin typeface="+mn-lt"/>
                          <a:ea typeface="+mn-ea"/>
                          <a:cs typeface="+mn-cs"/>
                        </a:rPr>
                        <a:t> </a:t>
                      </a:r>
                      <a:r>
                        <a:rPr lang="en-US" sz="1100" b="1" kern="1200" dirty="0">
                          <a:solidFill>
                            <a:schemeClr val="bg1"/>
                          </a:solidFill>
                          <a:latin typeface="+mn-lt"/>
                          <a:ea typeface="+mn-ea"/>
                          <a:cs typeface="+mn-cs"/>
                        </a:rPr>
                        <a:t>OOPM)</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en-US" sz="1100" b="1" kern="1200" dirty="0">
                          <a:solidFill>
                            <a:schemeClr val="bg1"/>
                          </a:solidFill>
                          <a:latin typeface="+mn-lt"/>
                          <a:ea typeface="+mn-ea"/>
                          <a:cs typeface="+mn-cs"/>
                        </a:rPr>
                        <a:t>$1,000 individual/ $3,000 family</a:t>
                      </a:r>
                      <a:br>
                        <a:rPr lang="en-US" sz="1100" b="1" kern="1200" dirty="0">
                          <a:solidFill>
                            <a:schemeClr val="bg1"/>
                          </a:solidFill>
                          <a:latin typeface="+mn-lt"/>
                          <a:ea typeface="+mn-ea"/>
                          <a:cs typeface="+mn-cs"/>
                        </a:rPr>
                      </a:br>
                      <a:r>
                        <a:rPr lang="en-US" sz="1100" b="1" kern="1200" dirty="0">
                          <a:solidFill>
                            <a:schemeClr val="bg1"/>
                          </a:solidFill>
                          <a:latin typeface="+mn-lt"/>
                          <a:ea typeface="+mn-ea"/>
                          <a:cs typeface="+mn-cs"/>
                        </a:rPr>
                        <a:t>per calendar year</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1"/>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charset="0"/>
                          <a:ea typeface="+mn-ea"/>
                          <a:cs typeface="+mn-cs"/>
                        </a:rPr>
                        <a:t>Calendar Year Deductible</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dirty="0">
                          <a:ln>
                            <a:noFill/>
                          </a:ln>
                          <a:solidFill>
                            <a:schemeClr val="tx1"/>
                          </a:solidFill>
                          <a:effectLst/>
                          <a:latin typeface="Arial" charset="0"/>
                          <a:ea typeface="+mn-ea"/>
                          <a:cs typeface="+mn-cs"/>
                        </a:rPr>
                        <a:t>None</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703086595"/>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lang="en-US" sz="1100" b="1" kern="1200" dirty="0">
                          <a:solidFill>
                            <a:schemeClr val="bg1"/>
                          </a:solidFill>
                          <a:latin typeface="+mn-lt"/>
                          <a:ea typeface="+mn-ea"/>
                          <a:cs typeface="+mn-cs"/>
                        </a:rPr>
                        <a:t>Office Visits</a:t>
                      </a:r>
                      <a:br>
                        <a:rPr lang="en-US" sz="1100" b="1" kern="1200" dirty="0">
                          <a:solidFill>
                            <a:schemeClr val="bg1"/>
                          </a:solidFill>
                          <a:latin typeface="+mn-lt"/>
                          <a:ea typeface="+mn-ea"/>
                          <a:cs typeface="+mn-cs"/>
                        </a:rPr>
                      </a:br>
                      <a:r>
                        <a:rPr lang="en-US" sz="1100" b="1" kern="1200" dirty="0">
                          <a:solidFill>
                            <a:schemeClr val="bg1"/>
                          </a:solidFill>
                          <a:latin typeface="+mn-lt"/>
                          <a:ea typeface="+mn-ea"/>
                          <a:cs typeface="+mn-cs"/>
                        </a:rPr>
                        <a:t>Primary</a:t>
                      </a:r>
                      <a:r>
                        <a:rPr lang="en-US" sz="1100" b="1" kern="1200" baseline="0" dirty="0">
                          <a:solidFill>
                            <a:schemeClr val="bg1"/>
                          </a:solidFill>
                          <a:latin typeface="+mn-lt"/>
                          <a:ea typeface="+mn-ea"/>
                          <a:cs typeface="+mn-cs"/>
                        </a:rPr>
                        <a:t> Care</a:t>
                      </a:r>
                      <a:br>
                        <a:rPr lang="en-US" sz="1100" b="1" kern="1200" baseline="0" dirty="0">
                          <a:solidFill>
                            <a:schemeClr val="bg1"/>
                          </a:solidFill>
                          <a:latin typeface="+mn-lt"/>
                          <a:ea typeface="+mn-ea"/>
                          <a:cs typeface="+mn-cs"/>
                        </a:rPr>
                      </a:br>
                      <a:r>
                        <a:rPr lang="en-US" sz="1100" b="1" kern="1200" baseline="0" dirty="0">
                          <a:solidFill>
                            <a:schemeClr val="bg1"/>
                          </a:solidFill>
                          <a:latin typeface="+mn-lt"/>
                          <a:ea typeface="+mn-ea"/>
                          <a:cs typeface="+mn-cs"/>
                        </a:rPr>
                        <a:t>Specialist</a:t>
                      </a:r>
                      <a:endParaRPr lang="en-US" sz="1100" b="1" kern="1200" dirty="0">
                        <a:solidFill>
                          <a:schemeClr val="bg1"/>
                        </a:solidFill>
                        <a:latin typeface="+mn-lt"/>
                        <a:ea typeface="+mn-ea"/>
                        <a:cs typeface="+mn-cs"/>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lang="en-US" sz="1100" b="1" kern="1200" dirty="0">
                          <a:solidFill>
                            <a:schemeClr val="bg1"/>
                          </a:solidFill>
                          <a:latin typeface="+mn-lt"/>
                          <a:ea typeface="+mn-ea"/>
                          <a:cs typeface="+mn-cs"/>
                        </a:rPr>
                        <a:t>No charge</a:t>
                      </a:r>
                    </a:p>
                  </a:txBody>
                  <a:tcPr marL="84251" marR="0" marT="42114" marB="42114" anchor="ctr"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3"/>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Lab/X-rays</a:t>
                      </a:r>
                      <a:endParaRPr kumimoji="0" lang="en-US" sz="1100" b="0" i="0" u="none" strike="noStrike" cap="none" normalizeH="0" baseline="0" dirty="0">
                        <a:ln>
                          <a:noFill/>
                        </a:ln>
                        <a:solidFill>
                          <a:schemeClr val="tx1"/>
                        </a:solidFill>
                        <a:effectLst/>
                        <a:latin typeface="Arial" charset="0"/>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 charge</a:t>
                      </a:r>
                      <a:endParaRPr kumimoji="0" lang="en-US" sz="1100" b="0" i="0" u="none" strike="noStrike" cap="none" normalizeH="0" baseline="0" dirty="0">
                        <a:ln>
                          <a:noFill/>
                        </a:ln>
                        <a:solidFill>
                          <a:schemeClr val="tx1"/>
                        </a:solidFill>
                        <a:effectLst/>
                        <a:latin typeface="Arial" charset="0"/>
                      </a:endParaRP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Outpatient Surgery</a:t>
                      </a:r>
                      <a:endParaRPr kumimoji="0" lang="en-US" sz="1100" b="0" i="0" u="none" strike="noStrike" cap="none" normalizeH="0" baseline="0" dirty="0">
                        <a:ln>
                          <a:noFill/>
                        </a:ln>
                        <a:solidFill>
                          <a:schemeClr val="bg1"/>
                        </a:solidFill>
                        <a:effectLst/>
                        <a:latin typeface="Arial" charset="0"/>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No charge</a:t>
                      </a:r>
                      <a:endParaRPr kumimoji="0" lang="en-US" sz="1100" b="0" i="0" u="none" strike="noStrike" cap="none" normalizeH="0" baseline="0" dirty="0">
                        <a:ln>
                          <a:noFill/>
                        </a:ln>
                        <a:solidFill>
                          <a:schemeClr val="bg1"/>
                        </a:solidFill>
                        <a:effectLst/>
                        <a:latin typeface="Arial" charset="0"/>
                      </a:endParaRP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5"/>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Hospitalization Services</a:t>
                      </a:r>
                      <a:endParaRPr kumimoji="0" lang="en-US" sz="1100" b="0" i="0" u="none" strike="noStrike" cap="none" normalizeH="0" baseline="0" dirty="0">
                        <a:ln>
                          <a:noFill/>
                        </a:ln>
                        <a:solidFill>
                          <a:schemeClr val="tx1"/>
                        </a:solidFill>
                        <a:effectLst/>
                        <a:latin typeface="Arial" charset="0"/>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No charge</a:t>
                      </a:r>
                      <a:endParaRPr kumimoji="0" lang="en-US" sz="1100" b="0" i="0" u="none" strike="noStrike" cap="none" normalizeH="0" baseline="0" dirty="0">
                        <a:ln>
                          <a:noFill/>
                        </a:ln>
                        <a:solidFill>
                          <a:schemeClr val="tx1"/>
                        </a:solidFill>
                        <a:effectLst/>
                        <a:latin typeface="Arial" charset="0"/>
                      </a:endParaRP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Emergency Services</a:t>
                      </a:r>
                      <a:endParaRPr kumimoji="0" lang="en-US" sz="1100" b="0" i="0" u="none" strike="noStrike" cap="none" normalizeH="0" baseline="0" dirty="0">
                        <a:ln>
                          <a:noFill/>
                        </a:ln>
                        <a:solidFill>
                          <a:schemeClr val="bg1"/>
                        </a:solidFill>
                        <a:effectLst/>
                        <a:latin typeface="Arial" charset="0"/>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cs typeface="Times New Roman" pitchFamily="18" charset="0"/>
                        </a:rPr>
                        <a:t>$100 per visit</a:t>
                      </a:r>
                      <a:endParaRPr kumimoji="0" lang="en-US" sz="1100" b="0" i="0" u="none" strike="noStrike" cap="none" normalizeH="0" baseline="0" dirty="0">
                        <a:ln>
                          <a:noFill/>
                        </a:ln>
                        <a:solidFill>
                          <a:schemeClr val="bg1"/>
                        </a:solidFill>
                        <a:effectLst/>
                        <a:latin typeface="Arial" charset="0"/>
                      </a:endParaRP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07"/>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Ambulance Services</a:t>
                      </a:r>
                      <a:endParaRPr kumimoji="0" lang="en-US" sz="1100" b="0" i="0" u="none" strike="noStrike" cap="none" normalizeH="0" baseline="0" dirty="0">
                        <a:ln>
                          <a:noFill/>
                        </a:ln>
                        <a:solidFill>
                          <a:schemeClr val="tx1"/>
                        </a:solidFill>
                        <a:effectLst/>
                        <a:latin typeface="Arial" charset="0"/>
                      </a:endParaRP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cs typeface="Times New Roman" pitchFamily="18" charset="0"/>
                        </a:rPr>
                        <a:t>$100 per transport</a:t>
                      </a:r>
                      <a:endParaRPr kumimoji="0" lang="en-US" sz="1100" b="0" i="0" u="none" strike="noStrike" cap="none" normalizeH="0" baseline="0" dirty="0">
                        <a:ln>
                          <a:noFill/>
                        </a:ln>
                        <a:solidFill>
                          <a:schemeClr val="tx1"/>
                        </a:solidFill>
                        <a:effectLst/>
                        <a:latin typeface="Arial" charset="0"/>
                      </a:endParaRP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dirty="0">
                          <a:ln>
                            <a:noFill/>
                          </a:ln>
                          <a:solidFill>
                            <a:schemeClr val="bg1"/>
                          </a:solidFill>
                          <a:effectLst/>
                          <a:latin typeface="Arial" charset="0"/>
                          <a:ea typeface="+mn-ea"/>
                          <a:cs typeface="+mn-cs"/>
                        </a:rPr>
                        <a:t>Durable Medical Equipment</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kern="1200" cap="none" normalizeH="0" baseline="0" dirty="0">
                          <a:ln>
                            <a:noFill/>
                          </a:ln>
                          <a:solidFill>
                            <a:schemeClr val="bg1"/>
                          </a:solidFill>
                          <a:effectLst/>
                          <a:latin typeface="Arial" charset="0"/>
                          <a:ea typeface="+mn-ea"/>
                          <a:cs typeface="+mn-cs"/>
                        </a:rPr>
                        <a:t>No charge</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10"/>
                  </a:ext>
                </a:extLst>
              </a:tr>
              <a:tr h="274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Hearing Aids (every 24 months)</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Up to a $700 combined maximum</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4"/>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Home care (part-time, intermittent)</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No charge</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10012"/>
                  </a:ext>
                </a:extLst>
              </a:tr>
              <a:tr h="24760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Skilled Nursing Facility Care</a:t>
                      </a:r>
                      <a:br>
                        <a:rPr kumimoji="0" lang="en-US" sz="1100" b="1" i="0" u="none" strike="noStrike" cap="none" normalizeH="0" baseline="0" dirty="0">
                          <a:ln>
                            <a:noFill/>
                          </a:ln>
                          <a:solidFill>
                            <a:schemeClr val="tx1"/>
                          </a:solidFill>
                          <a:effectLst/>
                          <a:latin typeface="Arial" charset="0"/>
                        </a:rPr>
                      </a:br>
                      <a:r>
                        <a:rPr kumimoji="0" lang="en-US" sz="1100" b="1" i="0" u="none" strike="noStrike" cap="none" normalizeH="0" baseline="0" dirty="0">
                          <a:ln>
                            <a:noFill/>
                          </a:ln>
                          <a:solidFill>
                            <a:schemeClr val="tx1"/>
                          </a:solidFill>
                          <a:effectLst/>
                          <a:latin typeface="Arial" charset="0"/>
                        </a:rPr>
                        <a:t>*Combined with inpatient rehabilitation services</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tx1"/>
                          </a:solidFill>
                          <a:effectLst/>
                          <a:latin typeface="Arial" charset="0"/>
                        </a:rPr>
                        <a:t>No charge for up to 150* days </a:t>
                      </a:r>
                      <a:br>
                        <a:rPr kumimoji="0" lang="en-US" sz="1100" b="1" i="0" u="none" strike="noStrike" cap="none" normalizeH="0" baseline="0" dirty="0">
                          <a:ln>
                            <a:noFill/>
                          </a:ln>
                          <a:solidFill>
                            <a:schemeClr val="tx1"/>
                          </a:solidFill>
                          <a:effectLst/>
                          <a:latin typeface="Arial" charset="0"/>
                        </a:rPr>
                      </a:br>
                      <a:r>
                        <a:rPr kumimoji="0" lang="en-US" sz="1100" b="1" i="0" u="none" strike="noStrike" cap="none" normalizeH="0" baseline="0" dirty="0">
                          <a:ln>
                            <a:noFill/>
                          </a:ln>
                          <a:solidFill>
                            <a:schemeClr val="tx1"/>
                          </a:solidFill>
                          <a:effectLst/>
                          <a:latin typeface="Arial" charset="0"/>
                        </a:rPr>
                        <a:t>per benefit period</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3"/>
                  </a:ext>
                </a:extLst>
              </a:tr>
              <a:tr h="27424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Gym Membership/Discount Program</a:t>
                      </a:r>
                    </a:p>
                  </a:txBody>
                  <a:tcPr marL="84251" marR="84251"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100" b="1" i="0" u="none" strike="noStrike" cap="none" normalizeH="0" baseline="0" dirty="0">
                          <a:ln>
                            <a:noFill/>
                          </a:ln>
                          <a:solidFill>
                            <a:schemeClr val="bg1"/>
                          </a:solidFill>
                          <a:effectLst/>
                          <a:latin typeface="Arial" charset="0"/>
                        </a:rPr>
                        <a:t>$28/month + $28 enrollment fee</a:t>
                      </a:r>
                    </a:p>
                  </a:txBody>
                  <a:tcPr marL="84251" marR="0" marT="42114" marB="42114" horzOverflow="overflow">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a:noFill/>
                    </a:lnTlToBr>
                    <a:lnBlToTr>
                      <a:noFill/>
                    </a:lnBlToTr>
                    <a:solidFill>
                      <a:srgbClr val="003B71"/>
                    </a:solidFill>
                  </a:tcPr>
                </a:tc>
                <a:extLst>
                  <a:ext uri="{0D108BD9-81ED-4DB2-BD59-A6C34878D82A}">
                    <a16:rowId xmlns:a16="http://schemas.microsoft.com/office/drawing/2014/main" val="3056491567"/>
                  </a:ext>
                </a:extLst>
              </a:tr>
            </a:tbl>
          </a:graphicData>
        </a:graphic>
      </p:graphicFrame>
      <p:sp>
        <p:nvSpPr>
          <p:cNvPr id="6" name="Rectangle 67"/>
          <p:cNvSpPr>
            <a:spLocks noChangeArrowheads="1"/>
          </p:cNvSpPr>
          <p:nvPr/>
        </p:nvSpPr>
        <p:spPr bwMode="gray">
          <a:xfrm>
            <a:off x="914399" y="6455664"/>
            <a:ext cx="112177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Important note: </a:t>
            </a:r>
            <a:r>
              <a:rPr lang="en-US" sz="1000" dirty="0">
                <a:solidFill>
                  <a:prstClr val="black"/>
                </a:solidFill>
                <a:latin typeface="Arial" panose="020B0604020202020204" pitchFamily="34" charset="0"/>
                <a:cs typeface="Arial" panose="020B0604020202020204" pitchFamily="34" charset="0"/>
              </a:rPr>
              <a:t>t</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his is a benefit overview of SISC’s 100-A $0 EGWP PPO group plan for </a:t>
            </a:r>
            <a:r>
              <a:rPr kumimoji="0" lang="en-US" sz="1000" b="1"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in-network services</a:t>
            </a:r>
            <a:r>
              <a:rPr kumimoji="0" lang="en-US" sz="1000" b="0" i="0" u="none" strike="noStrike" kern="1200" cap="none" spc="0" normalizeH="0" baseline="0" noProof="0" dirty="0">
                <a:ln>
                  <a:noFill/>
                </a:ln>
                <a:solidFill>
                  <a:srgbClr val="C00000"/>
                </a:solidFill>
                <a:effectLst/>
                <a:uLnTx/>
                <a:uFillTx/>
                <a:latin typeface="Arial" panose="020B0604020202020204" pitchFamily="34" charset="0"/>
                <a:cs typeface="Arial" panose="020B0604020202020204" pitchFamily="34" charset="0"/>
              </a:rPr>
              <a:t>.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All benefits are subject to the definitions, limitations, and exclusions set forth in the Anthem or Blue Shield 100-A $0 </a:t>
            </a:r>
            <a:r>
              <a:rPr lang="en-US" sz="1000" dirty="0">
                <a:solidFill>
                  <a:prstClr val="black"/>
                </a:solidFill>
                <a:latin typeface="Arial" panose="020B0604020202020204" pitchFamily="34" charset="0"/>
                <a:cs typeface="Arial" panose="020B0604020202020204" pitchFamily="34" charset="0"/>
              </a:rPr>
              <a:t>EGWP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PPO Plan Evidence of Coverages</a:t>
            </a:r>
            <a:r>
              <a:rPr kumimoji="0" lang="en-US" sz="1000" b="1"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t>
            </a:r>
            <a:endParaRPr kumimoji="0" lang="en-US" sz="10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246285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100-A $0 EGWP PPO</a:t>
            </a:r>
            <a:br>
              <a:rPr lang="en-US" dirty="0"/>
            </a:br>
            <a:r>
              <a:rPr lang="en-US" dirty="0"/>
              <a:t>Prescription Drug Plans</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32</a:t>
            </a:fld>
            <a:endParaRPr lang="en-US"/>
          </a:p>
        </p:txBody>
      </p:sp>
      <p:sp>
        <p:nvSpPr>
          <p:cNvPr id="6" name="Rectangle 5"/>
          <p:cNvSpPr/>
          <p:nvPr/>
        </p:nvSpPr>
        <p:spPr>
          <a:xfrm>
            <a:off x="914400" y="1773936"/>
            <a:ext cx="10260419" cy="1400383"/>
          </a:xfrm>
          <a:prstGeom prst="rect">
            <a:avLst/>
          </a:prstGeom>
        </p:spPr>
        <p:txBody>
          <a:bodyPr wrap="square" lIns="0" tIns="137160" rIns="0" bIns="0">
            <a:spAutoFit/>
          </a:bodyPr>
          <a:lstStyle/>
          <a:p>
            <a:r>
              <a:rPr lang="en-US" sz="1600" b="1" dirty="0"/>
              <a:t>The 100-A $0 EGWP PPO plan is a coordination of benefits plan with Medicare Part D prescription drug coverage administered through </a:t>
            </a:r>
            <a:r>
              <a:rPr lang="en-US" sz="1600" b="1" dirty="0" err="1"/>
              <a:t>Navitus</a:t>
            </a:r>
            <a:r>
              <a:rPr lang="en-US" sz="1600" b="1" dirty="0"/>
              <a:t> Health Solutions.</a:t>
            </a:r>
          </a:p>
          <a:p>
            <a:pPr marL="285750" indent="-285750">
              <a:buClr>
                <a:schemeClr val="accent3"/>
              </a:buClr>
              <a:buFont typeface="Wingdings" panose="05000000000000000000" pitchFamily="2" charset="2"/>
              <a:buChar char="ü"/>
            </a:pPr>
            <a:r>
              <a:rPr lang="en-US" sz="1600" dirty="0"/>
              <a:t>There is no coverage gap or “donut hole” on these plans</a:t>
            </a:r>
          </a:p>
          <a:p>
            <a:pPr marL="285750" indent="-285750">
              <a:buClr>
                <a:schemeClr val="accent3"/>
              </a:buClr>
              <a:buFont typeface="Wingdings" panose="05000000000000000000" pitchFamily="2" charset="2"/>
              <a:buChar char="ü"/>
            </a:pPr>
            <a:r>
              <a:rPr lang="en-US" sz="1600" dirty="0"/>
              <a:t>Members receive $0 generic copays</a:t>
            </a:r>
          </a:p>
          <a:p>
            <a:endParaRPr lang="en-US" dirty="0"/>
          </a:p>
        </p:txBody>
      </p:sp>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graphicFrame>
        <p:nvGraphicFramePr>
          <p:cNvPr id="9" name="Table 8"/>
          <p:cNvGraphicFramePr>
            <a:graphicFrameLocks noGrp="1"/>
          </p:cNvGraphicFramePr>
          <p:nvPr>
            <p:extLst>
              <p:ext uri="{D42A27DB-BD31-4B8C-83A1-F6EECF244321}">
                <p14:modId xmlns:p14="http://schemas.microsoft.com/office/powerpoint/2010/main" val="4026361496"/>
              </p:ext>
            </p:extLst>
          </p:nvPr>
        </p:nvGraphicFramePr>
        <p:xfrm>
          <a:off x="914400" y="3804228"/>
          <a:ext cx="10572926" cy="2049052"/>
        </p:xfrm>
        <a:graphic>
          <a:graphicData uri="http://schemas.openxmlformats.org/drawingml/2006/table">
            <a:tbl>
              <a:tblPr firstRow="1" bandRow="1">
                <a:tableStyleId>{5C22544A-7EE6-4342-B048-85BDC9FD1C3A}</a:tableStyleId>
              </a:tblPr>
              <a:tblGrid>
                <a:gridCol w="1462673">
                  <a:extLst>
                    <a:ext uri="{9D8B030D-6E8A-4147-A177-3AD203B41FA5}">
                      <a16:colId xmlns:a16="http://schemas.microsoft.com/office/drawing/2014/main" val="1259718674"/>
                    </a:ext>
                  </a:extLst>
                </a:gridCol>
                <a:gridCol w="1471203">
                  <a:extLst>
                    <a:ext uri="{9D8B030D-6E8A-4147-A177-3AD203B41FA5}">
                      <a16:colId xmlns:a16="http://schemas.microsoft.com/office/drawing/2014/main" val="73784255"/>
                    </a:ext>
                  </a:extLst>
                </a:gridCol>
                <a:gridCol w="1454143">
                  <a:extLst>
                    <a:ext uri="{9D8B030D-6E8A-4147-A177-3AD203B41FA5}">
                      <a16:colId xmlns:a16="http://schemas.microsoft.com/office/drawing/2014/main" val="1969921901"/>
                    </a:ext>
                  </a:extLst>
                </a:gridCol>
                <a:gridCol w="1462673">
                  <a:extLst>
                    <a:ext uri="{9D8B030D-6E8A-4147-A177-3AD203B41FA5}">
                      <a16:colId xmlns:a16="http://schemas.microsoft.com/office/drawing/2014/main" val="2863649748"/>
                    </a:ext>
                  </a:extLst>
                </a:gridCol>
                <a:gridCol w="1462673">
                  <a:extLst>
                    <a:ext uri="{9D8B030D-6E8A-4147-A177-3AD203B41FA5}">
                      <a16:colId xmlns:a16="http://schemas.microsoft.com/office/drawing/2014/main" val="3113404482"/>
                    </a:ext>
                  </a:extLst>
                </a:gridCol>
                <a:gridCol w="1462673">
                  <a:extLst>
                    <a:ext uri="{9D8B030D-6E8A-4147-A177-3AD203B41FA5}">
                      <a16:colId xmlns:a16="http://schemas.microsoft.com/office/drawing/2014/main" val="2853611006"/>
                    </a:ext>
                  </a:extLst>
                </a:gridCol>
                <a:gridCol w="1796888">
                  <a:extLst>
                    <a:ext uri="{9D8B030D-6E8A-4147-A177-3AD203B41FA5}">
                      <a16:colId xmlns:a16="http://schemas.microsoft.com/office/drawing/2014/main" val="1446959031"/>
                    </a:ext>
                  </a:extLst>
                </a:gridCol>
              </a:tblGrid>
              <a:tr h="537320">
                <a:tc>
                  <a:txBody>
                    <a:bodyPr/>
                    <a:lstStyle/>
                    <a:p>
                      <a:endParaRPr lang="en-US" dirty="0"/>
                    </a:p>
                  </a:txBody>
                  <a:tcPr>
                    <a:noFill/>
                  </a:tcPr>
                </a:tc>
                <a:tc>
                  <a:txBody>
                    <a:bodyPr/>
                    <a:lstStyle/>
                    <a:p>
                      <a:endParaRPr lang="en-US" dirty="0"/>
                    </a:p>
                  </a:txBody>
                  <a:tcPr>
                    <a:noFill/>
                  </a:tcPr>
                </a:tc>
                <a:tc>
                  <a:txBody>
                    <a:bodyPr/>
                    <a:lstStyle/>
                    <a:p>
                      <a:endParaRPr lang="en-US" dirty="0"/>
                    </a:p>
                  </a:txBody>
                  <a:tcPr>
                    <a:noFill/>
                  </a:tcPr>
                </a:tc>
                <a:tc gridSpan="2">
                  <a:txBody>
                    <a:bodyPr/>
                    <a:lstStyle/>
                    <a:p>
                      <a:r>
                        <a:rPr lang="en-US" sz="1200" dirty="0">
                          <a:latin typeface="Calibri" panose="020F0502020204030204" pitchFamily="34" charset="0"/>
                          <a:cs typeface="Calibri" panose="020F0502020204030204" pitchFamily="34" charset="0"/>
                        </a:rPr>
                        <a:t>Network Retail</a:t>
                      </a:r>
                      <a:r>
                        <a:rPr lang="en-US" sz="1200" baseline="0" dirty="0">
                          <a:latin typeface="Calibri" panose="020F0502020204030204" pitchFamily="34" charset="0"/>
                          <a:cs typeface="Calibri" panose="020F0502020204030204" pitchFamily="34" charset="0"/>
                        </a:rPr>
                        <a:t> Pharmacy</a:t>
                      </a:r>
                      <a:br>
                        <a:rPr lang="en-US" sz="1200" baseline="0" dirty="0">
                          <a:latin typeface="Calibri" panose="020F0502020204030204" pitchFamily="34" charset="0"/>
                          <a:cs typeface="Calibri" panose="020F0502020204030204" pitchFamily="34" charset="0"/>
                        </a:rPr>
                      </a:br>
                      <a:r>
                        <a:rPr lang="en-US" sz="1200" baseline="0" dirty="0">
                          <a:latin typeface="Calibri" panose="020F0502020204030204" pitchFamily="34" charset="0"/>
                          <a:cs typeface="Calibri" panose="020F0502020204030204" pitchFamily="34" charset="0"/>
                        </a:rPr>
                        <a:t>(90 day supply)</a:t>
                      </a:r>
                      <a:endParaRPr lang="en-US" sz="1200" dirty="0">
                        <a:latin typeface="Calibri" panose="020F0502020204030204" pitchFamily="34" charset="0"/>
                        <a:cs typeface="Calibri" panose="020F0502020204030204" pitchFamily="34" charset="0"/>
                      </a:endParaRPr>
                    </a:p>
                  </a:txBody>
                  <a:tcPr/>
                </a:tc>
                <a:tc hMerge="1">
                  <a:txBody>
                    <a:bodyPr/>
                    <a:lstStyle/>
                    <a:p>
                      <a:endParaRPr lang="en-US" dirty="0"/>
                    </a:p>
                  </a:txBody>
                  <a:tcPr/>
                </a:tc>
                <a:tc gridSpan="2">
                  <a:txBody>
                    <a:bodyPr/>
                    <a:lstStyle/>
                    <a:p>
                      <a:r>
                        <a:rPr lang="en-US" sz="1200" dirty="0">
                          <a:latin typeface="Calibri" panose="020F0502020204030204" pitchFamily="34" charset="0"/>
                          <a:cs typeface="Calibri" panose="020F0502020204030204" pitchFamily="34" charset="0"/>
                        </a:rPr>
                        <a:t>Network Mail Order Pharmacy</a:t>
                      </a:r>
                      <a:br>
                        <a:rPr lang="en-US" sz="1200" dirty="0">
                          <a:latin typeface="Calibri" panose="020F0502020204030204" pitchFamily="34" charset="0"/>
                          <a:cs typeface="Calibri" panose="020F0502020204030204" pitchFamily="34" charset="0"/>
                        </a:rPr>
                      </a:br>
                      <a:r>
                        <a:rPr lang="en-US" sz="1200" dirty="0">
                          <a:latin typeface="Calibri" panose="020F0502020204030204" pitchFamily="34" charset="0"/>
                          <a:cs typeface="Calibri" panose="020F0502020204030204" pitchFamily="34" charset="0"/>
                        </a:rPr>
                        <a:t>(90 day supply)</a:t>
                      </a:r>
                    </a:p>
                  </a:txBody>
                  <a:tcPr/>
                </a:tc>
                <a:tc hMerge="1">
                  <a:txBody>
                    <a:bodyPr/>
                    <a:lstStyle/>
                    <a:p>
                      <a:endParaRPr lang="en-US" dirty="0"/>
                    </a:p>
                  </a:txBody>
                  <a:tcPr/>
                </a:tc>
                <a:extLst>
                  <a:ext uri="{0D108BD9-81ED-4DB2-BD59-A6C34878D82A}">
                    <a16:rowId xmlns:a16="http://schemas.microsoft.com/office/drawing/2014/main" val="2636123586"/>
                  </a:ext>
                </a:extLst>
              </a:tr>
              <a:tr h="537320">
                <a:tc>
                  <a:txBody>
                    <a:bodyPr/>
                    <a:lstStyle/>
                    <a:p>
                      <a:r>
                        <a:rPr lang="en-US" sz="1200" b="1" dirty="0">
                          <a:solidFill>
                            <a:schemeClr val="bg1"/>
                          </a:solidFill>
                          <a:latin typeface="Calibri" panose="020F0502020204030204" pitchFamily="34" charset="0"/>
                          <a:cs typeface="Calibri" panose="020F0502020204030204" pitchFamily="34" charset="0"/>
                        </a:rPr>
                        <a:t>Prescription</a:t>
                      </a:r>
                      <a:r>
                        <a:rPr lang="en-US" sz="1200" b="1" baseline="0" dirty="0">
                          <a:solidFill>
                            <a:schemeClr val="bg1"/>
                          </a:solidFill>
                          <a:latin typeface="Calibri" panose="020F0502020204030204" pitchFamily="34" charset="0"/>
                          <a:cs typeface="Calibri" panose="020F0502020204030204" pitchFamily="34" charset="0"/>
                        </a:rPr>
                        <a:t> Drug Plan</a:t>
                      </a:r>
                      <a:endParaRPr lang="en-US" sz="1200" b="1" dirty="0">
                        <a:solidFill>
                          <a:schemeClr val="bg1"/>
                        </a:solidFill>
                        <a:latin typeface="Calibri" panose="020F0502020204030204" pitchFamily="34" charset="0"/>
                        <a:cs typeface="Calibri" panose="020F0502020204030204" pitchFamily="34" charset="0"/>
                      </a:endParaRPr>
                    </a:p>
                  </a:txBody>
                  <a:tcPr anchor="ctr">
                    <a:solidFill>
                      <a:srgbClr val="1F497D"/>
                    </a:solidFill>
                  </a:tcPr>
                </a:tc>
                <a:tc>
                  <a:txBody>
                    <a:bodyPr/>
                    <a:lstStyle/>
                    <a:p>
                      <a:r>
                        <a:rPr lang="en-US" sz="1200" b="1" dirty="0">
                          <a:solidFill>
                            <a:schemeClr val="bg1"/>
                          </a:solidFill>
                          <a:latin typeface="Calibri" panose="020F0502020204030204" pitchFamily="34" charset="0"/>
                          <a:cs typeface="Calibri" panose="020F0502020204030204" pitchFamily="34" charset="0"/>
                        </a:rPr>
                        <a:t>Out-of-Pocket</a:t>
                      </a:r>
                      <a:r>
                        <a:rPr lang="en-US" sz="1200" b="1" baseline="0" dirty="0">
                          <a:solidFill>
                            <a:schemeClr val="bg1"/>
                          </a:solidFill>
                          <a:latin typeface="Calibri" panose="020F0502020204030204" pitchFamily="34" charset="0"/>
                          <a:cs typeface="Calibri" panose="020F0502020204030204" pitchFamily="34" charset="0"/>
                        </a:rPr>
                        <a:t> Maximum</a:t>
                      </a:r>
                      <a:br>
                        <a:rPr lang="en-US" sz="1200" b="1" baseline="0" dirty="0">
                          <a:solidFill>
                            <a:schemeClr val="bg1"/>
                          </a:solidFill>
                          <a:latin typeface="Calibri" panose="020F0502020204030204" pitchFamily="34" charset="0"/>
                          <a:cs typeface="Calibri" panose="020F0502020204030204" pitchFamily="34" charset="0"/>
                        </a:rPr>
                      </a:br>
                      <a:r>
                        <a:rPr lang="en-US" sz="1200" b="1" baseline="0" dirty="0">
                          <a:solidFill>
                            <a:schemeClr val="bg1"/>
                          </a:solidFill>
                          <a:latin typeface="Calibri" panose="020F0502020204030204" pitchFamily="34" charset="0"/>
                          <a:cs typeface="Calibri" panose="020F0502020204030204" pitchFamily="34" charset="0"/>
                        </a:rPr>
                        <a:t>(individual / family)</a:t>
                      </a:r>
                      <a:endParaRPr lang="en-US" sz="1200" b="1" dirty="0">
                        <a:solidFill>
                          <a:schemeClr val="bg1"/>
                        </a:solidFill>
                        <a:latin typeface="Calibri" panose="020F0502020204030204" pitchFamily="34" charset="0"/>
                        <a:cs typeface="Calibri" panose="020F0502020204030204" pitchFamily="34" charset="0"/>
                      </a:endParaRPr>
                    </a:p>
                  </a:txBody>
                  <a:tcPr anchor="ctr">
                    <a:solidFill>
                      <a:srgbClr val="1F497D"/>
                    </a:solid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Calibri" panose="020F0502020204030204" pitchFamily="34" charset="0"/>
                          <a:cs typeface="Calibri" panose="020F0502020204030204" pitchFamily="34" charset="0"/>
                        </a:rPr>
                        <a:t>Deductible</a:t>
                      </a:r>
                      <a:br>
                        <a:rPr lang="en-US" sz="1200" b="1" dirty="0">
                          <a:solidFill>
                            <a:schemeClr val="bg1"/>
                          </a:solidFill>
                          <a:latin typeface="Calibri" panose="020F0502020204030204" pitchFamily="34" charset="0"/>
                          <a:cs typeface="Calibri" panose="020F0502020204030204" pitchFamily="34" charset="0"/>
                        </a:rPr>
                      </a:br>
                      <a:br>
                        <a:rPr lang="en-US" sz="1200" b="1" dirty="0">
                          <a:solidFill>
                            <a:schemeClr val="bg1"/>
                          </a:solidFill>
                          <a:latin typeface="Calibri" panose="020F0502020204030204" pitchFamily="34" charset="0"/>
                          <a:cs typeface="Calibri" panose="020F0502020204030204" pitchFamily="34" charset="0"/>
                        </a:rPr>
                      </a:br>
                      <a:r>
                        <a:rPr lang="en-US" sz="1200" b="1" baseline="0" dirty="0">
                          <a:solidFill>
                            <a:schemeClr val="bg1"/>
                          </a:solidFill>
                          <a:latin typeface="Calibri" panose="020F0502020204030204" pitchFamily="34" charset="0"/>
                          <a:cs typeface="Calibri" panose="020F0502020204030204" pitchFamily="34" charset="0"/>
                        </a:rPr>
                        <a:t>(individual / family)</a:t>
                      </a:r>
                      <a:endParaRPr lang="en-US" sz="1200" b="1" dirty="0">
                        <a:solidFill>
                          <a:schemeClr val="bg1"/>
                        </a:solidFill>
                        <a:latin typeface="Calibri" panose="020F0502020204030204" pitchFamily="34" charset="0"/>
                        <a:cs typeface="Calibri" panose="020F0502020204030204" pitchFamily="34" charset="0"/>
                      </a:endParaRPr>
                    </a:p>
                  </a:txBody>
                  <a:tcPr anchor="ctr">
                    <a:solidFill>
                      <a:srgbClr val="1F497D"/>
                    </a:solidFill>
                  </a:tcPr>
                </a:tc>
                <a:tc>
                  <a:txBody>
                    <a:bodyPr/>
                    <a:lstStyle/>
                    <a:p>
                      <a:r>
                        <a:rPr lang="en-US" sz="1200" b="1" dirty="0">
                          <a:solidFill>
                            <a:schemeClr val="bg1"/>
                          </a:solidFill>
                          <a:latin typeface="Calibri" panose="020F0502020204030204" pitchFamily="34" charset="0"/>
                          <a:cs typeface="Calibri" panose="020F0502020204030204" pitchFamily="34" charset="0"/>
                        </a:rPr>
                        <a:t>Generic</a:t>
                      </a:r>
                      <a:r>
                        <a:rPr lang="en-US" sz="1200" b="1" baseline="0" dirty="0">
                          <a:solidFill>
                            <a:schemeClr val="bg1"/>
                          </a:solidFill>
                          <a:latin typeface="Calibri" panose="020F0502020204030204" pitchFamily="34" charset="0"/>
                          <a:cs typeface="Calibri" panose="020F0502020204030204" pitchFamily="34" charset="0"/>
                        </a:rPr>
                        <a:t> Copays</a:t>
                      </a:r>
                      <a:endParaRPr lang="en-US" sz="1200" b="1" dirty="0">
                        <a:solidFill>
                          <a:schemeClr val="bg1"/>
                        </a:solidFill>
                        <a:latin typeface="Calibri" panose="020F0502020204030204" pitchFamily="34" charset="0"/>
                        <a:cs typeface="Calibri" panose="020F0502020204030204" pitchFamily="34" charset="0"/>
                      </a:endParaRPr>
                    </a:p>
                  </a:txBody>
                  <a:tcPr anchor="ctr">
                    <a:solidFill>
                      <a:srgbClr val="1F497D"/>
                    </a:solidFill>
                  </a:tcPr>
                </a:tc>
                <a:tc>
                  <a:txBody>
                    <a:bodyPr/>
                    <a:lstStyle/>
                    <a:p>
                      <a:r>
                        <a:rPr lang="en-US" sz="1200" b="1" dirty="0">
                          <a:solidFill>
                            <a:schemeClr val="bg1"/>
                          </a:solidFill>
                          <a:latin typeface="Calibri" panose="020F0502020204030204" pitchFamily="34" charset="0"/>
                          <a:cs typeface="Calibri" panose="020F0502020204030204" pitchFamily="34" charset="0"/>
                        </a:rPr>
                        <a:t>Brand and Specialty Copays</a:t>
                      </a:r>
                    </a:p>
                  </a:txBody>
                  <a:tcPr anchor="ctr">
                    <a:solidFill>
                      <a:srgbClr val="1F497D"/>
                    </a:solidFill>
                  </a:tcPr>
                </a:tc>
                <a:tc>
                  <a:txBody>
                    <a:bodyPr/>
                    <a:lstStyle/>
                    <a:p>
                      <a:r>
                        <a:rPr lang="en-US" sz="1200" b="1" dirty="0">
                          <a:solidFill>
                            <a:schemeClr val="bg1"/>
                          </a:solidFill>
                          <a:latin typeface="Calibri" panose="020F0502020204030204" pitchFamily="34" charset="0"/>
                          <a:cs typeface="Calibri" panose="020F0502020204030204" pitchFamily="34" charset="0"/>
                        </a:rPr>
                        <a:t>Generic</a:t>
                      </a:r>
                      <a:r>
                        <a:rPr lang="en-US" sz="1200" b="1" baseline="0" dirty="0">
                          <a:solidFill>
                            <a:schemeClr val="bg1"/>
                          </a:solidFill>
                          <a:latin typeface="Calibri" panose="020F0502020204030204" pitchFamily="34" charset="0"/>
                          <a:cs typeface="Calibri" panose="020F0502020204030204" pitchFamily="34" charset="0"/>
                        </a:rPr>
                        <a:t> Copays</a:t>
                      </a:r>
                      <a:endParaRPr lang="en-US" sz="1200" b="1" dirty="0">
                        <a:solidFill>
                          <a:schemeClr val="bg1"/>
                        </a:solidFill>
                        <a:latin typeface="Calibri" panose="020F0502020204030204" pitchFamily="34" charset="0"/>
                        <a:cs typeface="Calibri" panose="020F0502020204030204" pitchFamily="34" charset="0"/>
                      </a:endParaRPr>
                    </a:p>
                  </a:txBody>
                  <a:tcPr anchor="ctr">
                    <a:solidFill>
                      <a:srgbClr val="1F497D"/>
                    </a:solidFill>
                  </a:tcPr>
                </a:tc>
                <a:tc>
                  <a:txBody>
                    <a:bodyPr/>
                    <a:lstStyle/>
                    <a:p>
                      <a:r>
                        <a:rPr lang="en-US" sz="1200" b="1" dirty="0">
                          <a:solidFill>
                            <a:schemeClr val="bg1"/>
                          </a:solidFill>
                          <a:latin typeface="Calibri" panose="020F0502020204030204" pitchFamily="34" charset="0"/>
                          <a:cs typeface="Calibri" panose="020F0502020204030204" pitchFamily="34" charset="0"/>
                        </a:rPr>
                        <a:t>Brand and Specialty Copays</a:t>
                      </a:r>
                    </a:p>
                  </a:txBody>
                  <a:tcPr anchor="ctr">
                    <a:solidFill>
                      <a:srgbClr val="1F497D"/>
                    </a:solidFill>
                  </a:tcPr>
                </a:tc>
                <a:extLst>
                  <a:ext uri="{0D108BD9-81ED-4DB2-BD59-A6C34878D82A}">
                    <a16:rowId xmlns:a16="http://schemas.microsoft.com/office/drawing/2014/main" val="2232943406"/>
                  </a:ext>
                </a:extLst>
              </a:tr>
              <a:tr h="435826">
                <a:tc>
                  <a:txBody>
                    <a:bodyPr/>
                    <a:lstStyle/>
                    <a:p>
                      <a:r>
                        <a:rPr lang="en-US" sz="1100" dirty="0">
                          <a:latin typeface="Calibri" panose="020F0502020204030204" pitchFamily="34" charset="0"/>
                          <a:cs typeface="Calibri" panose="020F0502020204030204" pitchFamily="34" charset="0"/>
                        </a:rPr>
                        <a:t>0-20 EGWP</a:t>
                      </a:r>
                    </a:p>
                  </a:txBody>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100" dirty="0">
                          <a:latin typeface="Calibri" panose="020F0502020204030204" pitchFamily="34" charset="0"/>
                          <a:cs typeface="Calibri" panose="020F0502020204030204" pitchFamily="34" charset="0"/>
                        </a:rPr>
                        <a:t>$1,500 / $2,500</a:t>
                      </a:r>
                    </a:p>
                    <a:p>
                      <a:endParaRPr lang="en-US" sz="1100" dirty="0">
                        <a:latin typeface="Calibri" panose="020F0502020204030204" pitchFamily="34" charset="0"/>
                        <a:cs typeface="Calibri" panose="020F0502020204030204" pitchFamily="34" charset="0"/>
                      </a:endParaRP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$60</a:t>
                      </a: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$50</a:t>
                      </a:r>
                    </a:p>
                  </a:txBody>
                  <a:tcPr/>
                </a:tc>
                <a:extLst>
                  <a:ext uri="{0D108BD9-81ED-4DB2-BD59-A6C34878D82A}">
                    <a16:rowId xmlns:a16="http://schemas.microsoft.com/office/drawing/2014/main" val="3744402838"/>
                  </a:ext>
                </a:extLst>
              </a:tr>
              <a:tr h="435826">
                <a:tc>
                  <a:txBody>
                    <a:bodyPr/>
                    <a:lstStyle/>
                    <a:p>
                      <a:r>
                        <a:rPr lang="en-US" sz="1100" dirty="0">
                          <a:latin typeface="Calibri" panose="020F0502020204030204" pitchFamily="34" charset="0"/>
                          <a:cs typeface="Calibri" panose="020F0502020204030204" pitchFamily="34" charset="0"/>
                        </a:rPr>
                        <a:t>0-35 EGWP</a:t>
                      </a:r>
                    </a:p>
                  </a:txBody>
                  <a:tcPr/>
                </a:tc>
                <a:tc>
                  <a:txBody>
                    <a:bodyPr/>
                    <a:lstStyle/>
                    <a:p>
                      <a:r>
                        <a:rPr lang="en-US" sz="1100" dirty="0">
                          <a:latin typeface="Calibri" panose="020F0502020204030204" pitchFamily="34" charset="0"/>
                          <a:cs typeface="Calibri" panose="020F0502020204030204" pitchFamily="34" charset="0"/>
                        </a:rPr>
                        <a:t>$2,500 / $3,500</a:t>
                      </a: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$105</a:t>
                      </a:r>
                    </a:p>
                  </a:txBody>
                  <a:tcPr/>
                </a:tc>
                <a:tc>
                  <a:txBody>
                    <a:bodyPr/>
                    <a:lstStyle/>
                    <a:p>
                      <a:r>
                        <a:rPr lang="en-US" sz="1100" dirty="0">
                          <a:latin typeface="Calibri" panose="020F0502020204030204" pitchFamily="34" charset="0"/>
                          <a:cs typeface="Calibri" panose="020F0502020204030204" pitchFamily="34" charset="0"/>
                        </a:rPr>
                        <a:t>$0</a:t>
                      </a:r>
                    </a:p>
                  </a:txBody>
                  <a:tcPr/>
                </a:tc>
                <a:tc>
                  <a:txBody>
                    <a:bodyPr/>
                    <a:lstStyle/>
                    <a:p>
                      <a:r>
                        <a:rPr lang="en-US" sz="1100" dirty="0">
                          <a:latin typeface="Calibri" panose="020F0502020204030204" pitchFamily="34" charset="0"/>
                          <a:cs typeface="Calibri" panose="020F0502020204030204" pitchFamily="34" charset="0"/>
                        </a:rPr>
                        <a:t>$90</a:t>
                      </a:r>
                    </a:p>
                  </a:txBody>
                  <a:tcPr/>
                </a:tc>
                <a:extLst>
                  <a:ext uri="{0D108BD9-81ED-4DB2-BD59-A6C34878D82A}">
                    <a16:rowId xmlns:a16="http://schemas.microsoft.com/office/drawing/2014/main" val="3030143849"/>
                  </a:ext>
                </a:extLst>
              </a:tr>
            </a:tbl>
          </a:graphicData>
        </a:graphic>
      </p:graphicFrame>
    </p:spTree>
    <p:extLst>
      <p:ext uri="{BB962C8B-B14F-4D97-AF65-F5344CB8AC3E}">
        <p14:creationId xmlns:p14="http://schemas.microsoft.com/office/powerpoint/2010/main" val="39758371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graphicFrame>
        <p:nvGraphicFramePr>
          <p:cNvPr id="9" name="Content Placeholder 6"/>
          <p:cNvGraphicFramePr>
            <a:graphicFrameLocks/>
          </p:cNvGraphicFramePr>
          <p:nvPr>
            <p:extLst>
              <p:ext uri="{D42A27DB-BD31-4B8C-83A1-F6EECF244321}">
                <p14:modId xmlns:p14="http://schemas.microsoft.com/office/powerpoint/2010/main" val="864873823"/>
              </p:ext>
            </p:extLst>
          </p:nvPr>
        </p:nvGraphicFramePr>
        <p:xfrm>
          <a:off x="542924" y="1202446"/>
          <a:ext cx="10648952" cy="5420575"/>
        </p:xfrm>
        <a:graphic>
          <a:graphicData uri="http://schemas.openxmlformats.org/drawingml/2006/table">
            <a:tbl>
              <a:tblPr/>
              <a:tblGrid>
                <a:gridCol w="2776577">
                  <a:extLst>
                    <a:ext uri="{9D8B030D-6E8A-4147-A177-3AD203B41FA5}">
                      <a16:colId xmlns:a16="http://schemas.microsoft.com/office/drawing/2014/main" val="281987539"/>
                    </a:ext>
                  </a:extLst>
                </a:gridCol>
                <a:gridCol w="2374964">
                  <a:extLst>
                    <a:ext uri="{9D8B030D-6E8A-4147-A177-3AD203B41FA5}">
                      <a16:colId xmlns:a16="http://schemas.microsoft.com/office/drawing/2014/main" val="831059"/>
                    </a:ext>
                  </a:extLst>
                </a:gridCol>
                <a:gridCol w="2223954">
                  <a:extLst>
                    <a:ext uri="{9D8B030D-6E8A-4147-A177-3AD203B41FA5}">
                      <a16:colId xmlns:a16="http://schemas.microsoft.com/office/drawing/2014/main" val="1608221397"/>
                    </a:ext>
                  </a:extLst>
                </a:gridCol>
                <a:gridCol w="3273457">
                  <a:extLst>
                    <a:ext uri="{9D8B030D-6E8A-4147-A177-3AD203B41FA5}">
                      <a16:colId xmlns:a16="http://schemas.microsoft.com/office/drawing/2014/main" val="1183243978"/>
                    </a:ext>
                  </a:extLst>
                </a:gridCol>
              </a:tblGrid>
              <a:tr h="579141">
                <a:tc>
                  <a:txBody>
                    <a:bodyPr/>
                    <a:lstStyle/>
                    <a:p>
                      <a:pPr algn="ctr" fontAlgn="b"/>
                      <a:r>
                        <a:rPr lang="en-US" sz="1600" b="1" i="0" u="none" strike="noStrike" dirty="0">
                          <a:solidFill>
                            <a:srgbClr val="FFFFFF"/>
                          </a:solidFill>
                          <a:effectLst/>
                          <a:latin typeface="Calibri" panose="020F0502020204030204" pitchFamily="34" charset="0"/>
                        </a:rPr>
                        <a:t>Important Details</a:t>
                      </a:r>
                    </a:p>
                  </a:txBody>
                  <a:tcPr marL="8561" marR="8561" marT="8561" marB="0" anchor="ctr">
                    <a:lnL>
                      <a:noFill/>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da-DK" sz="1600" b="1" i="0" u="none" strike="noStrike" dirty="0">
                          <a:solidFill>
                            <a:srgbClr val="FFFFFF"/>
                          </a:solidFill>
                          <a:effectLst/>
                          <a:latin typeface="Calibri" panose="020F0502020204030204" pitchFamily="34" charset="0"/>
                        </a:rPr>
                        <a:t>Kaiser Permanente Senior Advantage</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600" b="1" i="0" u="none" strike="noStrike" dirty="0">
                          <a:solidFill>
                            <a:srgbClr val="FFFFFF"/>
                          </a:solidFill>
                          <a:effectLst/>
                          <a:latin typeface="Calibri" panose="020F0502020204030204" pitchFamily="34" charset="0"/>
                        </a:rPr>
                        <a:t>Anthem</a:t>
                      </a:r>
                      <a:r>
                        <a:rPr lang="en-US" sz="1600" b="1" i="0" u="none" strike="noStrike" baseline="0" dirty="0">
                          <a:solidFill>
                            <a:srgbClr val="FFFFFF"/>
                          </a:solidFill>
                          <a:effectLst/>
                          <a:latin typeface="Calibri" panose="020F0502020204030204" pitchFamily="34" charset="0"/>
                        </a:rPr>
                        <a:t> </a:t>
                      </a:r>
                      <a:r>
                        <a:rPr lang="en-US" sz="1600" b="1" i="0" u="none" strike="noStrike" dirty="0" err="1">
                          <a:solidFill>
                            <a:srgbClr val="FFFFFF"/>
                          </a:solidFill>
                          <a:effectLst/>
                          <a:latin typeface="Calibri" panose="020F0502020204030204" pitchFamily="34" charset="0"/>
                        </a:rPr>
                        <a:t>CompanionCare</a:t>
                      </a:r>
                      <a:endParaRPr lang="en-US" sz="1600" b="1" i="0" u="none" strike="noStrike" dirty="0">
                        <a:solidFill>
                          <a:srgbClr val="FFFFFF"/>
                        </a:solidFill>
                        <a:effectLst/>
                        <a:latin typeface="Calibri" panose="020F0502020204030204" pitchFamily="34" charset="0"/>
                      </a:endParaRP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a:noFill/>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da-DK" sz="1600" b="1" i="0" u="none" strike="noStrike" dirty="0">
                          <a:solidFill>
                            <a:srgbClr val="FFFFFF"/>
                          </a:solidFill>
                          <a:effectLst/>
                          <a:latin typeface="Calibri" panose="020F0502020204030204" pitchFamily="34" charset="0"/>
                        </a:rPr>
                        <a:t>Blue</a:t>
                      </a:r>
                      <a:r>
                        <a:rPr lang="da-DK" sz="1600" b="1" i="0" u="none" strike="noStrike" baseline="0" dirty="0">
                          <a:solidFill>
                            <a:srgbClr val="FFFFFF"/>
                          </a:solidFill>
                          <a:effectLst/>
                          <a:latin typeface="Calibri" panose="020F0502020204030204" pitchFamily="34" charset="0"/>
                        </a:rPr>
                        <a:t> Shield</a:t>
                      </a:r>
                      <a:br>
                        <a:rPr lang="da-DK" sz="1600" b="1" i="0" u="none" strike="noStrike" dirty="0">
                          <a:solidFill>
                            <a:srgbClr val="FFFFFF"/>
                          </a:solidFill>
                          <a:effectLst/>
                          <a:latin typeface="Calibri" panose="020F0502020204030204" pitchFamily="34" charset="0"/>
                        </a:rPr>
                      </a:br>
                      <a:r>
                        <a:rPr lang="da-DK" sz="1600" b="1" i="0" u="none" strike="noStrike" dirty="0">
                          <a:solidFill>
                            <a:srgbClr val="FFFFFF"/>
                          </a:solidFill>
                          <a:effectLst/>
                          <a:latin typeface="Calibri" panose="020F0502020204030204" pitchFamily="34" charset="0"/>
                        </a:rPr>
                        <a:t>100-A $0 EGWP PPO Plan</a:t>
                      </a:r>
                    </a:p>
                  </a:txBody>
                  <a:tcPr marL="8561" marR="8561" marT="8561" marB="0" anchor="ctr">
                    <a:lnL w="6350" cap="flat" cmpd="sng" algn="ctr">
                      <a:solidFill>
                        <a:srgbClr val="FFFFFF"/>
                      </a:solidFill>
                      <a:prstDash val="solid"/>
                      <a:round/>
                      <a:headEnd type="none" w="med" len="med"/>
                      <a:tailEnd type="none" w="med" len="med"/>
                    </a:lnL>
                    <a:lnR>
                      <a:noFill/>
                    </a:lnR>
                    <a:lnT>
                      <a:noFill/>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1756890591"/>
                  </a:ext>
                </a:extLst>
              </a:tr>
              <a:tr h="545006">
                <a:tc>
                  <a:txBody>
                    <a:bodyPr/>
                    <a:lstStyle/>
                    <a:p>
                      <a:pPr algn="r" fontAlgn="b"/>
                      <a:r>
                        <a:rPr lang="en-US" sz="1200" b="1" i="0" u="none" strike="noStrike" dirty="0">
                          <a:solidFill>
                            <a:srgbClr val="17365D"/>
                          </a:solidFill>
                          <a:effectLst/>
                          <a:latin typeface="Calibri" panose="020F0502020204030204" pitchFamily="34" charset="0"/>
                        </a:rPr>
                        <a:t>Medical Providers</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en-US" sz="1100" b="0" i="0" u="none" strike="noStrike" dirty="0">
                          <a:solidFill>
                            <a:srgbClr val="17365D"/>
                          </a:solidFill>
                          <a:effectLst/>
                          <a:latin typeface="Calibri" panose="020F0502020204030204" pitchFamily="34" charset="0"/>
                        </a:rPr>
                        <a:t>Kaiser Permanente</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en-US" sz="1100" b="0" i="0" u="none" strike="noStrike" dirty="0">
                          <a:solidFill>
                            <a:srgbClr val="17365D"/>
                          </a:solidFill>
                          <a:effectLst/>
                          <a:latin typeface="Calibri" panose="020F0502020204030204" pitchFamily="34" charset="0"/>
                        </a:rPr>
                        <a:t>U.S. Providers who Accept Medicare Assignment</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17365D"/>
                          </a:solidFill>
                          <a:effectLst/>
                          <a:latin typeface="Calibri" panose="020F0502020204030204" pitchFamily="34" charset="0"/>
                        </a:rPr>
                        <a:t>Prudent Buyer PPO Network (Anthem)</a:t>
                      </a:r>
                      <a:br>
                        <a:rPr lang="en-US" sz="1100" b="0" i="0" u="none" strike="noStrike" baseline="0" dirty="0">
                          <a:solidFill>
                            <a:srgbClr val="17365D"/>
                          </a:solidFill>
                          <a:effectLst/>
                          <a:latin typeface="Calibri" panose="020F0502020204030204" pitchFamily="34" charset="0"/>
                        </a:rPr>
                      </a:br>
                      <a:r>
                        <a:rPr lang="en-US" sz="1100" b="0" i="0" u="none" strike="noStrike" baseline="0" dirty="0">
                          <a:solidFill>
                            <a:srgbClr val="17365D"/>
                          </a:solidFill>
                          <a:effectLst/>
                          <a:latin typeface="Calibri" panose="020F0502020204030204" pitchFamily="34" charset="0"/>
                        </a:rPr>
                        <a:t>or </a:t>
                      </a:r>
                      <a:r>
                        <a:rPr lang="en-US" sz="1100" b="0" i="0" u="none" strike="noStrike" dirty="0">
                          <a:solidFill>
                            <a:srgbClr val="17365D"/>
                          </a:solidFill>
                          <a:effectLst/>
                          <a:latin typeface="Calibri" panose="020F0502020204030204" pitchFamily="34" charset="0"/>
                        </a:rPr>
                        <a:t>Full PPO Network (Blue Shield)</a:t>
                      </a:r>
                      <a:br>
                        <a:rPr lang="en-US" sz="1100" b="0" i="0" u="none" strike="noStrike" dirty="0">
                          <a:solidFill>
                            <a:srgbClr val="17365D"/>
                          </a:solidFill>
                          <a:effectLst/>
                          <a:latin typeface="Calibri" panose="020F0502020204030204" pitchFamily="34" charset="0"/>
                        </a:rPr>
                      </a:br>
                      <a:r>
                        <a:rPr lang="en-US" sz="1100" b="0" i="0" u="none" strike="noStrike" dirty="0">
                          <a:solidFill>
                            <a:srgbClr val="17365D"/>
                          </a:solidFill>
                          <a:effectLst/>
                          <a:latin typeface="Calibri" panose="020F0502020204030204" pitchFamily="34" charset="0"/>
                        </a:rPr>
                        <a:t>AND</a:t>
                      </a:r>
                    </a:p>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rgbClr val="17365D"/>
                          </a:solidFill>
                          <a:effectLst/>
                          <a:latin typeface="Calibri" panose="020F0502020204030204" pitchFamily="34" charset="0"/>
                        </a:rPr>
                        <a:t>U.S. Providers who Accept Medicare Assignment</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3083776827"/>
                  </a:ext>
                </a:extLst>
              </a:tr>
              <a:tr h="302267">
                <a:tc>
                  <a:txBody>
                    <a:bodyPr/>
                    <a:lstStyle/>
                    <a:p>
                      <a:pPr algn="r" fontAlgn="b"/>
                      <a:r>
                        <a:rPr lang="en-US" sz="1200" b="1" i="0" u="none" strike="noStrike" dirty="0">
                          <a:solidFill>
                            <a:schemeClr val="bg1"/>
                          </a:solidFill>
                          <a:effectLst/>
                          <a:latin typeface="Calibri" panose="020F0502020204030204" pitchFamily="34" charset="0"/>
                        </a:rPr>
                        <a:t>Must live in plan service area </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 (U.S. only)</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1562250881"/>
                  </a:ext>
                </a:extLst>
              </a:tr>
              <a:tr h="366378">
                <a:tc>
                  <a:txBody>
                    <a:bodyPr/>
                    <a:lstStyle/>
                    <a:p>
                      <a:pPr marL="0" algn="r" defTabSz="914400" rtl="0" eaLnBrk="1" fontAlgn="b" latinLnBrk="0" hangingPunct="1"/>
                      <a:r>
                        <a:rPr lang="en-US" sz="1200" b="1" i="0" u="none" strike="noStrike" kern="1200" dirty="0">
                          <a:solidFill>
                            <a:srgbClr val="17365D"/>
                          </a:solidFill>
                          <a:effectLst/>
                          <a:latin typeface="Calibri" panose="020F0502020204030204" pitchFamily="34" charset="0"/>
                          <a:ea typeface="+mn-ea"/>
                          <a:cs typeface="+mn-cs"/>
                        </a:rPr>
                        <a:t>Deductible</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en-US" sz="1100" b="0" i="0" u="none" strike="noStrike" dirty="0">
                          <a:solidFill>
                            <a:srgbClr val="17365D"/>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algn="ctr" fontAlgn="b"/>
                      <a:r>
                        <a:rPr lang="en-US" sz="1100" b="0" i="0" u="none" strike="noStrike" dirty="0">
                          <a:solidFill>
                            <a:srgbClr val="17365D"/>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No</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noFill/>
                  </a:tcPr>
                </a:tc>
                <a:extLst>
                  <a:ext uri="{0D108BD9-81ED-4DB2-BD59-A6C34878D82A}">
                    <a16:rowId xmlns:a16="http://schemas.microsoft.com/office/drawing/2014/main" val="2727876462"/>
                  </a:ext>
                </a:extLst>
              </a:tr>
              <a:tr h="398856">
                <a:tc>
                  <a:txBody>
                    <a:bodyPr/>
                    <a:lstStyle/>
                    <a:p>
                      <a:pPr marL="0" algn="r" defTabSz="914400" rtl="0" eaLnBrk="1" fontAlgn="b" latinLnBrk="0" hangingPunct="1"/>
                      <a:r>
                        <a:rPr lang="en-US" sz="1200" b="1" i="0" u="none" strike="noStrike" kern="1200" dirty="0">
                          <a:solidFill>
                            <a:schemeClr val="bg1"/>
                          </a:solidFill>
                          <a:effectLst/>
                          <a:latin typeface="Calibri" panose="020F0502020204030204" pitchFamily="34" charset="0"/>
                          <a:ea typeface="+mn-ea"/>
                          <a:cs typeface="+mn-cs"/>
                        </a:rPr>
                        <a:t>Must receive non-emergency services in service area</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 (U.S. only)</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chemeClr val="bg1"/>
                          </a:solidFill>
                          <a:effectLst/>
                          <a:latin typeface="Calibri" panose="020F0502020204030204" pitchFamily="34" charset="0"/>
                          <a:ea typeface="+mn-ea"/>
                          <a:cs typeface="+mn-cs"/>
                        </a:rPr>
                        <a:t>No</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2799752359"/>
                  </a:ext>
                </a:extLst>
              </a:tr>
              <a:tr h="36637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kern="1200" dirty="0">
                          <a:solidFill>
                            <a:srgbClr val="17365D"/>
                          </a:solidFill>
                          <a:effectLst/>
                          <a:latin typeface="Calibri" panose="020F0502020204030204" pitchFamily="34" charset="0"/>
                          <a:ea typeface="+mn-ea"/>
                          <a:cs typeface="+mn-cs"/>
                        </a:rPr>
                        <a:t>Medicare A &amp; B required for enrollment (Retirees 65+)</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2119786777"/>
                  </a:ext>
                </a:extLst>
              </a:tr>
              <a:tr h="230660">
                <a:tc>
                  <a:txBody>
                    <a:bodyPr/>
                    <a:lstStyle/>
                    <a:p>
                      <a:pPr marL="0" algn="r" defTabSz="914400" rtl="0" eaLnBrk="1" fontAlgn="b" latinLnBrk="0" hangingPunct="1"/>
                      <a:r>
                        <a:rPr lang="en-US" sz="1200" b="1" i="0" u="none" strike="noStrike" kern="1200" dirty="0">
                          <a:solidFill>
                            <a:schemeClr val="bg1"/>
                          </a:solidFill>
                          <a:effectLst/>
                          <a:latin typeface="Calibri" panose="020F0502020204030204" pitchFamily="34" charset="0"/>
                          <a:ea typeface="+mn-ea"/>
                          <a:cs typeface="+mn-cs"/>
                        </a:rPr>
                        <a:t>Medicare assigned to Plan</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 </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3413969689"/>
                  </a:ext>
                </a:extLst>
              </a:tr>
              <a:tr h="23066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kern="1200" dirty="0">
                          <a:solidFill>
                            <a:srgbClr val="17365D"/>
                          </a:solidFill>
                          <a:effectLst/>
                          <a:latin typeface="Calibri" panose="020F0502020204030204" pitchFamily="34" charset="0"/>
                          <a:ea typeface="+mn-ea"/>
                          <a:cs typeface="+mn-cs"/>
                        </a:rPr>
                        <a:t>Retain Original Medicare</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No, assigned to Plan</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817144589"/>
                  </a:ext>
                </a:extLst>
              </a:tr>
              <a:tr h="366378">
                <a:tc>
                  <a:txBody>
                    <a:bodyPr/>
                    <a:lstStyle/>
                    <a:p>
                      <a:pPr marL="0" algn="r" defTabSz="914400" rtl="0" eaLnBrk="1" fontAlgn="b" latinLnBrk="0" hangingPunct="1"/>
                      <a:r>
                        <a:rPr lang="en-US" sz="1200" b="1" i="0" u="none" strike="noStrike" kern="1200" dirty="0">
                          <a:solidFill>
                            <a:schemeClr val="bg1"/>
                          </a:solidFill>
                          <a:effectLst/>
                          <a:latin typeface="Calibri" panose="020F0502020204030204" pitchFamily="34" charset="0"/>
                          <a:ea typeface="+mn-ea"/>
                          <a:cs typeface="+mn-cs"/>
                        </a:rPr>
                        <a:t>Travel Coverage</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Emergency and </a:t>
                      </a:r>
                      <a:br>
                        <a:rPr lang="en-US" sz="1100" b="0" i="0" u="none" strike="noStrike" dirty="0">
                          <a:solidFill>
                            <a:schemeClr val="bg1"/>
                          </a:solidFill>
                          <a:effectLst/>
                          <a:latin typeface="Calibri" panose="020F0502020204030204" pitchFamily="34" charset="0"/>
                        </a:rPr>
                      </a:br>
                      <a:r>
                        <a:rPr lang="en-US" sz="1100" b="0" i="0" u="none" strike="noStrike" dirty="0">
                          <a:solidFill>
                            <a:schemeClr val="bg1"/>
                          </a:solidFill>
                          <a:effectLst/>
                          <a:latin typeface="Calibri" panose="020F0502020204030204" pitchFamily="34" charset="0"/>
                        </a:rPr>
                        <a:t>Urgent Care</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Emergency</a:t>
                      </a:r>
                      <a:r>
                        <a:rPr lang="en-US" sz="1100" b="0" i="0" u="none" strike="noStrike" baseline="0" dirty="0">
                          <a:solidFill>
                            <a:schemeClr val="bg1"/>
                          </a:solidFill>
                          <a:effectLst/>
                          <a:latin typeface="Calibri" panose="020F0502020204030204" pitchFamily="34" charset="0"/>
                        </a:rPr>
                        <a:t> </a:t>
                      </a:r>
                      <a:r>
                        <a:rPr lang="en-US" sz="1100" b="0" i="0" u="none" strike="noStrike" dirty="0">
                          <a:solidFill>
                            <a:schemeClr val="bg1"/>
                          </a:solidFill>
                          <a:effectLst/>
                          <a:latin typeface="Calibri" panose="020F0502020204030204" pitchFamily="34" charset="0"/>
                        </a:rPr>
                        <a:t>Care</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a:solidFill>
                            <a:schemeClr val="bg1"/>
                          </a:solidFill>
                          <a:effectLst/>
                          <a:latin typeface="Calibri" panose="020F0502020204030204" pitchFamily="34" charset="0"/>
                        </a:rPr>
                        <a:t>Emergency and </a:t>
                      </a:r>
                      <a:br>
                        <a:rPr lang="en-US" sz="1100" b="0" i="0" u="none" strike="noStrike" dirty="0">
                          <a:solidFill>
                            <a:schemeClr val="bg1"/>
                          </a:solidFill>
                          <a:effectLst/>
                          <a:latin typeface="Calibri" panose="020F0502020204030204" pitchFamily="34" charset="0"/>
                        </a:rPr>
                      </a:br>
                      <a:r>
                        <a:rPr lang="en-US" sz="1100" b="0" i="0" u="none" strike="noStrike" dirty="0">
                          <a:solidFill>
                            <a:schemeClr val="bg1"/>
                          </a:solidFill>
                          <a:effectLst/>
                          <a:latin typeface="Calibri" panose="020F0502020204030204" pitchFamily="34" charset="0"/>
                        </a:rPr>
                        <a:t>Urgent Care*</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3715638712"/>
                  </a:ext>
                </a:extLst>
              </a:tr>
              <a:tr h="366378">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kern="1200" dirty="0">
                          <a:solidFill>
                            <a:srgbClr val="17365D"/>
                          </a:solidFill>
                          <a:effectLst/>
                          <a:latin typeface="Calibri" panose="020F0502020204030204" pitchFamily="34" charset="0"/>
                          <a:ea typeface="+mn-ea"/>
                          <a:cs typeface="+mn-cs"/>
                        </a:rPr>
                        <a:t>Services Covered Beyond Medicare</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br>
                        <a:rPr lang="en-US" sz="1100" b="0" i="0" u="none" strike="noStrike" kern="1200" dirty="0">
                          <a:solidFill>
                            <a:srgbClr val="17365D"/>
                          </a:solidFill>
                          <a:effectLst/>
                          <a:latin typeface="Calibri" panose="020F0502020204030204" pitchFamily="34" charset="0"/>
                          <a:ea typeface="+mn-ea"/>
                          <a:cs typeface="+mn-cs"/>
                        </a:rPr>
                      </a:br>
                      <a:r>
                        <a:rPr lang="en-US" sz="1100" b="0" i="0" u="none" strike="noStrike" kern="1200" dirty="0">
                          <a:solidFill>
                            <a:srgbClr val="17365D"/>
                          </a:solidFill>
                          <a:effectLst/>
                          <a:latin typeface="Calibri" panose="020F0502020204030204" pitchFamily="34" charset="0"/>
                          <a:ea typeface="+mn-ea"/>
                          <a:cs typeface="+mn-cs"/>
                        </a:rPr>
                        <a:t>(ex. chiropractor)</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br>
                        <a:rPr lang="en-US" sz="1100" b="0" i="0" u="none" strike="noStrike" kern="1200" dirty="0">
                          <a:solidFill>
                            <a:srgbClr val="17365D"/>
                          </a:solidFill>
                          <a:effectLst/>
                          <a:latin typeface="Calibri" panose="020F0502020204030204" pitchFamily="34" charset="0"/>
                          <a:ea typeface="+mn-ea"/>
                          <a:cs typeface="+mn-cs"/>
                        </a:rPr>
                      </a:br>
                      <a:r>
                        <a:rPr lang="en-US" sz="1100" b="0" i="0" u="none" strike="noStrike" kern="1200" dirty="0">
                          <a:solidFill>
                            <a:srgbClr val="17365D"/>
                          </a:solidFill>
                          <a:effectLst/>
                          <a:latin typeface="Calibri" panose="020F0502020204030204" pitchFamily="34" charset="0"/>
                          <a:ea typeface="+mn-ea"/>
                          <a:cs typeface="+mn-cs"/>
                        </a:rPr>
                        <a:t>(ex. chiropractor)</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3486092868"/>
                  </a:ext>
                </a:extLst>
              </a:tr>
              <a:tr h="452421">
                <a:tc>
                  <a:txBody>
                    <a:bodyPr/>
                    <a:lstStyle/>
                    <a:p>
                      <a:pPr marL="0" algn="r" defTabSz="914400" rtl="0" eaLnBrk="1" fontAlgn="b" latinLnBrk="0" hangingPunct="1"/>
                      <a:r>
                        <a:rPr lang="en-US" sz="1200" b="1" i="0" u="none" strike="noStrike" kern="1200" dirty="0">
                          <a:solidFill>
                            <a:schemeClr val="bg1"/>
                          </a:solidFill>
                          <a:effectLst/>
                          <a:latin typeface="Calibri" panose="020F0502020204030204" pitchFamily="34" charset="0"/>
                          <a:ea typeface="+mn-ea"/>
                          <a:cs typeface="+mn-cs"/>
                        </a:rPr>
                        <a:t>Prescription Drug Administrator</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Kaiser Permanente</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err="1">
                          <a:solidFill>
                            <a:schemeClr val="bg1"/>
                          </a:solidFill>
                          <a:effectLst/>
                          <a:latin typeface="Calibri" panose="020F0502020204030204" pitchFamily="34" charset="0"/>
                        </a:rPr>
                        <a:t>Navitus</a:t>
                      </a:r>
                      <a:r>
                        <a:rPr lang="en-US" sz="1100" b="0" i="0" u="none" strike="noStrike" dirty="0">
                          <a:solidFill>
                            <a:schemeClr val="bg1"/>
                          </a:solidFill>
                          <a:effectLst/>
                          <a:latin typeface="Calibri" panose="020F0502020204030204" pitchFamily="34" charset="0"/>
                        </a:rPr>
                        <a:t> Health Solutions</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dirty="0" err="1">
                          <a:solidFill>
                            <a:schemeClr val="bg1"/>
                          </a:solidFill>
                          <a:effectLst/>
                          <a:latin typeface="Calibri" panose="020F0502020204030204" pitchFamily="34" charset="0"/>
                        </a:rPr>
                        <a:t>Navitus</a:t>
                      </a:r>
                      <a:r>
                        <a:rPr lang="en-US" sz="1100" b="0" i="0" u="none" strike="noStrike" dirty="0">
                          <a:solidFill>
                            <a:schemeClr val="bg1"/>
                          </a:solidFill>
                          <a:effectLst/>
                          <a:latin typeface="Calibri" panose="020F0502020204030204" pitchFamily="34" charset="0"/>
                        </a:rPr>
                        <a:t> Health Solutions</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1303181316"/>
                  </a:ext>
                </a:extLst>
              </a:tr>
              <a:tr h="230660">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kern="1200" dirty="0">
                          <a:solidFill>
                            <a:srgbClr val="17365D"/>
                          </a:solidFill>
                          <a:effectLst/>
                          <a:latin typeface="Calibri" panose="020F0502020204030204" pitchFamily="34" charset="0"/>
                          <a:ea typeface="+mn-ea"/>
                          <a:cs typeface="+mn-cs"/>
                        </a:rPr>
                        <a:t>$0 Generics</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a:solidFill>
                            <a:srgbClr val="17365D"/>
                          </a:solidFill>
                          <a:effectLst/>
                          <a:latin typeface="Calibri" panose="020F0502020204030204" pitchFamily="34" charset="0"/>
                          <a:ea typeface="+mn-ea"/>
                          <a:cs typeface="+mn-cs"/>
                        </a:rPr>
                        <a:t>Yes</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chemeClr val="bg1"/>
                    </a:solidFill>
                  </a:tcPr>
                </a:tc>
                <a:extLst>
                  <a:ext uri="{0D108BD9-81ED-4DB2-BD59-A6C34878D82A}">
                    <a16:rowId xmlns:a16="http://schemas.microsoft.com/office/drawing/2014/main" val="147573535"/>
                  </a:ext>
                </a:extLst>
              </a:tr>
              <a:tr h="398856">
                <a:tc>
                  <a:txBody>
                    <a:bodyPr/>
                    <a:lstStyle/>
                    <a:p>
                      <a:pPr algn="r" fontAlgn="b"/>
                      <a:r>
                        <a:rPr lang="en-US" sz="1200" b="1" i="0" u="none" strike="noStrike" dirty="0">
                          <a:solidFill>
                            <a:schemeClr val="bg1"/>
                          </a:solidFill>
                          <a:effectLst/>
                          <a:latin typeface="Calibri" panose="020F0502020204030204" pitchFamily="34" charset="0"/>
                        </a:rPr>
                        <a:t>Prescription Drug coverage gap (“donut hole”)</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tc>
                  <a:txBody>
                    <a:bodyPr/>
                    <a:lstStyle/>
                    <a:p>
                      <a:pPr algn="ctr" fontAlgn="b"/>
                      <a:r>
                        <a:rPr lang="en-US" sz="1100" b="0" i="0" u="none" strike="noStrike" dirty="0">
                          <a:solidFill>
                            <a:schemeClr val="bg1"/>
                          </a:solidFill>
                          <a:effectLst/>
                          <a:latin typeface="Calibri" panose="020F0502020204030204" pitchFamily="34" charset="0"/>
                        </a:rPr>
                        <a:t>No</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w="6350" cap="flat" cmpd="sng" algn="ctr">
                      <a:solidFill>
                        <a:srgbClr val="FFFFFF"/>
                      </a:solidFill>
                      <a:prstDash val="solid"/>
                      <a:round/>
                      <a:headEnd type="none" w="med" len="med"/>
                      <a:tailEnd type="none" w="med" len="med"/>
                    </a:lnB>
                    <a:solidFill>
                      <a:srgbClr val="1F497D"/>
                    </a:solidFill>
                  </a:tcPr>
                </a:tc>
                <a:extLst>
                  <a:ext uri="{0D108BD9-81ED-4DB2-BD59-A6C34878D82A}">
                    <a16:rowId xmlns:a16="http://schemas.microsoft.com/office/drawing/2014/main" val="2249292594"/>
                  </a:ext>
                </a:extLst>
              </a:tr>
              <a:tr h="452421">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en-US" sz="1100" b="1" i="0" u="none" strike="noStrike" kern="1200" dirty="0">
                          <a:solidFill>
                            <a:srgbClr val="17365D"/>
                          </a:solidFill>
                          <a:effectLst/>
                          <a:latin typeface="Calibri" panose="020F0502020204030204" pitchFamily="34" charset="0"/>
                          <a:ea typeface="+mn-ea"/>
                          <a:cs typeface="+mn-cs"/>
                        </a:rPr>
                        <a:t>Gym Membership Discount Program</a:t>
                      </a:r>
                    </a:p>
                  </a:txBody>
                  <a:tcPr marL="8561" marR="8561" marT="8561" marB="0" anchor="ctr">
                    <a:lnL>
                      <a:noFill/>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err="1">
                          <a:solidFill>
                            <a:srgbClr val="17365D"/>
                          </a:solidFill>
                          <a:effectLst/>
                          <a:latin typeface="Calibri" panose="020F0502020204030204" pitchFamily="34" charset="0"/>
                          <a:ea typeface="+mn-ea"/>
                          <a:cs typeface="+mn-cs"/>
                        </a:rPr>
                        <a:t>Silver&amp;Fit</a:t>
                      </a:r>
                      <a:r>
                        <a:rPr lang="en-US" sz="1100" b="0" i="0" u="none" strike="noStrike" kern="1200" dirty="0">
                          <a:solidFill>
                            <a:srgbClr val="17365D"/>
                          </a:solidFill>
                          <a:effectLst/>
                          <a:latin typeface="Calibri" panose="020F0502020204030204" pitchFamily="34" charset="0"/>
                          <a:ea typeface="+mn-ea"/>
                          <a:cs typeface="+mn-cs"/>
                        </a:rPr>
                        <a:t>®</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err="1">
                          <a:solidFill>
                            <a:srgbClr val="17365D"/>
                          </a:solidFill>
                          <a:effectLst/>
                          <a:latin typeface="Calibri" panose="020F0502020204030204" pitchFamily="34" charset="0"/>
                          <a:ea typeface="+mn-ea"/>
                          <a:cs typeface="+mn-cs"/>
                        </a:rPr>
                        <a:t>Silver&amp;Fit</a:t>
                      </a:r>
                      <a:r>
                        <a:rPr lang="en-US" sz="1100" b="0" i="0" u="none" strike="noStrike" kern="1200" dirty="0">
                          <a:solidFill>
                            <a:srgbClr val="17365D"/>
                          </a:solidFill>
                          <a:effectLst/>
                          <a:latin typeface="Calibri" panose="020F0502020204030204" pitchFamily="34" charset="0"/>
                          <a:ea typeface="+mn-ea"/>
                          <a:cs typeface="+mn-cs"/>
                        </a:rPr>
                        <a:t>®</a:t>
                      </a:r>
                    </a:p>
                  </a:txBody>
                  <a:tcPr marL="8561" marR="8561" marT="8561" marB="0" anchor="ctr">
                    <a:lnL w="6350" cap="flat" cmpd="sng" algn="ctr">
                      <a:solidFill>
                        <a:srgbClr val="FFFFFF"/>
                      </a:solidFill>
                      <a:prstDash val="solid"/>
                      <a:round/>
                      <a:headEnd type="none" w="med" len="med"/>
                      <a:tailEnd type="none" w="med" len="med"/>
                    </a:lnL>
                    <a:lnR w="6350" cap="flat" cmpd="sng" algn="ctr">
                      <a:solidFill>
                        <a:srgbClr val="FFFFFF"/>
                      </a:solidFill>
                      <a:prstDash val="solid"/>
                      <a:round/>
                      <a:headEnd type="none" w="med" len="med"/>
                      <a:tailEnd type="none" w="med" len="med"/>
                    </a:lnR>
                    <a:lnT w="6350" cap="flat" cmpd="sng" algn="ctr">
                      <a:solidFill>
                        <a:srgbClr val="FFFFFF"/>
                      </a:solidFill>
                      <a:prstDash val="solid"/>
                      <a:round/>
                      <a:headEnd type="none" w="med" len="med"/>
                      <a:tailEnd type="none" w="med" len="med"/>
                    </a:lnT>
                    <a:lnB>
                      <a:noFill/>
                    </a:lnB>
                    <a:solidFill>
                      <a:schemeClr val="bg1"/>
                    </a:solidFill>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100" b="0" i="0" u="none" strike="noStrike" kern="1200" dirty="0" err="1">
                          <a:solidFill>
                            <a:srgbClr val="17365D"/>
                          </a:solidFill>
                          <a:effectLst/>
                          <a:latin typeface="Calibri" panose="020F0502020204030204" pitchFamily="34" charset="0"/>
                          <a:ea typeface="+mn-ea"/>
                          <a:cs typeface="+mn-cs"/>
                        </a:rPr>
                        <a:t>Active&amp;Fit</a:t>
                      </a:r>
                      <a:r>
                        <a:rPr lang="en-US" sz="1100" b="0" i="0" u="none" strike="noStrike" kern="1200" dirty="0">
                          <a:solidFill>
                            <a:srgbClr val="17365D"/>
                          </a:solidFill>
                          <a:effectLst/>
                          <a:latin typeface="Calibri" panose="020F0502020204030204" pitchFamily="34" charset="0"/>
                          <a:ea typeface="+mn-ea"/>
                          <a:cs typeface="+mn-cs"/>
                        </a:rPr>
                        <a:t> Direct® (Anthem)</a:t>
                      </a:r>
                      <a:br>
                        <a:rPr lang="en-US" sz="1100" b="0" i="0" u="none" strike="noStrike" kern="1200" dirty="0">
                          <a:solidFill>
                            <a:srgbClr val="17365D"/>
                          </a:solidFill>
                          <a:effectLst/>
                          <a:latin typeface="Calibri" panose="020F0502020204030204" pitchFamily="34" charset="0"/>
                          <a:ea typeface="+mn-ea"/>
                          <a:cs typeface="+mn-cs"/>
                        </a:rPr>
                      </a:br>
                      <a:r>
                        <a:rPr lang="en-US" sz="1100" b="0" i="0" u="none" strike="noStrike" kern="1200" dirty="0">
                          <a:solidFill>
                            <a:srgbClr val="17365D"/>
                          </a:solidFill>
                          <a:effectLst/>
                          <a:latin typeface="Calibri" panose="020F0502020204030204" pitchFamily="34" charset="0"/>
                          <a:ea typeface="+mn-ea"/>
                          <a:cs typeface="+mn-cs"/>
                        </a:rPr>
                        <a:t>Fitness Your Way (Blue Shield)</a:t>
                      </a:r>
                    </a:p>
                  </a:txBody>
                  <a:tcPr marL="8561" marR="8561" marT="8561" marB="0" anchor="ctr">
                    <a:lnL w="6350" cap="flat" cmpd="sng" algn="ctr">
                      <a:solidFill>
                        <a:srgbClr val="FFFFFF"/>
                      </a:solidFill>
                      <a:prstDash val="solid"/>
                      <a:round/>
                      <a:headEnd type="none" w="med" len="med"/>
                      <a:tailEnd type="none" w="med" len="med"/>
                    </a:lnL>
                    <a:lnR>
                      <a:noFill/>
                    </a:lnR>
                    <a:lnT w="6350" cap="flat" cmpd="sng" algn="ctr">
                      <a:solidFill>
                        <a:srgbClr val="FFFFFF"/>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4061548195"/>
                  </a:ext>
                </a:extLst>
              </a:tr>
            </a:tbl>
          </a:graphicData>
        </a:graphic>
      </p:graphicFrame>
      <p:sp>
        <p:nvSpPr>
          <p:cNvPr id="3" name="Title 2"/>
          <p:cNvSpPr>
            <a:spLocks noGrp="1"/>
          </p:cNvSpPr>
          <p:nvPr>
            <p:ph type="title"/>
          </p:nvPr>
        </p:nvSpPr>
        <p:spPr/>
        <p:txBody>
          <a:bodyPr/>
          <a:lstStyle/>
          <a:p>
            <a:r>
              <a:rPr lang="en-US" dirty="0"/>
              <a:t>SISC Medicare Plan Types &amp; Differences</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33</a:t>
            </a:fld>
            <a:endParaRPr lang="en-US"/>
          </a:p>
        </p:txBody>
      </p:sp>
      <p:sp>
        <p:nvSpPr>
          <p:cNvPr id="6" name="Rectangle 5"/>
          <p:cNvSpPr/>
          <p:nvPr/>
        </p:nvSpPr>
        <p:spPr>
          <a:xfrm>
            <a:off x="676275" y="6457890"/>
            <a:ext cx="10515600" cy="400110"/>
          </a:xfrm>
          <a:prstGeom prst="rect">
            <a:avLst/>
          </a:prstGeom>
        </p:spPr>
        <p:txBody>
          <a:bodyPr wrap="square">
            <a:spAutoFit/>
          </a:bodyPr>
          <a:lstStyle/>
          <a:p>
            <a:pPr lvl="0">
              <a:defRPr/>
            </a:pPr>
            <a:r>
              <a:rPr lang="en-US" sz="1000" dirty="0">
                <a:solidFill>
                  <a:prstClr val="black"/>
                </a:solidFill>
              </a:rPr>
              <a:t>All benefits are subject to the definitions, limitations, and exclusions set forth in the plan Evidence of Coverages.</a:t>
            </a:r>
            <a:br>
              <a:rPr lang="en-US" sz="1000" dirty="0">
                <a:solidFill>
                  <a:prstClr val="black"/>
                </a:solidFill>
              </a:rPr>
            </a:br>
            <a:r>
              <a:rPr lang="en-US" sz="1000" dirty="0"/>
              <a:t>*Urgent Care coverage only applicable to 100-A $0 EGWP PPO Blue Shield members, subject  to the definitions, limitations, and exclusions set forth in the plan Evidence of Coverages. </a:t>
            </a:r>
            <a:endParaRPr lang="en-US" sz="1000" dirty="0">
              <a:solidFill>
                <a:prstClr val="black"/>
              </a:solidFill>
            </a:endParaRPr>
          </a:p>
        </p:txBody>
      </p:sp>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95545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Important Considerations</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34</a:t>
            </a:fld>
            <a:endParaRPr lang="en-US"/>
          </a:p>
        </p:txBody>
      </p:sp>
      <p:sp>
        <p:nvSpPr>
          <p:cNvPr id="5" name="Content Placeholder 2"/>
          <p:cNvSpPr txBox="1">
            <a:spLocks/>
          </p:cNvSpPr>
          <p:nvPr/>
        </p:nvSpPr>
        <p:spPr>
          <a:xfrm>
            <a:off x="914400" y="1547446"/>
            <a:ext cx="7400260" cy="4882766"/>
          </a:xfrm>
          <a:prstGeom prst="rect">
            <a:avLst/>
          </a:prstGeom>
        </p:spPr>
        <p:txBody>
          <a:bodyPr lIns="0" tIns="137160" rIns="0" bIns="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lvl="0" indent="0">
              <a:buClr>
                <a:srgbClr val="17365D"/>
              </a:buClr>
              <a:buNone/>
              <a:defRPr/>
            </a:pPr>
            <a:r>
              <a:rPr lang="en-US" sz="1600" dirty="0"/>
              <a:t>When enrolling in a SISC Medicare plan, </a:t>
            </a:r>
            <a:r>
              <a:rPr kumimoji="0" lang="en-US" sz="1600" i="0" u="none" strike="noStrike" kern="1200" cap="none" spc="0" normalizeH="0" baseline="0" noProof="0" dirty="0">
                <a:ln>
                  <a:noFill/>
                </a:ln>
                <a:effectLst/>
                <a:uLnTx/>
                <a:uFillTx/>
              </a:rPr>
              <a:t>it is important to adhere to the following:</a:t>
            </a:r>
          </a:p>
          <a:p>
            <a:pPr marL="0" lvl="0" indent="0">
              <a:buClr>
                <a:srgbClr val="17365D"/>
              </a:buClr>
              <a:buNone/>
              <a:defRPr/>
            </a:pPr>
            <a:endParaRPr kumimoji="0" lang="en-US" sz="1600" i="0" u="none" strike="noStrike" kern="1200" cap="none" spc="0" normalizeH="0" baseline="0" noProof="0" dirty="0">
              <a:ln>
                <a:noFill/>
              </a:ln>
              <a:effectLst/>
              <a:uLnTx/>
              <a:uFillTx/>
            </a:endParaRPr>
          </a:p>
          <a:p>
            <a:pPr marL="187643" indent="-234950">
              <a:buClr>
                <a:schemeClr val="accent3"/>
              </a:buClr>
            </a:pPr>
            <a:r>
              <a:rPr kumimoji="0" lang="en-US" sz="1600" b="0" i="0" u="none" strike="noStrike" kern="1200" cap="none" spc="0" normalizeH="0" baseline="0" noProof="0" dirty="0">
                <a:ln>
                  <a:noFill/>
                </a:ln>
                <a:effectLst/>
                <a:uLnTx/>
                <a:uFillTx/>
              </a:rPr>
              <a:t>Retired members must enroll in Medicare parts A and B on the first date of eligibility</a:t>
            </a:r>
          </a:p>
          <a:p>
            <a:pPr marL="187643" indent="-234950">
              <a:buClr>
                <a:schemeClr val="accent3"/>
              </a:buClr>
            </a:pPr>
            <a:r>
              <a:rPr kumimoji="0" lang="en-US" sz="1600" b="0" i="0" u="none" strike="noStrike" kern="1200" cap="none" spc="0" normalizeH="0" baseline="0" noProof="0" dirty="0">
                <a:ln>
                  <a:noFill/>
                </a:ln>
                <a:effectLst/>
                <a:uLnTx/>
                <a:uFillTx/>
              </a:rPr>
              <a:t>Members working past age 65 must enroll in Medicare Part(s) A and/or B for an effective date the first </a:t>
            </a:r>
            <a:r>
              <a:rPr lang="en-US" sz="1600" dirty="0"/>
              <a:t>of the month</a:t>
            </a:r>
            <a:r>
              <a:rPr kumimoji="0" lang="en-US" sz="1600" b="0" i="0" u="none" strike="noStrike" kern="1200" cap="none" spc="0" normalizeH="0" baseline="0" noProof="0" dirty="0">
                <a:ln>
                  <a:noFill/>
                </a:ln>
                <a:effectLst/>
                <a:uLnTx/>
                <a:uFillTx/>
              </a:rPr>
              <a:t> following their retirement</a:t>
            </a:r>
          </a:p>
          <a:p>
            <a:pPr marL="187643" indent="-234950">
              <a:buClr>
                <a:schemeClr val="accent3"/>
              </a:buClr>
            </a:pPr>
            <a:r>
              <a:rPr kumimoji="0" lang="en-US" sz="1600" b="0" i="0" u="none" strike="noStrike" kern="1200" cap="none" spc="0" normalizeH="0" baseline="0" noProof="0" dirty="0">
                <a:ln>
                  <a:noFill/>
                </a:ln>
                <a:effectLst/>
                <a:uLnTx/>
                <a:uFillTx/>
              </a:rPr>
              <a:t>Retired Medicare-eligible members must maintain continuous enrollment in Medicare Parts A&amp;B; or be subject to disenrollment and/or higher surcharged nonrefundable premiums </a:t>
            </a:r>
            <a:r>
              <a:rPr lang="en-US" sz="1600" dirty="0"/>
              <a:t>($625 per missing part, up to $1,250/month)</a:t>
            </a:r>
            <a:endParaRPr kumimoji="0" lang="en-US" sz="1600" b="0" i="0" u="none" strike="noStrike" kern="1200" cap="none" spc="0" normalizeH="0" baseline="0" noProof="0" dirty="0">
              <a:ln>
                <a:noFill/>
              </a:ln>
              <a:effectLst/>
              <a:uLnTx/>
              <a:uFillTx/>
            </a:endParaRPr>
          </a:p>
          <a:p>
            <a:pPr marL="187643" indent="-234950">
              <a:buClr>
                <a:schemeClr val="accent3"/>
              </a:buClr>
            </a:pPr>
            <a:r>
              <a:rPr kumimoji="0" lang="en-US" sz="1600" b="0" i="0" u="none" strike="noStrike" kern="1200" cap="none" spc="0" normalizeH="0" baseline="0" noProof="0" dirty="0">
                <a:ln>
                  <a:noFill/>
                </a:ln>
                <a:effectLst/>
                <a:uLnTx/>
                <a:uFillTx/>
              </a:rPr>
              <a:t>Those over 65 and retired are responsible for paying the Medicare part B premium and any income-related monthly adjustment amounts (IRMAA),</a:t>
            </a:r>
            <a:r>
              <a:rPr kumimoji="0" lang="en-US" sz="1600" b="0" i="0" u="none" strike="noStrike" kern="1200" cap="none" spc="0" normalizeH="0" noProof="0" dirty="0">
                <a:ln>
                  <a:noFill/>
                </a:ln>
                <a:effectLst/>
                <a:uLnTx/>
                <a:uFillTx/>
              </a:rPr>
              <a:t> </a:t>
            </a:r>
            <a:r>
              <a:rPr kumimoji="0" lang="en-US" sz="1600" b="0" i="0" u="none" strike="noStrike" kern="1200" cap="none" spc="0" normalizeH="0" baseline="0" noProof="0" dirty="0">
                <a:ln>
                  <a:noFill/>
                </a:ln>
                <a:effectLst/>
                <a:uLnTx/>
                <a:uFillTx/>
              </a:rPr>
              <a:t>if applicable, in addition to SISC monthly premiums </a:t>
            </a:r>
          </a:p>
          <a:p>
            <a:pPr marL="187643" indent="-234950">
              <a:buClr>
                <a:schemeClr val="accent3"/>
              </a:buClr>
            </a:pPr>
            <a:r>
              <a:rPr kumimoji="0" lang="en-US" sz="1600" b="0" i="0" u="none" strike="noStrike" kern="1200" cap="none" spc="0" normalizeH="0" baseline="0" noProof="0" dirty="0">
                <a:ln>
                  <a:noFill/>
                </a:ln>
                <a:effectLst/>
                <a:uLnTx/>
                <a:uFillTx/>
              </a:rPr>
              <a:t>Per CMS rules, members may only be enrolled in one Medicare Part D prescription drug plan</a:t>
            </a:r>
          </a:p>
          <a:p>
            <a:pPr marL="461963" lvl="1" indent="-234950">
              <a:buClr>
                <a:schemeClr val="accent3"/>
              </a:buClr>
            </a:pPr>
            <a:r>
              <a:rPr lang="en-US" sz="1600" dirty="0">
                <a:solidFill>
                  <a:srgbClr val="C00000"/>
                </a:solidFill>
              </a:rPr>
              <a:t>SISC members must maintain part D prescription drug coverage through SISC plans or face potential disenrollment and/or higher monthly premiums</a:t>
            </a:r>
            <a:endParaRPr kumimoji="0" lang="en-US" sz="1600" b="0" i="0" u="none" strike="noStrike" kern="1200" cap="none" spc="0" normalizeH="0" baseline="0" noProof="0" dirty="0">
              <a:ln>
                <a:noFill/>
              </a:ln>
              <a:solidFill>
                <a:srgbClr val="C00000"/>
              </a:solidFill>
              <a:effectLst/>
              <a:uLnTx/>
              <a:uFillTx/>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31277" y="1939177"/>
            <a:ext cx="2605820" cy="3908730"/>
          </a:xfrm>
          <a:prstGeom prst="rect">
            <a:avLst/>
          </a:prstGeom>
        </p:spPr>
      </p:pic>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7435145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How to Enroll</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35</a:t>
            </a:fld>
            <a:endParaRPr lang="en-US"/>
          </a:p>
        </p:txBody>
      </p:sp>
      <p:sp>
        <p:nvSpPr>
          <p:cNvPr id="5" name="Content Placeholder 2"/>
          <p:cNvSpPr txBox="1">
            <a:spLocks/>
          </p:cNvSpPr>
          <p:nvPr/>
        </p:nvSpPr>
        <p:spPr>
          <a:xfrm>
            <a:off x="914400" y="1691875"/>
            <a:ext cx="7219950" cy="4557624"/>
          </a:xfrm>
          <a:prstGeom prst="rect">
            <a:avLst/>
          </a:prstGeom>
        </p:spPr>
        <p:txBody>
          <a:bodyPr lIns="0" tIns="137160" rIns="0" bIns="0">
            <a:no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a:buClr>
                <a:schemeClr val="accent3"/>
              </a:buClr>
            </a:pPr>
            <a:r>
              <a:rPr lang="en-US" sz="1600" dirty="0"/>
              <a:t>Members may enroll in a SISC Medicare plan if they are </a:t>
            </a:r>
            <a:r>
              <a:rPr lang="en-US" sz="1600" b="1" dirty="0"/>
              <a:t>retired</a:t>
            </a:r>
            <a:r>
              <a:rPr lang="en-US" sz="1600" dirty="0"/>
              <a:t> and:</a:t>
            </a:r>
          </a:p>
          <a:p>
            <a:pPr lvl="1">
              <a:buClr>
                <a:schemeClr val="accent3"/>
              </a:buClr>
              <a:buFont typeface="Wingdings" panose="05000000000000000000" pitchFamily="2" charset="2"/>
              <a:buChar char="ü"/>
            </a:pPr>
            <a:r>
              <a:rPr lang="en-US" sz="1600" dirty="0"/>
              <a:t>Have Medicare;</a:t>
            </a:r>
          </a:p>
          <a:p>
            <a:pPr lvl="1">
              <a:buClr>
                <a:schemeClr val="accent3"/>
              </a:buClr>
              <a:buFont typeface="Wingdings" panose="05000000000000000000" pitchFamily="2" charset="2"/>
              <a:buChar char="ü"/>
            </a:pPr>
            <a:r>
              <a:rPr lang="en-US" sz="1600" dirty="0"/>
              <a:t>Or when they become newly Medicare eligible</a:t>
            </a:r>
          </a:p>
          <a:p>
            <a:pPr lvl="1">
              <a:buClr>
                <a:schemeClr val="accent3"/>
              </a:buClr>
              <a:buFont typeface="Wingdings" panose="05000000000000000000" pitchFamily="2" charset="2"/>
              <a:buChar char="ü"/>
            </a:pPr>
            <a:endParaRPr lang="en-US" sz="1600" dirty="0"/>
          </a:p>
          <a:p>
            <a:pPr lvl="1">
              <a:buClr>
                <a:schemeClr val="accent3"/>
              </a:buClr>
              <a:buFont typeface="Wingdings" panose="05000000000000000000" pitchFamily="2" charset="2"/>
              <a:buChar char="ü"/>
            </a:pPr>
            <a:endParaRPr lang="en-US" sz="1600" dirty="0"/>
          </a:p>
          <a:p>
            <a:pPr>
              <a:buClr>
                <a:schemeClr val="accent3"/>
              </a:buClr>
            </a:pPr>
            <a:r>
              <a:rPr lang="en-US" sz="1600" dirty="0"/>
              <a:t>Members may change Medicare plans during SISC’s open enrollment period</a:t>
            </a:r>
          </a:p>
          <a:p>
            <a:pPr lvl="1">
              <a:buClr>
                <a:schemeClr val="accent3"/>
              </a:buClr>
            </a:pPr>
            <a:r>
              <a:rPr lang="en-US" sz="1600" dirty="0"/>
              <a:t>Members making a change must submit their enrollment form(s) by August 15</a:t>
            </a:r>
            <a:r>
              <a:rPr lang="en-US" sz="1600" baseline="30000" dirty="0"/>
              <a:t>th</a:t>
            </a:r>
            <a:r>
              <a:rPr lang="en-US" sz="1600" dirty="0"/>
              <a:t> for an October 1</a:t>
            </a:r>
            <a:r>
              <a:rPr lang="en-US" sz="1600" baseline="30000" dirty="0"/>
              <a:t>st</a:t>
            </a:r>
            <a:r>
              <a:rPr lang="en-US" sz="1600" dirty="0"/>
              <a:t> effective date</a:t>
            </a:r>
          </a:p>
          <a:p>
            <a:pPr lvl="1">
              <a:buClr>
                <a:schemeClr val="accent3"/>
              </a:buClr>
            </a:pPr>
            <a:endParaRPr lang="en-US" sz="1600" dirty="0"/>
          </a:p>
          <a:p>
            <a:pPr lvl="1">
              <a:buClr>
                <a:schemeClr val="accent3"/>
              </a:buClr>
            </a:pPr>
            <a:endParaRPr lang="en-US" sz="1600" dirty="0"/>
          </a:p>
          <a:p>
            <a:pPr>
              <a:buClr>
                <a:schemeClr val="accent3"/>
              </a:buClr>
            </a:pPr>
            <a:r>
              <a:rPr lang="en-US" sz="1600" dirty="0"/>
              <a:t>Contact your district for the appropriate enrollment form(s) and return the completed form(s) along with a copy of your Medicare Beneficiary Identifier card showing enrollment in Medicare parts A and B</a:t>
            </a:r>
          </a:p>
          <a:p>
            <a:pPr>
              <a:buClr>
                <a:schemeClr val="accent3"/>
              </a:buClr>
            </a:pPr>
            <a:r>
              <a:rPr lang="en-US" sz="1600" dirty="0"/>
              <a:t>Enrollment in a SISC Medicare plan requires a </a:t>
            </a:r>
            <a:r>
              <a:rPr lang="en-US" sz="1600" b="1" dirty="0"/>
              <a:t>45-calendar day </a:t>
            </a:r>
            <a:r>
              <a:rPr lang="en-US" sz="1600" dirty="0"/>
              <a:t>advance notice to SISC</a:t>
            </a:r>
          </a:p>
          <a:p>
            <a:pPr>
              <a:buFont typeface="Arial" pitchFamily="34" charset="0"/>
              <a:buNone/>
            </a:pPr>
            <a:r>
              <a:rPr lang="en-US" sz="1600" dirty="0"/>
              <a:t> </a:t>
            </a:r>
          </a:p>
          <a:p>
            <a:pPr>
              <a:buFont typeface="Arial" pitchFamily="34" charset="0"/>
              <a:buNone/>
            </a:pPr>
            <a:endParaRPr lang="en-US"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8389088" y="1773936"/>
            <a:ext cx="3568505" cy="2379004"/>
          </a:xfrm>
          <a:prstGeom prst="rect">
            <a:avLst/>
          </a:prstGeom>
        </p:spPr>
      </p:pic>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47320656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a:t>SISC Medicare Enrollment Guidelines</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36</a:t>
            </a:fld>
            <a:endParaRPr lang="en-US"/>
          </a:p>
        </p:txBody>
      </p:sp>
      <p:graphicFrame>
        <p:nvGraphicFramePr>
          <p:cNvPr id="5" name="Table 4"/>
          <p:cNvGraphicFramePr>
            <a:graphicFrameLocks noGrp="1"/>
          </p:cNvGraphicFramePr>
          <p:nvPr/>
        </p:nvGraphicFramePr>
        <p:xfrm>
          <a:off x="1956816" y="1591056"/>
          <a:ext cx="8435872" cy="5131444"/>
        </p:xfrm>
        <a:graphic>
          <a:graphicData uri="http://schemas.openxmlformats.org/drawingml/2006/table">
            <a:tbl>
              <a:tblPr firstRow="1" bandRow="1">
                <a:tableStyleId>{5C22544A-7EE6-4342-B048-85BDC9FD1C3A}</a:tableStyleId>
              </a:tblPr>
              <a:tblGrid>
                <a:gridCol w="2108968">
                  <a:extLst>
                    <a:ext uri="{9D8B030D-6E8A-4147-A177-3AD203B41FA5}">
                      <a16:colId xmlns:a16="http://schemas.microsoft.com/office/drawing/2014/main" val="129884896"/>
                    </a:ext>
                  </a:extLst>
                </a:gridCol>
                <a:gridCol w="2108968">
                  <a:extLst>
                    <a:ext uri="{9D8B030D-6E8A-4147-A177-3AD203B41FA5}">
                      <a16:colId xmlns:a16="http://schemas.microsoft.com/office/drawing/2014/main" val="4109674631"/>
                    </a:ext>
                  </a:extLst>
                </a:gridCol>
                <a:gridCol w="2108968">
                  <a:extLst>
                    <a:ext uri="{9D8B030D-6E8A-4147-A177-3AD203B41FA5}">
                      <a16:colId xmlns:a16="http://schemas.microsoft.com/office/drawing/2014/main" val="1004568316"/>
                    </a:ext>
                  </a:extLst>
                </a:gridCol>
                <a:gridCol w="2108968">
                  <a:extLst>
                    <a:ext uri="{9D8B030D-6E8A-4147-A177-3AD203B41FA5}">
                      <a16:colId xmlns:a16="http://schemas.microsoft.com/office/drawing/2014/main" val="1944109330"/>
                    </a:ext>
                  </a:extLst>
                </a:gridCol>
              </a:tblGrid>
              <a:tr h="129096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I’m turning</a:t>
                      </a:r>
                      <a:r>
                        <a:rPr lang="en-US" sz="1600" baseline="0" dirty="0">
                          <a:latin typeface="Calibri" panose="020F0502020204030204" pitchFamily="34" charset="0"/>
                          <a:cs typeface="Calibri" panose="020F0502020204030204" pitchFamily="34" charset="0"/>
                        </a:rPr>
                        <a:t> 65 and will continue to work.</a:t>
                      </a:r>
                      <a:endParaRPr lang="en-US" sz="1600" b="1" dirty="0">
                        <a:solidFill>
                          <a:schemeClr val="tx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I’m over</a:t>
                      </a:r>
                      <a:r>
                        <a:rPr lang="en-US" sz="1600" baseline="0" dirty="0">
                          <a:latin typeface="Calibri" panose="020F0502020204030204" pitchFamily="34" charset="0"/>
                          <a:cs typeface="Calibri" panose="020F0502020204030204" pitchFamily="34" charset="0"/>
                        </a:rPr>
                        <a:t> 65 and still working but am planning to retire.</a:t>
                      </a:r>
                      <a:endParaRPr lang="en-US" sz="1600" b="1" dirty="0">
                        <a:solidFill>
                          <a:schemeClr val="tx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I’m</a:t>
                      </a:r>
                      <a:r>
                        <a:rPr lang="en-US" sz="1600" baseline="0" dirty="0">
                          <a:latin typeface="Calibri" panose="020F0502020204030204" pitchFamily="34" charset="0"/>
                          <a:cs typeface="Calibri" panose="020F0502020204030204" pitchFamily="34" charset="0"/>
                        </a:rPr>
                        <a:t> already retired and </a:t>
                      </a:r>
                      <a:r>
                        <a:rPr lang="en-US" sz="1600" dirty="0">
                          <a:latin typeface="Calibri" panose="020F0502020204030204" pitchFamily="34" charset="0"/>
                          <a:cs typeface="Calibri" panose="020F0502020204030204" pitchFamily="34" charset="0"/>
                        </a:rPr>
                        <a:t>“aging-in” (turning 65) to Medicare</a:t>
                      </a:r>
                      <a:endParaRPr lang="en-US" sz="1600" b="1" dirty="0">
                        <a:solidFill>
                          <a:schemeClr val="tx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latin typeface="Calibri" panose="020F0502020204030204" pitchFamily="34" charset="0"/>
                          <a:cs typeface="Calibri" panose="020F0502020204030204" pitchFamily="34" charset="0"/>
                        </a:rPr>
                        <a:t>I’m already on a SISC Retirement Health Benefit</a:t>
                      </a:r>
                      <a:r>
                        <a:rPr lang="en-US" sz="1600" baseline="0" dirty="0">
                          <a:latin typeface="Calibri" panose="020F0502020204030204" pitchFamily="34" charset="0"/>
                          <a:cs typeface="Calibri" panose="020F0502020204030204" pitchFamily="34" charset="0"/>
                        </a:rPr>
                        <a:t>  Plan and I want to switch plans.</a:t>
                      </a:r>
                      <a:endParaRPr lang="en-US" sz="1600" b="0" dirty="0">
                        <a:solidFill>
                          <a:schemeClr val="tx1"/>
                        </a:solidFill>
                        <a:latin typeface="Calibri" panose="020F0502020204030204" pitchFamily="34" charset="0"/>
                        <a:cs typeface="Calibri" panose="020F0502020204030204" pitchFamily="34" charset="0"/>
                      </a:endParaRPr>
                    </a:p>
                  </a:txBody>
                  <a:tcPr>
                    <a:solidFill>
                      <a:srgbClr val="003B71"/>
                    </a:solidFill>
                  </a:tcPr>
                </a:tc>
                <a:extLst>
                  <a:ext uri="{0D108BD9-81ED-4DB2-BD59-A6C34878D82A}">
                    <a16:rowId xmlns:a16="http://schemas.microsoft.com/office/drawing/2014/main" val="1533204878"/>
                  </a:ext>
                </a:extLst>
              </a:tr>
              <a:tr h="180708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Contact Social</a:t>
                      </a:r>
                      <a:r>
                        <a:rPr lang="en-US" sz="1200" baseline="0" dirty="0">
                          <a:latin typeface="Calibri" panose="020F0502020204030204" pitchFamily="34" charset="0"/>
                          <a:cs typeface="Calibri" panose="020F0502020204030204" pitchFamily="34" charset="0"/>
                        </a:rPr>
                        <a:t> Security to d</a:t>
                      </a:r>
                      <a:r>
                        <a:rPr lang="en-US" sz="1200" dirty="0">
                          <a:latin typeface="Calibri" panose="020F0502020204030204" pitchFamily="34" charset="0"/>
                          <a:cs typeface="Calibri" panose="020F0502020204030204" pitchFamily="34" charset="0"/>
                        </a:rPr>
                        <a:t>efer</a:t>
                      </a:r>
                      <a:r>
                        <a:rPr lang="en-US" sz="1200" baseline="0" dirty="0">
                          <a:latin typeface="Calibri" panose="020F0502020204030204" pitchFamily="34" charset="0"/>
                          <a:cs typeface="Calibri" panose="020F0502020204030204" pitchFamily="34" charset="0"/>
                        </a:rPr>
                        <a:t> Medicare part B enrollment until three months prior to the first of the month following your retirement (unless instructed otherwise by district).</a:t>
                      </a:r>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pPr marL="0" indent="0">
                        <a:buFont typeface="Arial" panose="020B0604020202020204" pitchFamily="34" charset="0"/>
                        <a:buNone/>
                      </a:pPr>
                      <a:r>
                        <a:rPr lang="en-US" sz="1200" dirty="0">
                          <a:latin typeface="Calibri" panose="020F0502020204030204" pitchFamily="34" charset="0"/>
                          <a:cs typeface="Calibri" panose="020F0502020204030204" pitchFamily="34" charset="0"/>
                        </a:rPr>
                        <a:t>Contact Social Security</a:t>
                      </a:r>
                      <a:r>
                        <a:rPr lang="en-US" sz="1200" baseline="0" dirty="0">
                          <a:latin typeface="Calibri" panose="020F0502020204030204" pitchFamily="34" charset="0"/>
                          <a:cs typeface="Calibri" panose="020F0502020204030204" pitchFamily="34" charset="0"/>
                        </a:rPr>
                        <a:t> three (3) months prior to your retirement date to e</a:t>
                      </a:r>
                      <a:r>
                        <a:rPr lang="en-US" sz="1200" dirty="0">
                          <a:latin typeface="Calibri" panose="020F0502020204030204" pitchFamily="34" charset="0"/>
                          <a:cs typeface="Calibri" panose="020F0502020204030204" pitchFamily="34" charset="0"/>
                        </a:rPr>
                        <a:t>nroll in Medicare </a:t>
                      </a:r>
                      <a:r>
                        <a:rPr lang="en-US" sz="1200" baseline="0" dirty="0">
                          <a:latin typeface="Calibri" panose="020F0502020204030204" pitchFamily="34" charset="0"/>
                          <a:cs typeface="Calibri" panose="020F0502020204030204" pitchFamily="34" charset="0"/>
                        </a:rPr>
                        <a:t>p</a:t>
                      </a:r>
                      <a:r>
                        <a:rPr lang="en-US" sz="1200" dirty="0">
                          <a:latin typeface="Calibri" panose="020F0502020204030204" pitchFamily="34" charset="0"/>
                          <a:cs typeface="Calibri" panose="020F0502020204030204" pitchFamily="34" charset="0"/>
                        </a:rPr>
                        <a:t>arts(s) A &amp; B.</a:t>
                      </a:r>
                    </a:p>
                    <a:p>
                      <a:pPr marL="171450" lvl="0" indent="-171450">
                        <a:buFont typeface="Wingdings" panose="05000000000000000000" pitchFamily="2" charset="2"/>
                        <a:buChar char="Ø"/>
                      </a:pPr>
                      <a:r>
                        <a:rPr lang="en-US" sz="1200" dirty="0">
                          <a:latin typeface="Calibri" panose="020F0502020204030204" pitchFamily="34" charset="0"/>
                          <a:cs typeface="Calibri" panose="020F0502020204030204" pitchFamily="34" charset="0"/>
                        </a:rPr>
                        <a:t>Medicare part B</a:t>
                      </a:r>
                      <a:r>
                        <a:rPr lang="en-US" sz="1200" baseline="0" dirty="0">
                          <a:latin typeface="Calibri" panose="020F0502020204030204" pitchFamily="34" charset="0"/>
                          <a:cs typeface="Calibri" panose="020F0502020204030204" pitchFamily="34" charset="0"/>
                        </a:rPr>
                        <a:t> </a:t>
                      </a:r>
                      <a:r>
                        <a:rPr lang="en-US" sz="1200" dirty="0">
                          <a:latin typeface="Calibri" panose="020F0502020204030204" pitchFamily="34" charset="0"/>
                          <a:cs typeface="Calibri" panose="020F0502020204030204" pitchFamily="34" charset="0"/>
                        </a:rPr>
                        <a:t>should be effective</a:t>
                      </a:r>
                      <a:r>
                        <a:rPr lang="en-US" sz="1200" baseline="0" dirty="0">
                          <a:latin typeface="Calibri" panose="020F0502020204030204" pitchFamily="34" charset="0"/>
                          <a:cs typeface="Calibri" panose="020F0502020204030204" pitchFamily="34" charset="0"/>
                        </a:rPr>
                        <a:t> the first of the month following your retirement date (unless instructed otherwise by your district).</a:t>
                      </a: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Contact</a:t>
                      </a:r>
                      <a:r>
                        <a:rPr lang="en-US" sz="1200" baseline="0" dirty="0">
                          <a:latin typeface="Calibri" panose="020F0502020204030204" pitchFamily="34" charset="0"/>
                          <a:cs typeface="Calibri" panose="020F0502020204030204" pitchFamily="34" charset="0"/>
                        </a:rPr>
                        <a:t> Social Security three (3) months prior to your 65</a:t>
                      </a:r>
                      <a:r>
                        <a:rPr lang="en-US" sz="1200" baseline="30000" dirty="0">
                          <a:latin typeface="Calibri" panose="020F0502020204030204" pitchFamily="34" charset="0"/>
                          <a:cs typeface="Calibri" panose="020F0502020204030204" pitchFamily="34" charset="0"/>
                        </a:rPr>
                        <a:t>th</a:t>
                      </a:r>
                      <a:r>
                        <a:rPr lang="en-US" sz="1200" baseline="0" dirty="0">
                          <a:latin typeface="Calibri" panose="020F0502020204030204" pitchFamily="34" charset="0"/>
                          <a:cs typeface="Calibri" panose="020F0502020204030204" pitchFamily="34" charset="0"/>
                        </a:rPr>
                        <a:t> birthday to </a:t>
                      </a:r>
                      <a:r>
                        <a:rPr lang="en-US" sz="1200" dirty="0">
                          <a:latin typeface="Calibri" panose="020F0502020204030204" pitchFamily="34" charset="0"/>
                          <a:cs typeface="Calibri" panose="020F0502020204030204" pitchFamily="34" charset="0"/>
                        </a:rPr>
                        <a:t>enroll</a:t>
                      </a:r>
                      <a:r>
                        <a:rPr lang="en-US" sz="1200" baseline="0" dirty="0">
                          <a:latin typeface="Calibri" panose="020F0502020204030204" pitchFamily="34" charset="0"/>
                          <a:cs typeface="Calibri" panose="020F0502020204030204" pitchFamily="34" charset="0"/>
                        </a:rPr>
                        <a:t> in Medicare parts A and B.</a:t>
                      </a:r>
                      <a:endParaRPr lang="en-US" sz="1200" dirty="0">
                        <a:latin typeface="Calibri" panose="020F0502020204030204" pitchFamily="34" charset="0"/>
                        <a:cs typeface="Calibri" panose="020F0502020204030204" pitchFamily="34" charset="0"/>
                      </a:endParaRPr>
                    </a:p>
                  </a:txBody>
                  <a:tcP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Calibri" panose="020F0502020204030204" pitchFamily="34" charset="0"/>
                          <a:cs typeface="Calibri" panose="020F0502020204030204" pitchFamily="34" charset="0"/>
                        </a:rPr>
                        <a:t>You are already enrolled in Medicare parts</a:t>
                      </a:r>
                      <a:r>
                        <a:rPr lang="en-US" sz="1200" baseline="0" dirty="0">
                          <a:latin typeface="Calibri" panose="020F0502020204030204" pitchFamily="34" charset="0"/>
                          <a:cs typeface="Calibri" panose="020F0502020204030204" pitchFamily="34" charset="0"/>
                        </a:rPr>
                        <a:t> A and B.</a:t>
                      </a:r>
                      <a:endParaRPr lang="en-US" sz="1200" dirty="0">
                        <a:latin typeface="Calibri" panose="020F0502020204030204" pitchFamily="34" charset="0"/>
                        <a:cs typeface="Calibri" panose="020F0502020204030204" pitchFamily="34" charset="0"/>
                      </a:endParaRPr>
                    </a:p>
                  </a:txBody>
                  <a:tcPr>
                    <a:solidFill>
                      <a:schemeClr val="bg1"/>
                    </a:solidFill>
                  </a:tcPr>
                </a:tc>
                <a:extLst>
                  <a:ext uri="{0D108BD9-81ED-4DB2-BD59-A6C34878D82A}">
                    <a16:rowId xmlns:a16="http://schemas.microsoft.com/office/drawing/2014/main" val="909443497"/>
                  </a:ext>
                </a:extLst>
              </a:tr>
              <a:tr h="153114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cs typeface="Calibri" panose="020F0502020204030204" pitchFamily="34" charset="0"/>
                        </a:rPr>
                        <a:t>Continue on with your current active</a:t>
                      </a:r>
                      <a:r>
                        <a:rPr lang="en-US" sz="1200" baseline="0" dirty="0">
                          <a:solidFill>
                            <a:schemeClr val="bg1"/>
                          </a:solidFill>
                          <a:latin typeface="Calibri" panose="020F0502020204030204" pitchFamily="34" charset="0"/>
                          <a:cs typeface="Calibri" panose="020F0502020204030204" pitchFamily="34" charset="0"/>
                        </a:rPr>
                        <a:t> employee SISC plan.</a:t>
                      </a:r>
                      <a:endParaRPr lang="en-US" sz="1200" dirty="0">
                        <a:solidFill>
                          <a:schemeClr val="bg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Calibri" panose="020F0502020204030204" pitchFamily="34" charset="0"/>
                          <a:cs typeface="Calibri" panose="020F0502020204030204" pitchFamily="34" charset="0"/>
                        </a:rPr>
                        <a:t>Select a SISC Medicare plan and submit an enrollment form along with a copy of your Medicare Beneficiary Identifier card to SISC at least 60 days prior to Medicare start date.</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n-US" sz="1200" baseline="0" dirty="0">
                          <a:solidFill>
                            <a:schemeClr val="bg1"/>
                          </a:solidFill>
                          <a:latin typeface="Calibri" panose="020F0502020204030204" pitchFamily="34" charset="0"/>
                          <a:cs typeface="Calibri" panose="020F0502020204030204" pitchFamily="34" charset="0"/>
                        </a:rPr>
                        <a:t>You must stay on your current active employee SISC plan until your retirement.</a:t>
                      </a:r>
                      <a:endParaRPr lang="en-US" sz="1200" dirty="0">
                        <a:solidFill>
                          <a:schemeClr val="bg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bg1"/>
                          </a:solidFill>
                          <a:latin typeface="Calibri" panose="020F0502020204030204" pitchFamily="34" charset="0"/>
                          <a:cs typeface="Calibri" panose="020F0502020204030204" pitchFamily="34" charset="0"/>
                        </a:rPr>
                        <a:t>Select a SISC retiree plan</a:t>
                      </a:r>
                      <a:r>
                        <a:rPr lang="en-US" sz="1200" baseline="0" dirty="0">
                          <a:solidFill>
                            <a:schemeClr val="bg1"/>
                          </a:solidFill>
                          <a:latin typeface="Calibri" panose="020F0502020204030204" pitchFamily="34" charset="0"/>
                          <a:cs typeface="Calibri" panose="020F0502020204030204" pitchFamily="34" charset="0"/>
                        </a:rPr>
                        <a:t> and submit an enrollment form along with a copy of your Medicare Beneficiary Identifier card to SISC at least 60 days prior to your Medicare part(s) A and/or B effective date. </a:t>
                      </a:r>
                      <a:endParaRPr lang="en-US" sz="1200" dirty="0">
                        <a:solidFill>
                          <a:schemeClr val="bg1"/>
                        </a:solidFill>
                        <a:latin typeface="Calibri" panose="020F0502020204030204" pitchFamily="34" charset="0"/>
                        <a:cs typeface="Calibri" panose="020F0502020204030204" pitchFamily="34" charset="0"/>
                      </a:endParaRPr>
                    </a:p>
                  </a:txBody>
                  <a:tcPr>
                    <a:solidFill>
                      <a:srgbClr val="003B7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solidFill>
                            <a:schemeClr val="bg1"/>
                          </a:solidFill>
                          <a:latin typeface="Calibri" panose="020F0502020204030204" pitchFamily="34" charset="0"/>
                          <a:cs typeface="Calibri" panose="020F0502020204030204" pitchFamily="34" charset="0"/>
                        </a:rPr>
                        <a:t>Submit an enrollment form by August 15</a:t>
                      </a:r>
                      <a:r>
                        <a:rPr lang="en-US" sz="1200" baseline="30000" dirty="0">
                          <a:solidFill>
                            <a:schemeClr val="bg1"/>
                          </a:solidFill>
                          <a:latin typeface="Calibri" panose="020F0502020204030204" pitchFamily="34" charset="0"/>
                          <a:cs typeface="Calibri" panose="020F0502020204030204" pitchFamily="34" charset="0"/>
                        </a:rPr>
                        <a:t>th*</a:t>
                      </a:r>
                      <a:r>
                        <a:rPr lang="en-US" sz="1200" dirty="0">
                          <a:solidFill>
                            <a:schemeClr val="bg1"/>
                          </a:solidFill>
                          <a:latin typeface="Calibri" panose="020F0502020204030204" pitchFamily="34" charset="0"/>
                          <a:cs typeface="Calibri" panose="020F0502020204030204" pitchFamily="34" charset="0"/>
                        </a:rPr>
                        <a:t> for an October 1</a:t>
                      </a:r>
                      <a:r>
                        <a:rPr lang="en-US" sz="1200" baseline="30000" dirty="0">
                          <a:solidFill>
                            <a:schemeClr val="bg1"/>
                          </a:solidFill>
                          <a:latin typeface="Calibri" panose="020F0502020204030204" pitchFamily="34" charset="0"/>
                          <a:cs typeface="Calibri" panose="020F0502020204030204" pitchFamily="34" charset="0"/>
                        </a:rPr>
                        <a:t>st</a:t>
                      </a:r>
                      <a:r>
                        <a:rPr lang="en-US" sz="1200" dirty="0">
                          <a:solidFill>
                            <a:schemeClr val="bg1"/>
                          </a:solidFill>
                          <a:latin typeface="Calibri" panose="020F0502020204030204" pitchFamily="34" charset="0"/>
                          <a:cs typeface="Calibri" panose="020F0502020204030204" pitchFamily="34" charset="0"/>
                        </a:rPr>
                        <a:t> effective date during the annual “Open Enrollment” period. </a:t>
                      </a:r>
                      <a:r>
                        <a:rPr lang="en-US" sz="1200" baseline="0" dirty="0">
                          <a:solidFill>
                            <a:schemeClr val="bg1"/>
                          </a:solidFill>
                          <a:latin typeface="Calibri" panose="020F0502020204030204" pitchFamily="34" charset="0"/>
                          <a:cs typeface="Calibri" panose="020F0502020204030204" pitchFamily="34" charset="0"/>
                        </a:rPr>
                        <a:t>Enrollment outside </a:t>
                      </a:r>
                      <a:r>
                        <a:rPr lang="en-US" sz="1200" dirty="0">
                          <a:solidFill>
                            <a:schemeClr val="bg1"/>
                          </a:solidFill>
                          <a:latin typeface="Calibri" panose="020F0502020204030204" pitchFamily="34" charset="0"/>
                          <a:cs typeface="Calibri" panose="020F0502020204030204" pitchFamily="34" charset="0"/>
                        </a:rPr>
                        <a:t>Open Enrollment requires a </a:t>
                      </a:r>
                      <a:r>
                        <a:rPr lang="en-US" sz="1200" baseline="0" dirty="0">
                          <a:solidFill>
                            <a:schemeClr val="bg1"/>
                          </a:solidFill>
                          <a:latin typeface="Calibri" panose="020F0502020204030204" pitchFamily="34" charset="0"/>
                          <a:cs typeface="Calibri" panose="020F0502020204030204" pitchFamily="34" charset="0"/>
                        </a:rPr>
                        <a:t>qualifying event.</a:t>
                      </a:r>
                    </a:p>
                  </a:txBody>
                  <a:tcPr>
                    <a:solidFill>
                      <a:srgbClr val="003B71"/>
                    </a:solidFill>
                  </a:tcPr>
                </a:tc>
                <a:extLst>
                  <a:ext uri="{0D108BD9-81ED-4DB2-BD59-A6C34878D82A}">
                    <a16:rowId xmlns:a16="http://schemas.microsoft.com/office/drawing/2014/main" val="608746663"/>
                  </a:ext>
                </a:extLst>
              </a:tr>
            </a:tbl>
          </a:graphicData>
        </a:graphic>
      </p:graphicFrame>
      <p:pic>
        <p:nvPicPr>
          <p:cNvPr id="6"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02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When Changing Plans</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37</a:t>
            </a:fld>
            <a:endParaRPr lang="en-US"/>
          </a:p>
        </p:txBody>
      </p:sp>
      <p:sp>
        <p:nvSpPr>
          <p:cNvPr id="5" name="Content Placeholder 2"/>
          <p:cNvSpPr txBox="1">
            <a:spLocks/>
          </p:cNvSpPr>
          <p:nvPr/>
        </p:nvSpPr>
        <p:spPr>
          <a:xfrm>
            <a:off x="914400" y="1383324"/>
            <a:ext cx="11096625" cy="5104726"/>
          </a:xfrm>
          <a:prstGeom prst="rect">
            <a:avLst/>
          </a:prstGeom>
        </p:spPr>
        <p:txBody>
          <a:bodyPr lIns="0" tIns="13716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spcAft>
                <a:spcPts val="0"/>
              </a:spcAft>
              <a:buFont typeface="Arial" panose="020B0604020202020204" pitchFamily="34" charset="0"/>
              <a:buNone/>
            </a:pPr>
            <a:r>
              <a:rPr lang="en-US" kern="0" dirty="0"/>
              <a:t>When considering options outside of SISC:</a:t>
            </a:r>
          </a:p>
          <a:p>
            <a:pPr marL="0" lvl="2" indent="0">
              <a:spcAft>
                <a:spcPts val="0"/>
              </a:spcAft>
              <a:buNone/>
            </a:pPr>
            <a:endParaRPr lang="en-US" sz="1600" kern="0" dirty="0"/>
          </a:p>
          <a:p>
            <a:pPr marL="171450" lvl="2" indent="-171450">
              <a:spcAft>
                <a:spcPts val="0"/>
              </a:spcAft>
              <a:buClr>
                <a:schemeClr val="accent3"/>
              </a:buClr>
              <a:buFont typeface="Wingdings" panose="05000000000000000000" pitchFamily="2" charset="2"/>
              <a:buChar char="ü"/>
            </a:pPr>
            <a:r>
              <a:rPr lang="en-US" sz="1600" kern="0" dirty="0"/>
              <a:t>Compare plans carefully (example: KPSA SISC vs. KPSA Individual)</a:t>
            </a:r>
          </a:p>
          <a:p>
            <a:pPr marL="0" lvl="2" indent="0">
              <a:spcAft>
                <a:spcPts val="0"/>
              </a:spcAft>
              <a:buClr>
                <a:schemeClr val="accent3"/>
              </a:buClr>
              <a:buNone/>
            </a:pPr>
            <a:endParaRPr lang="en-US" sz="1600" kern="0" dirty="0"/>
          </a:p>
          <a:p>
            <a:pPr marL="171450" lvl="2" indent="-171450">
              <a:spcAft>
                <a:spcPts val="0"/>
              </a:spcAft>
              <a:buClr>
                <a:schemeClr val="accent3"/>
              </a:buClr>
              <a:buFont typeface="Wingdings" panose="05000000000000000000" pitchFamily="2" charset="2"/>
              <a:buChar char="ü"/>
            </a:pPr>
            <a:r>
              <a:rPr lang="en-US" sz="1600" kern="0" dirty="0"/>
              <a:t>Understand the Medicare Part D coverage gap (“donut hole”):</a:t>
            </a:r>
          </a:p>
          <a:p>
            <a:pPr marL="457200" lvl="4" indent="-171450">
              <a:spcAft>
                <a:spcPts val="0"/>
              </a:spcAft>
              <a:buClr>
                <a:schemeClr val="accent3"/>
              </a:buClr>
              <a:buFont typeface="Wingdings" panose="05000000000000000000" pitchFamily="2" charset="2"/>
              <a:buChar char="Ø"/>
            </a:pPr>
            <a:r>
              <a:rPr lang="en-US" sz="1600" b="1" dirty="0"/>
              <a:t>https://www.medicare.gov/drug-coverage-part-d/costs-for-medicare-drug-coverage/costs-in-the-coverage-gap</a:t>
            </a:r>
          </a:p>
          <a:p>
            <a:pPr marL="457200" lvl="4" indent="-171450">
              <a:spcAft>
                <a:spcPts val="0"/>
              </a:spcAft>
              <a:buClr>
                <a:schemeClr val="accent3"/>
              </a:buClr>
              <a:buFont typeface="Wingdings" panose="05000000000000000000" pitchFamily="2" charset="2"/>
              <a:buChar char="Ø"/>
            </a:pPr>
            <a:r>
              <a:rPr lang="en-US" sz="1600" kern="0" dirty="0"/>
              <a:t>The coverage gap (“donut hole”) on Individual Medicare Part D Plans begins once you reach your Medicare Part D plan’s initial coverage limit is $5,030 in 2024 and ends when you spend a total of $8,000 out-of-pocket in 2024. This amount may change each year. Not everyone will enter the coverage gap.</a:t>
            </a:r>
          </a:p>
          <a:p>
            <a:pPr marL="445770" lvl="3" indent="-171450">
              <a:buClr>
                <a:schemeClr val="accent3"/>
              </a:buClr>
              <a:buFont typeface="Wingdings" panose="05000000000000000000" pitchFamily="2" charset="2"/>
              <a:buChar char="Ø"/>
            </a:pPr>
            <a:r>
              <a:rPr lang="en-US" sz="1600" b="1" kern="0" dirty="0">
                <a:solidFill>
                  <a:srgbClr val="FF0000"/>
                </a:solidFill>
              </a:rPr>
              <a:t>SISC plans do NOT have a Part D coverage gap stage</a:t>
            </a:r>
            <a:endParaRPr lang="en-US" sz="1600" kern="0" dirty="0"/>
          </a:p>
          <a:p>
            <a:pPr marL="0" lvl="2" indent="0">
              <a:spcAft>
                <a:spcPts val="0"/>
              </a:spcAft>
              <a:buClr>
                <a:schemeClr val="accent3"/>
              </a:buClr>
              <a:buNone/>
            </a:pPr>
            <a:endParaRPr lang="en-US" sz="1600" kern="0" dirty="0"/>
          </a:p>
          <a:p>
            <a:pPr marL="0" lvl="2" indent="0">
              <a:spcAft>
                <a:spcPts val="0"/>
              </a:spcAft>
              <a:buClr>
                <a:schemeClr val="accent3"/>
              </a:buClr>
              <a:buNone/>
            </a:pPr>
            <a:endParaRPr lang="en-US" sz="1600" kern="0" dirty="0"/>
          </a:p>
          <a:p>
            <a:pPr marL="171450" lvl="2" indent="-171450">
              <a:spcAft>
                <a:spcPts val="0"/>
              </a:spcAft>
              <a:buClr>
                <a:schemeClr val="accent3"/>
              </a:buClr>
              <a:buFont typeface="Wingdings" panose="05000000000000000000" pitchFamily="2" charset="2"/>
              <a:buChar char="ü"/>
            </a:pPr>
            <a:r>
              <a:rPr lang="en-US" sz="1600" b="1" kern="0" dirty="0"/>
              <a:t>Plan ahead </a:t>
            </a:r>
            <a:r>
              <a:rPr lang="en-US" sz="1600" kern="0" dirty="0"/>
              <a:t>so that you maintain continuous coverage</a:t>
            </a:r>
          </a:p>
          <a:p>
            <a:pPr marL="171450" lvl="2" indent="-171450">
              <a:spcAft>
                <a:spcPts val="0"/>
              </a:spcAft>
              <a:buClr>
                <a:schemeClr val="accent3"/>
              </a:buClr>
              <a:buFont typeface="Wingdings" panose="05000000000000000000" pitchFamily="2" charset="2"/>
              <a:buChar char="ü"/>
            </a:pPr>
            <a:endParaRPr lang="en-US" sz="1600" kern="0" dirty="0"/>
          </a:p>
          <a:p>
            <a:pPr marL="171450" lvl="2" indent="-171450">
              <a:spcAft>
                <a:spcPts val="0"/>
              </a:spcAft>
              <a:buClr>
                <a:schemeClr val="accent3"/>
              </a:buClr>
              <a:buFont typeface="Wingdings" panose="05000000000000000000" pitchFamily="2" charset="2"/>
              <a:buChar char="ü"/>
            </a:pPr>
            <a:r>
              <a:rPr lang="en-US" sz="1600" kern="0" dirty="0"/>
              <a:t>You must notify your district (or SISC if you are enrolled in direct bill) if you plan to terminate coverage</a:t>
            </a:r>
          </a:p>
          <a:p>
            <a:pPr marL="171450" lvl="2" indent="-171450">
              <a:spcAft>
                <a:spcPts val="0"/>
              </a:spcAft>
              <a:buClr>
                <a:schemeClr val="accent3"/>
              </a:buClr>
              <a:buFont typeface="Wingdings" panose="05000000000000000000" pitchFamily="2" charset="2"/>
              <a:buChar char="ü"/>
            </a:pPr>
            <a:endParaRPr lang="en-US" sz="1600" kern="0" dirty="0"/>
          </a:p>
          <a:p>
            <a:pPr marL="171450" lvl="2" indent="-171450">
              <a:spcAft>
                <a:spcPts val="0"/>
              </a:spcAft>
              <a:buClr>
                <a:schemeClr val="accent3"/>
              </a:buClr>
              <a:buFont typeface="Wingdings" panose="05000000000000000000" pitchFamily="2" charset="2"/>
              <a:buChar char="ü"/>
            </a:pPr>
            <a:r>
              <a:rPr lang="en-US" sz="1600" kern="0" dirty="0"/>
              <a:t>Terminate coverage with SISC only after you have a new plan in place</a:t>
            </a:r>
          </a:p>
          <a:p>
            <a:pPr marL="171450" lvl="2" indent="-171450">
              <a:spcAft>
                <a:spcPts val="0"/>
              </a:spcAft>
              <a:buClr>
                <a:schemeClr val="accent3"/>
              </a:buClr>
              <a:buFont typeface="Wingdings" panose="05000000000000000000" pitchFamily="2" charset="2"/>
              <a:buChar char="ü"/>
            </a:pPr>
            <a:endParaRPr lang="en-US" sz="1600" kern="0" dirty="0"/>
          </a:p>
          <a:p>
            <a:pPr marL="171450" lvl="2" indent="-171450">
              <a:spcAft>
                <a:spcPts val="0"/>
              </a:spcAft>
              <a:buClr>
                <a:schemeClr val="accent3"/>
              </a:buClr>
              <a:buFont typeface="Wingdings" panose="05000000000000000000" pitchFamily="2" charset="2"/>
              <a:buChar char="ü"/>
            </a:pPr>
            <a:r>
              <a:rPr lang="en-US" sz="1600" kern="0" dirty="0"/>
              <a:t>Avoid Medicare late enrollment penalties</a:t>
            </a:r>
          </a:p>
        </p:txBody>
      </p:sp>
      <p:pic>
        <p:nvPicPr>
          <p:cNvPr id="6"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31277" y="22383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Tree>
    <p:extLst>
      <p:ext uri="{BB962C8B-B14F-4D97-AF65-F5344CB8AC3E}">
        <p14:creationId xmlns:p14="http://schemas.microsoft.com/office/powerpoint/2010/main" val="40268431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381423" y="6155355"/>
            <a:ext cx="2733575" cy="625642"/>
          </a:xfrm>
          <a:prstGeom prst="rect">
            <a:avLst/>
          </a:prstGeom>
          <a:solidFill>
            <a:schemeClr val="bg1"/>
          </a:solidFill>
          <a:ln>
            <a:solidFill>
              <a:schemeClr val="bg1"/>
            </a:solidFill>
          </a:ln>
        </p:spPr>
        <p:txBody>
          <a:bodyPr wrap="none" rtlCol="0" anchor="ctr">
            <a:noAutofit/>
          </a:bodyPr>
          <a:lstStyle/>
          <a:p>
            <a:pPr marL="12700" algn="l">
              <a:lnSpc>
                <a:spcPct val="100000"/>
              </a:lnSpc>
              <a:spcBef>
                <a:spcPts val="100"/>
              </a:spcBef>
            </a:pPr>
            <a:endParaRPr lang="en-US" sz="1600" b="1" spc="-20" dirty="0">
              <a:cs typeface="Arial"/>
            </a:endParaRPr>
          </a:p>
        </p:txBody>
      </p:sp>
      <p:sp>
        <p:nvSpPr>
          <p:cNvPr id="3" name="Title 2"/>
          <p:cNvSpPr>
            <a:spLocks noGrp="1"/>
          </p:cNvSpPr>
          <p:nvPr>
            <p:ph type="title"/>
          </p:nvPr>
        </p:nvSpPr>
        <p:spPr/>
        <p:txBody>
          <a:bodyPr/>
          <a:lstStyle/>
          <a:p>
            <a:r>
              <a:rPr lang="en-US" dirty="0"/>
              <a:t>Resources and Contact Information</a:t>
            </a:r>
          </a:p>
        </p:txBody>
      </p:sp>
      <p:sp>
        <p:nvSpPr>
          <p:cNvPr id="4" name="Slide Number Placeholder 3"/>
          <p:cNvSpPr>
            <a:spLocks noGrp="1"/>
          </p:cNvSpPr>
          <p:nvPr>
            <p:ph type="sldNum" sz="quarter" idx="12"/>
          </p:nvPr>
        </p:nvSpPr>
        <p:spPr/>
        <p:txBody>
          <a:bodyPr/>
          <a:lstStyle/>
          <a:p>
            <a:fld id="{2723C7C7-B0FF-451D-99FE-9EA893039DFB}" type="slidenum">
              <a:rPr lang="en-US" smtClean="0"/>
              <a:pPr/>
              <a:t>38</a:t>
            </a:fld>
            <a:endParaRPr lang="en-US"/>
          </a:p>
        </p:txBody>
      </p:sp>
      <p:sp>
        <p:nvSpPr>
          <p:cNvPr id="5" name="Rectangle 3"/>
          <p:cNvSpPr txBox="1">
            <a:spLocks noChangeArrowheads="1"/>
          </p:cNvSpPr>
          <p:nvPr/>
        </p:nvSpPr>
        <p:spPr>
          <a:xfrm>
            <a:off x="914400" y="1773936"/>
            <a:ext cx="9525000" cy="4073163"/>
          </a:xfrm>
          <a:prstGeom prst="rect">
            <a:avLst/>
          </a:prstGeom>
          <a:noFill/>
        </p:spPr>
        <p:txBody>
          <a:bodyPr lIns="0" tIns="137160" rIns="0" bIns="0">
            <a:noAutofit/>
          </a:bodyPr>
          <a:lstStyle>
            <a:lvl1pPr marL="177800" indent="-177800">
              <a:spcAft>
                <a:spcPts val="1200"/>
              </a:spcAft>
              <a:buFont typeface="Arial" panose="020B0604020202020204" pitchFamily="34" charset="0"/>
              <a:buChar char="•"/>
              <a:defRPr sz="1600" b="0">
                <a:solidFill>
                  <a:schemeClr val="tx1"/>
                </a:solidFill>
                <a:latin typeface="+mn-lt"/>
                <a:ea typeface="+mn-ea"/>
                <a:cs typeface="+mn-cs"/>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0" indent="0">
              <a:lnSpc>
                <a:spcPct val="120000"/>
              </a:lnSpc>
              <a:buClr>
                <a:srgbClr val="96BA32"/>
              </a:buClr>
              <a:buFont typeface="Arial" panose="020B0604020202020204" pitchFamily="34" charset="0"/>
              <a:buNone/>
            </a:pPr>
            <a:r>
              <a:rPr lang="en-US" b="1" kern="0" dirty="0">
                <a:ea typeface="Arial" charset="0"/>
                <a:cs typeface="Arial" charset="0"/>
              </a:rPr>
              <a:t>Social Security:</a:t>
            </a:r>
          </a:p>
          <a:p>
            <a:pPr>
              <a:lnSpc>
                <a:spcPct val="120000"/>
              </a:lnSpc>
              <a:buClr>
                <a:schemeClr val="accent3"/>
              </a:buClr>
            </a:pPr>
            <a:r>
              <a:rPr lang="en-US" kern="0" dirty="0">
                <a:ea typeface="Arial" charset="0"/>
                <a:cs typeface="Arial" charset="0"/>
              </a:rPr>
              <a:t>Call</a:t>
            </a:r>
            <a:r>
              <a:rPr lang="en-US" b="1" kern="0" dirty="0">
                <a:ea typeface="Arial" charset="0"/>
                <a:cs typeface="Arial" charset="0"/>
              </a:rPr>
              <a:t> 1-800-772-1213 (TTY 1-800-325-0778)</a:t>
            </a:r>
            <a:br>
              <a:rPr lang="en-US" kern="0" dirty="0">
                <a:ea typeface="Arial" charset="0"/>
                <a:cs typeface="Arial" charset="0"/>
              </a:rPr>
            </a:br>
            <a:r>
              <a:rPr lang="en-US" kern="0" dirty="0">
                <a:ea typeface="Arial" charset="0"/>
                <a:cs typeface="Arial" charset="0"/>
              </a:rPr>
              <a:t>Monday - Friday, 7 a.m. to 7 p.m., or visit </a:t>
            </a:r>
            <a:r>
              <a:rPr lang="en-US" b="1" kern="0" dirty="0">
                <a:ea typeface="Arial" charset="0"/>
                <a:cs typeface="Arial" charset="0"/>
              </a:rPr>
              <a:t>ssa.gov</a:t>
            </a:r>
          </a:p>
          <a:p>
            <a:pPr marL="0" indent="0">
              <a:lnSpc>
                <a:spcPct val="120000"/>
              </a:lnSpc>
              <a:buClr>
                <a:srgbClr val="96BA32"/>
              </a:buClr>
              <a:buFont typeface="Arial" panose="020B0604020202020204" pitchFamily="34" charset="0"/>
              <a:buNone/>
            </a:pPr>
            <a:r>
              <a:rPr lang="en-US" b="1" kern="0" dirty="0">
                <a:ea typeface="Arial" charset="0"/>
                <a:cs typeface="Arial" charset="0"/>
              </a:rPr>
              <a:t>Medicare: </a:t>
            </a:r>
          </a:p>
          <a:p>
            <a:pPr>
              <a:lnSpc>
                <a:spcPct val="120000"/>
              </a:lnSpc>
              <a:buClr>
                <a:schemeClr val="accent3"/>
              </a:buClr>
            </a:pPr>
            <a:r>
              <a:rPr lang="en-US" kern="0" dirty="0">
                <a:ea typeface="Arial" charset="0"/>
                <a:cs typeface="Arial" charset="0"/>
              </a:rPr>
              <a:t>Call</a:t>
            </a:r>
            <a:r>
              <a:rPr lang="en-US" b="1" kern="0" dirty="0">
                <a:ea typeface="Arial" charset="0"/>
                <a:cs typeface="Arial" charset="0"/>
              </a:rPr>
              <a:t> 1-800-633-4227/TTY 1-877-486-2048,</a:t>
            </a:r>
            <a:br>
              <a:rPr lang="en-US" kern="0" dirty="0">
                <a:ea typeface="Arial" charset="0"/>
                <a:cs typeface="Arial" charset="0"/>
              </a:rPr>
            </a:br>
            <a:r>
              <a:rPr lang="en-US" kern="0" dirty="0">
                <a:ea typeface="Arial" charset="0"/>
                <a:cs typeface="Arial" charset="0"/>
              </a:rPr>
              <a:t>24 hours a day, 7 days a week, or visit </a:t>
            </a:r>
            <a:r>
              <a:rPr lang="en-US" b="1" kern="0" dirty="0">
                <a:ea typeface="Arial" charset="0"/>
                <a:cs typeface="Arial" charset="0"/>
              </a:rPr>
              <a:t>medicare.gov</a:t>
            </a:r>
          </a:p>
          <a:p>
            <a:pPr marL="0" indent="0">
              <a:lnSpc>
                <a:spcPct val="120000"/>
              </a:lnSpc>
              <a:buClr>
                <a:srgbClr val="96BA32"/>
              </a:buClr>
              <a:buFont typeface="Arial" panose="020B0604020202020204" pitchFamily="34" charset="0"/>
              <a:buNone/>
            </a:pPr>
            <a:r>
              <a:rPr lang="en-US" b="1" kern="0" dirty="0"/>
              <a:t>Medicare &amp; You Handbook (published annually):</a:t>
            </a:r>
          </a:p>
          <a:p>
            <a:pPr>
              <a:lnSpc>
                <a:spcPct val="120000"/>
              </a:lnSpc>
              <a:buClr>
                <a:schemeClr val="accent3"/>
              </a:buClr>
            </a:pPr>
            <a:r>
              <a:rPr lang="en-US" kern="0" dirty="0"/>
              <a:t>Call </a:t>
            </a:r>
            <a:r>
              <a:rPr lang="en-US" b="1" kern="0" dirty="0">
                <a:ea typeface="Arial" charset="0"/>
                <a:cs typeface="Arial" charset="0"/>
              </a:rPr>
              <a:t>1-800-633-4227/TTY 1-877-486-2048 </a:t>
            </a:r>
            <a:r>
              <a:rPr lang="en-US" kern="0" dirty="0">
                <a:ea typeface="Arial" charset="0"/>
                <a:cs typeface="Arial" charset="0"/>
              </a:rPr>
              <a:t>or visit </a:t>
            </a:r>
            <a:r>
              <a:rPr lang="en-US" b="1" kern="0" dirty="0"/>
              <a:t>medicare.gov/</a:t>
            </a:r>
            <a:r>
              <a:rPr lang="en-US" b="1" kern="0" dirty="0" err="1"/>
              <a:t>medicare</a:t>
            </a:r>
            <a:r>
              <a:rPr lang="en-US" b="1" kern="0" dirty="0"/>
              <a:t>-and-you</a:t>
            </a:r>
          </a:p>
          <a:p>
            <a:pPr marL="0" indent="0">
              <a:lnSpc>
                <a:spcPct val="120000"/>
              </a:lnSpc>
              <a:buClr>
                <a:srgbClr val="96BA32"/>
              </a:buClr>
              <a:buFont typeface="Arial" panose="020B0604020202020204" pitchFamily="34" charset="0"/>
              <a:buNone/>
            </a:pPr>
            <a:r>
              <a:rPr lang="en-US" b="1" kern="0" dirty="0"/>
              <a:t>Health Insurance Counseling and Advocacy Program (HICAP):</a:t>
            </a:r>
          </a:p>
          <a:p>
            <a:pPr>
              <a:lnSpc>
                <a:spcPct val="120000"/>
              </a:lnSpc>
              <a:buClr>
                <a:schemeClr val="accent3"/>
              </a:buClr>
            </a:pPr>
            <a:r>
              <a:rPr lang="en-US" kern="0" dirty="0"/>
              <a:t>Call </a:t>
            </a:r>
            <a:r>
              <a:rPr lang="en-US" b="1" kern="0" dirty="0"/>
              <a:t>1-800-434-0222 </a:t>
            </a:r>
            <a:r>
              <a:rPr lang="en-US" kern="0" dirty="0"/>
              <a:t>or visit</a:t>
            </a:r>
            <a:r>
              <a:rPr lang="en-US" b="1" kern="0" dirty="0"/>
              <a:t> cahealthadvocates.org/</a:t>
            </a:r>
            <a:r>
              <a:rPr lang="en-US" b="1" kern="0" dirty="0" err="1"/>
              <a:t>hicap</a:t>
            </a:r>
            <a:endParaRPr lang="en-US" b="1" kern="0"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38461" y="3576486"/>
            <a:ext cx="2847975" cy="990772"/>
          </a:xfrm>
          <a:prstGeom prst="rect">
            <a:avLst/>
          </a:prstGeom>
        </p:spPr>
      </p:pic>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6944" t="6666" r="6805" b="6666"/>
          <a:stretch/>
        </p:blipFill>
        <p:spPr>
          <a:xfrm>
            <a:off x="9238461" y="1810512"/>
            <a:ext cx="1487477" cy="1494663"/>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461" y="4883326"/>
            <a:ext cx="2621557" cy="1517743"/>
          </a:xfrm>
          <a:prstGeom prst="rect">
            <a:avLst/>
          </a:prstGeom>
        </p:spPr>
      </p:pic>
    </p:spTree>
    <p:extLst>
      <p:ext uri="{BB962C8B-B14F-4D97-AF65-F5344CB8AC3E}">
        <p14:creationId xmlns:p14="http://schemas.microsoft.com/office/powerpoint/2010/main" val="222838559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1498059" y="3007792"/>
            <a:ext cx="9980579" cy="2381331"/>
          </a:xfrm>
        </p:spPr>
        <p:txBody>
          <a:bodyPr>
            <a:noAutofit/>
          </a:bodyPr>
          <a:lstStyle/>
          <a:p>
            <a:pPr marL="0" indent="0">
              <a:spcAft>
                <a:spcPts val="600"/>
              </a:spcAft>
              <a:buNone/>
            </a:pPr>
            <a:r>
              <a:rPr lang="en-US" sz="1800" dirty="0"/>
              <a:t>District paid and SISC Direct Bill retirees: Contact your district with any additional questions on plans offered and information on how to enroll.</a:t>
            </a:r>
          </a:p>
          <a:p>
            <a:pPr marL="0" indent="0">
              <a:spcAft>
                <a:spcPts val="600"/>
              </a:spcAft>
              <a:buNone/>
            </a:pPr>
            <a:r>
              <a:rPr lang="en-US" sz="1800" dirty="0"/>
              <a:t>Medicare questions: Contact Medicare at </a:t>
            </a:r>
            <a:r>
              <a:rPr lang="en-US" sz="1800" b="1" dirty="0"/>
              <a:t>1-800-633-4227</a:t>
            </a:r>
            <a:r>
              <a:rPr lang="en-US" sz="1800" dirty="0"/>
              <a:t> or HICAP at </a:t>
            </a:r>
            <a:r>
              <a:rPr lang="en-US" sz="1800" b="1" dirty="0"/>
              <a:t>1-800-434-0222</a:t>
            </a:r>
            <a:r>
              <a:rPr lang="en-US" sz="1800" dirty="0"/>
              <a:t>.</a:t>
            </a:r>
          </a:p>
          <a:p>
            <a:pPr marL="0" indent="0">
              <a:spcAft>
                <a:spcPts val="0"/>
              </a:spcAft>
              <a:buNone/>
            </a:pPr>
            <a:r>
              <a:rPr lang="en-US" sz="1800" dirty="0"/>
              <a:t>Questions on current plan benefits/claims:</a:t>
            </a:r>
          </a:p>
          <a:p>
            <a:pPr marL="0" indent="0">
              <a:spcAft>
                <a:spcPts val="0"/>
              </a:spcAft>
              <a:buNone/>
            </a:pPr>
            <a:r>
              <a:rPr lang="en-US" sz="1800" dirty="0"/>
              <a:t>	Anthem </a:t>
            </a:r>
            <a:r>
              <a:rPr lang="en-US" sz="1800" dirty="0" err="1"/>
              <a:t>CompanionCare</a:t>
            </a:r>
            <a:r>
              <a:rPr lang="en-US" sz="1800" dirty="0"/>
              <a:t>/100-A EGWP PPO :	</a:t>
            </a:r>
            <a:r>
              <a:rPr lang="en-US" sz="1800" b="1" dirty="0"/>
              <a:t>1-800-825-5541</a:t>
            </a:r>
          </a:p>
          <a:p>
            <a:pPr marL="0" indent="0">
              <a:spcAft>
                <a:spcPts val="0"/>
              </a:spcAft>
              <a:buNone/>
            </a:pPr>
            <a:r>
              <a:rPr lang="en-US" sz="1800" dirty="0"/>
              <a:t>	Blue Shield 100-A EGWP PPO:			</a:t>
            </a:r>
            <a:r>
              <a:rPr lang="en-US" sz="1800" b="1" dirty="0"/>
              <a:t>1-855-599-2657</a:t>
            </a:r>
          </a:p>
          <a:p>
            <a:pPr marL="0" indent="0">
              <a:spcAft>
                <a:spcPts val="0"/>
              </a:spcAft>
              <a:buNone/>
            </a:pPr>
            <a:r>
              <a:rPr lang="en-US" sz="1800" dirty="0"/>
              <a:t>	Kaiser Permanente Senior Advantage:		</a:t>
            </a:r>
            <a:r>
              <a:rPr lang="en-US" sz="1800" b="1" dirty="0"/>
              <a:t>1-800-443-0815</a:t>
            </a:r>
          </a:p>
        </p:txBody>
      </p:sp>
      <p:sp>
        <p:nvSpPr>
          <p:cNvPr id="4" name="Title 3"/>
          <p:cNvSpPr>
            <a:spLocks noGrp="1"/>
          </p:cNvSpPr>
          <p:nvPr>
            <p:ph type="title"/>
          </p:nvPr>
        </p:nvSpPr>
        <p:spPr>
          <a:xfrm>
            <a:off x="914400" y="822960"/>
            <a:ext cx="11363325" cy="420624"/>
          </a:xfrm>
        </p:spPr>
        <p:txBody>
          <a:bodyPr/>
          <a:lstStyle/>
          <a:p>
            <a:r>
              <a:rPr lang="en-US" sz="4000" dirty="0"/>
              <a:t>Thank you for your attendance.</a:t>
            </a:r>
            <a:endParaRPr lang="en-US" sz="4400" baseline="-25000" dirty="0"/>
          </a:p>
        </p:txBody>
      </p:sp>
      <p:sp>
        <p:nvSpPr>
          <p:cNvPr id="5" name="Slide Number Placeholder 4"/>
          <p:cNvSpPr>
            <a:spLocks noGrp="1"/>
          </p:cNvSpPr>
          <p:nvPr>
            <p:ph type="sldNum" sz="quarter" idx="12"/>
          </p:nvPr>
        </p:nvSpPr>
        <p:spPr/>
        <p:txBody>
          <a:bodyPr/>
          <a:lstStyle/>
          <a:p>
            <a:fld id="{2723C7C7-B0FF-451D-99FE-9EA893039DFB}" type="slidenum">
              <a:rPr lang="en-US" smtClean="0"/>
              <a:pPr/>
              <a:t>39</a:t>
            </a:fld>
            <a:endParaRPr lang="en-US"/>
          </a:p>
        </p:txBody>
      </p:sp>
      <p:pic>
        <p:nvPicPr>
          <p:cNvPr id="7" name="Picture 2" descr="F:\Resources\SISC_logo_with_tagline_horizonal_long_rgb_.jpg">
            <a:extLst>
              <a:ext uri="{FF2B5EF4-FFF2-40B4-BE49-F238E27FC236}">
                <a16:creationId xmlns:a16="http://schemas.microsoft.com/office/drawing/2014/main" id="{D9641950-BF1C-4A3F-B571-6A130F1E0BC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14400" y="5740891"/>
            <a:ext cx="3069336" cy="92517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3"/>
          <p:cNvSpPr txBox="1">
            <a:spLocks/>
          </p:cNvSpPr>
          <p:nvPr/>
        </p:nvSpPr>
        <p:spPr>
          <a:xfrm>
            <a:off x="3383106" y="2091172"/>
            <a:ext cx="6987702" cy="420624"/>
          </a:xfrm>
          <a:prstGeom prst="rect">
            <a:avLst/>
          </a:prstGeom>
        </p:spPr>
        <p:txBody>
          <a:bodyPr vert="horz" lIns="0" tIns="45720" rIns="0" bIns="45720" rtlCol="0" anchor="ctr">
            <a:noAutofit/>
          </a:bodyPr>
          <a:lstStyle>
            <a:lvl1pPr>
              <a:defRPr sz="3200">
                <a:solidFill>
                  <a:schemeClr val="accent2"/>
                </a:solidFill>
                <a:latin typeface="+mj-lt"/>
                <a:ea typeface="+mj-ea"/>
                <a:cs typeface="+mj-cs"/>
              </a:defRPr>
            </a:lvl1pPr>
          </a:lstStyle>
          <a:p>
            <a:r>
              <a:rPr lang="en-US" sz="4800" kern="0" dirty="0"/>
              <a:t>Questions?</a:t>
            </a:r>
            <a:endParaRPr lang="en-US" sz="5400" kern="0" baseline="-25000" dirty="0"/>
          </a:p>
        </p:txBody>
      </p:sp>
    </p:spTree>
    <p:extLst>
      <p:ext uri="{BB962C8B-B14F-4D97-AF65-F5344CB8AC3E}">
        <p14:creationId xmlns:p14="http://schemas.microsoft.com/office/powerpoint/2010/main" val="42016187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14" name="object 3">
            <a:extLst>
              <a:ext uri="{FF2B5EF4-FFF2-40B4-BE49-F238E27FC236}">
                <a16:creationId xmlns:a16="http://schemas.microsoft.com/office/drawing/2014/main" id="{10A199BF-51AB-49D7-ACA3-09D19C778E96}"/>
              </a:ext>
            </a:extLst>
          </p:cNvPr>
          <p:cNvSpPr txBox="1">
            <a:spLocks noGrp="1"/>
          </p:cNvSpPr>
          <p:nvPr>
            <p:ph type="title"/>
          </p:nvPr>
        </p:nvSpPr>
        <p:spPr>
          <a:xfrm>
            <a:off x="901699" y="816247"/>
            <a:ext cx="4480560" cy="412934"/>
          </a:xfrm>
          <a:prstGeom prst="rect">
            <a:avLst/>
          </a:prstGeom>
        </p:spPr>
        <p:txBody>
          <a:bodyPr vert="horz" wrap="square" lIns="0" tIns="12700" rIns="0" bIns="0" rtlCol="0">
            <a:spAutoFit/>
          </a:bodyPr>
          <a:lstStyle/>
          <a:p>
            <a:pPr marL="12700">
              <a:lnSpc>
                <a:spcPct val="100000"/>
              </a:lnSpc>
              <a:spcBef>
                <a:spcPts val="100"/>
              </a:spcBef>
            </a:pPr>
            <a:r>
              <a:rPr sz="2600" dirty="0"/>
              <a:t>Who can </a:t>
            </a:r>
            <a:r>
              <a:rPr sz="2600" spc="-5" dirty="0"/>
              <a:t>join</a:t>
            </a:r>
            <a:r>
              <a:rPr sz="2600" spc="-100" dirty="0"/>
              <a:t> </a:t>
            </a:r>
            <a:r>
              <a:rPr sz="2600" spc="-5" dirty="0"/>
              <a:t>Medicare?</a:t>
            </a:r>
          </a:p>
        </p:txBody>
      </p:sp>
      <p:sp>
        <p:nvSpPr>
          <p:cNvPr id="16" name="object 10">
            <a:extLst>
              <a:ext uri="{FF2B5EF4-FFF2-40B4-BE49-F238E27FC236}">
                <a16:creationId xmlns:a16="http://schemas.microsoft.com/office/drawing/2014/main" id="{6E4AFA90-4878-40AF-AF0A-A27E4D624E6C}"/>
              </a:ext>
            </a:extLst>
          </p:cNvPr>
          <p:cNvSpPr txBox="1"/>
          <p:nvPr/>
        </p:nvSpPr>
        <p:spPr>
          <a:xfrm>
            <a:off x="901700" y="1534115"/>
            <a:ext cx="4856480" cy="216535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20" normalizeH="0" baseline="0" noProof="0" dirty="0">
                <a:ln>
                  <a:noFill/>
                </a:ln>
                <a:solidFill>
                  <a:prstClr val="black"/>
                </a:solidFill>
                <a:effectLst/>
                <a:uLnTx/>
                <a:uFillTx/>
                <a:latin typeface="Arial"/>
                <a:ea typeface="+mn-ea"/>
                <a:cs typeface="Arial"/>
              </a:rPr>
              <a:t>You’re </a:t>
            </a:r>
            <a:r>
              <a:rPr kumimoji="0" sz="1600" b="1" i="0" u="none" strike="noStrike" kern="1200" cap="none" spc="-5" normalizeH="0" baseline="0" noProof="0" dirty="0">
                <a:ln>
                  <a:noFill/>
                </a:ln>
                <a:solidFill>
                  <a:prstClr val="black"/>
                </a:solidFill>
                <a:effectLst/>
                <a:uLnTx/>
                <a:uFillTx/>
                <a:latin typeface="Arial"/>
                <a:ea typeface="+mn-ea"/>
                <a:cs typeface="Arial"/>
              </a:rPr>
              <a:t>eligible to </a:t>
            </a:r>
            <a:r>
              <a:rPr kumimoji="0" sz="1600" b="1" i="0" u="none" strike="noStrike" kern="1200" cap="none" spc="0" normalizeH="0" baseline="0" noProof="0" dirty="0">
                <a:ln>
                  <a:noFill/>
                </a:ln>
                <a:solidFill>
                  <a:prstClr val="black"/>
                </a:solidFill>
                <a:effectLst/>
                <a:uLnTx/>
                <a:uFillTx/>
                <a:latin typeface="Arial"/>
                <a:ea typeface="+mn-ea"/>
                <a:cs typeface="Arial"/>
              </a:rPr>
              <a:t>join </a:t>
            </a:r>
            <a:r>
              <a:rPr kumimoji="0" sz="1600" b="1" i="0" u="none" strike="noStrike" kern="1200" cap="none" spc="-5" normalizeH="0" baseline="0" noProof="0" dirty="0">
                <a:ln>
                  <a:noFill/>
                </a:ln>
                <a:solidFill>
                  <a:prstClr val="black"/>
                </a:solidFill>
                <a:effectLst/>
                <a:uLnTx/>
                <a:uFillTx/>
                <a:latin typeface="Arial"/>
                <a:ea typeface="+mn-ea"/>
                <a:cs typeface="Arial"/>
              </a:rPr>
              <a:t>Medicare</a:t>
            </a:r>
            <a:r>
              <a:rPr kumimoji="0" sz="1600" b="1" i="0" u="none" strike="noStrike" kern="1200" cap="none" spc="-6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if:</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30"/>
              </a:spcBef>
              <a:spcAft>
                <a:spcPts val="0"/>
              </a:spcAft>
              <a:buClrTx/>
              <a:buSzTx/>
              <a:buFontTx/>
              <a:buNone/>
              <a:tabLst/>
              <a:defRPr/>
            </a:pPr>
            <a:endParaRPr kumimoji="0" sz="2000" b="0" i="0" u="none" strike="noStrike" kern="1200" cap="none" spc="0" normalizeH="0" baseline="0" noProof="0">
              <a:ln>
                <a:noFill/>
              </a:ln>
              <a:solidFill>
                <a:prstClr val="black"/>
              </a:solidFill>
              <a:effectLst/>
              <a:uLnTx/>
              <a:uFillTx/>
              <a:latin typeface="Times New Roman"/>
              <a:ea typeface="+mn-ea"/>
              <a:cs typeface="Times New Roman"/>
            </a:endParaRPr>
          </a:p>
          <a:p>
            <a:pPr marL="609600" marR="0" lvl="0" indent="0" algn="l" defTabSz="914400" rtl="0" eaLnBrk="1" fontAlgn="auto" latinLnBrk="0" hangingPunct="1">
              <a:lnSpc>
                <a:spcPct val="100000"/>
              </a:lnSpc>
              <a:spcBef>
                <a:spcPts val="0"/>
              </a:spcBef>
              <a:spcAft>
                <a:spcPts val="0"/>
              </a:spcAft>
              <a:buClrTx/>
              <a:buSzTx/>
              <a:buFontTx/>
              <a:buNone/>
              <a:tabLst/>
              <a:defRPr/>
            </a:pPr>
            <a:r>
              <a:rPr kumimoji="0" sz="1600" b="0" i="0" u="none" strike="noStrike" kern="1200" cap="none" spc="-30" normalizeH="0" baseline="0" noProof="0" dirty="0">
                <a:ln>
                  <a:noFill/>
                </a:ln>
                <a:solidFill>
                  <a:prstClr val="black"/>
                </a:solidFill>
                <a:effectLst/>
                <a:uLnTx/>
                <a:uFillTx/>
                <a:latin typeface="Arial"/>
                <a:ea typeface="+mn-ea"/>
                <a:cs typeface="Arial"/>
              </a:rPr>
              <a:t>You’re </a:t>
            </a:r>
            <a:r>
              <a:rPr kumimoji="0" sz="1600" b="0" i="0" u="none" strike="noStrike" kern="1200" cap="none" spc="-5" normalizeH="0" baseline="0" noProof="0" dirty="0">
                <a:ln>
                  <a:noFill/>
                </a:ln>
                <a:solidFill>
                  <a:prstClr val="black"/>
                </a:solidFill>
                <a:effectLst/>
                <a:uLnTx/>
                <a:uFillTx/>
                <a:latin typeface="Arial"/>
                <a:ea typeface="+mn-ea"/>
                <a:cs typeface="Arial"/>
              </a:rPr>
              <a:t>65 or</a:t>
            </a:r>
            <a:r>
              <a:rPr kumimoji="0" sz="1600" b="0" i="0" u="none" strike="noStrike" kern="1200" cap="none" spc="-6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older</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609600" marR="0" lvl="0" indent="0" algn="l" defTabSz="914400" rtl="0" eaLnBrk="1" fontAlgn="auto" latinLnBrk="0" hangingPunct="1">
              <a:lnSpc>
                <a:spcPct val="100000"/>
              </a:lnSpc>
              <a:spcBef>
                <a:spcPts val="1610"/>
              </a:spcBef>
              <a:spcAft>
                <a:spcPts val="0"/>
              </a:spcAft>
              <a:buClrTx/>
              <a:buSzTx/>
              <a:buFontTx/>
              <a:buNone/>
              <a:tabLst/>
              <a:defRPr/>
            </a:pPr>
            <a:r>
              <a:rPr kumimoji="0" sz="1600" b="0" i="0" u="none" strike="noStrike" kern="1200" cap="none" spc="-30" normalizeH="0" baseline="0" noProof="0" dirty="0">
                <a:ln>
                  <a:noFill/>
                </a:ln>
                <a:solidFill>
                  <a:prstClr val="black"/>
                </a:solidFill>
                <a:effectLst/>
                <a:uLnTx/>
                <a:uFillTx/>
                <a:latin typeface="Arial"/>
                <a:ea typeface="+mn-ea"/>
                <a:cs typeface="Arial"/>
              </a:rPr>
              <a:t>You’re </a:t>
            </a:r>
            <a:r>
              <a:rPr kumimoji="0" sz="1600" b="0" i="0" u="none" strike="noStrike" kern="1200" cap="none" spc="-5" normalizeH="0" baseline="0" noProof="0" dirty="0">
                <a:ln>
                  <a:noFill/>
                </a:ln>
                <a:solidFill>
                  <a:prstClr val="black"/>
                </a:solidFill>
                <a:effectLst/>
                <a:uLnTx/>
                <a:uFillTx/>
                <a:latin typeface="Arial"/>
                <a:ea typeface="+mn-ea"/>
                <a:cs typeface="Arial"/>
              </a:rPr>
              <a:t>under 65, but live with </a:t>
            </a:r>
            <a:r>
              <a:rPr kumimoji="0" sz="1600" b="0" i="0" u="none" strike="noStrike" kern="1200" cap="none" spc="0" normalizeH="0" baseline="0" noProof="0" dirty="0">
                <a:ln>
                  <a:noFill/>
                </a:ln>
                <a:solidFill>
                  <a:prstClr val="black"/>
                </a:solidFill>
                <a:effectLst/>
                <a:uLnTx/>
                <a:uFillTx/>
                <a:latin typeface="Arial"/>
                <a:ea typeface="+mn-ea"/>
                <a:cs typeface="Arial"/>
              </a:rPr>
              <a:t>a</a:t>
            </a:r>
            <a:r>
              <a:rPr kumimoji="0" sz="1600" b="0" i="0" u="none" strike="noStrike" kern="1200" cap="none" spc="-4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disability</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901700" marR="0" lvl="0" indent="-127635" algn="l" defTabSz="914400" rtl="0" eaLnBrk="1" fontAlgn="auto" latinLnBrk="0" hangingPunct="1">
              <a:lnSpc>
                <a:spcPct val="100000"/>
              </a:lnSpc>
              <a:spcBef>
                <a:spcPts val="620"/>
              </a:spcBef>
              <a:spcAft>
                <a:spcPts val="0"/>
              </a:spcAft>
              <a:buClrTx/>
              <a:buSzTx/>
              <a:buFontTx/>
              <a:buChar char="•"/>
              <a:tabLst>
                <a:tab pos="902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Must be eligible </a:t>
            </a:r>
            <a:r>
              <a:rPr kumimoji="0" sz="1600" b="0" i="0" u="none" strike="noStrike" kern="1200" cap="none" spc="0" normalizeH="0" baseline="0" noProof="0" dirty="0">
                <a:ln>
                  <a:noFill/>
                </a:ln>
                <a:solidFill>
                  <a:prstClr val="black"/>
                </a:solidFill>
                <a:effectLst/>
                <a:uLnTx/>
                <a:uFillTx/>
                <a:latin typeface="Arial"/>
                <a:ea typeface="+mn-ea"/>
                <a:cs typeface="Arial"/>
              </a:rPr>
              <a:t>for Social Security</a:t>
            </a:r>
            <a:r>
              <a:rPr kumimoji="0" sz="1600" b="0" i="0" u="none" strike="noStrike" kern="1200" cap="none" spc="-8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disability</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901700" marR="0" lvl="0" indent="-127635" algn="l" defTabSz="914400" rtl="0" eaLnBrk="1" fontAlgn="auto" latinLnBrk="0" hangingPunct="1">
              <a:lnSpc>
                <a:spcPct val="100000"/>
              </a:lnSpc>
              <a:spcBef>
                <a:spcPts val="620"/>
              </a:spcBef>
              <a:spcAft>
                <a:spcPts val="0"/>
              </a:spcAft>
              <a:buClrTx/>
              <a:buSzTx/>
              <a:buFontTx/>
              <a:buChar char="•"/>
              <a:tabLst>
                <a:tab pos="902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Requires </a:t>
            </a:r>
            <a:r>
              <a:rPr kumimoji="0" sz="1600" b="0" i="0" u="none" strike="noStrike" kern="1200" cap="none" spc="0" normalizeH="0" baseline="0" noProof="0" dirty="0">
                <a:ln>
                  <a:noFill/>
                </a:ln>
                <a:solidFill>
                  <a:prstClr val="black"/>
                </a:solidFill>
                <a:effectLst/>
                <a:uLnTx/>
                <a:uFillTx/>
                <a:latin typeface="Arial"/>
                <a:ea typeface="+mn-ea"/>
                <a:cs typeface="Arial"/>
              </a:rPr>
              <a:t>a </a:t>
            </a:r>
            <a:r>
              <a:rPr kumimoji="0" sz="1600" b="0" i="0" u="none" strike="noStrike" kern="1200" cap="none" spc="-5" normalizeH="0" baseline="0" noProof="0" dirty="0">
                <a:ln>
                  <a:noFill/>
                </a:ln>
                <a:solidFill>
                  <a:prstClr val="black"/>
                </a:solidFill>
                <a:effectLst/>
                <a:uLnTx/>
                <a:uFillTx/>
                <a:latin typeface="Arial"/>
                <a:ea typeface="+mn-ea"/>
                <a:cs typeface="Arial"/>
              </a:rPr>
              <a:t>2-year waiting</a:t>
            </a:r>
            <a:r>
              <a:rPr kumimoji="0" sz="1600" b="0" i="0" u="none" strike="noStrike" kern="1200" cap="none" spc="-9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period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7" name="object 17">
            <a:extLst>
              <a:ext uri="{FF2B5EF4-FFF2-40B4-BE49-F238E27FC236}">
                <a16:creationId xmlns:a16="http://schemas.microsoft.com/office/drawing/2014/main" id="{1DB9B1A7-6332-46C9-B7DA-AB6996AA3290}"/>
              </a:ext>
            </a:extLst>
          </p:cNvPr>
          <p:cNvSpPr txBox="1"/>
          <p:nvPr/>
        </p:nvSpPr>
        <p:spPr>
          <a:xfrm>
            <a:off x="6579029" y="2067808"/>
            <a:ext cx="4625340" cy="9804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600" b="0" i="0" u="none" strike="noStrike" kern="1200" cap="none" spc="-55" normalizeH="0" baseline="0" noProof="0" dirty="0">
                <a:ln>
                  <a:noFill/>
                </a:ln>
                <a:solidFill>
                  <a:prstClr val="black"/>
                </a:solidFill>
                <a:effectLst/>
                <a:uLnTx/>
                <a:uFillTx/>
                <a:latin typeface="Arial"/>
                <a:ea typeface="+mn-ea"/>
                <a:cs typeface="Arial"/>
              </a:rPr>
              <a:t>You </a:t>
            </a:r>
            <a:r>
              <a:rPr kumimoji="0" sz="1600" b="0" i="0" u="none" strike="noStrike" kern="1200" cap="none" spc="-5" normalizeH="0" baseline="0" noProof="0" dirty="0">
                <a:ln>
                  <a:noFill/>
                </a:ln>
                <a:solidFill>
                  <a:prstClr val="black"/>
                </a:solidFill>
                <a:effectLst/>
                <a:uLnTx/>
                <a:uFillTx/>
                <a:latin typeface="Arial"/>
                <a:ea typeface="+mn-ea"/>
                <a:cs typeface="Arial"/>
              </a:rPr>
              <a:t>have end-stage renal (kidney) disease</a:t>
            </a:r>
            <a:r>
              <a:rPr kumimoji="0" sz="1600" b="0" i="0" u="none" strike="noStrike" kern="1200" cap="none" spc="-1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(ESRD)</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610"/>
              </a:spcBef>
              <a:spcAft>
                <a:spcPts val="0"/>
              </a:spcAft>
              <a:buClrTx/>
              <a:buSzTx/>
              <a:buFontTx/>
              <a:buNone/>
              <a:tabLst/>
              <a:defRPr/>
            </a:pPr>
            <a:r>
              <a:rPr kumimoji="0" sz="1600" b="0" i="0" u="none" strike="noStrike" kern="1200" cap="none" spc="-55" normalizeH="0" baseline="0" noProof="0" dirty="0">
                <a:ln>
                  <a:noFill/>
                </a:ln>
                <a:solidFill>
                  <a:prstClr val="black"/>
                </a:solidFill>
                <a:effectLst/>
                <a:uLnTx/>
                <a:uFillTx/>
                <a:latin typeface="Arial"/>
                <a:ea typeface="+mn-ea"/>
                <a:cs typeface="Arial"/>
              </a:rPr>
              <a:t>You </a:t>
            </a:r>
            <a:r>
              <a:rPr kumimoji="0" sz="1600" b="0" i="0" u="none" strike="noStrike" kern="1200" cap="none" spc="-5" normalizeH="0" baseline="0" noProof="0" dirty="0">
                <a:ln>
                  <a:noFill/>
                </a:ln>
                <a:solidFill>
                  <a:prstClr val="black"/>
                </a:solidFill>
                <a:effectLst/>
                <a:uLnTx/>
                <a:uFillTx/>
                <a:latin typeface="Arial"/>
                <a:ea typeface="+mn-ea"/>
                <a:cs typeface="Arial"/>
              </a:rPr>
              <a:t>have amyotrophic lateral </a:t>
            </a:r>
            <a:r>
              <a:rPr kumimoji="0" sz="1600" b="0" i="0" u="none" strike="noStrike" kern="1200" cap="none" spc="0" normalizeH="0" baseline="0" noProof="0" dirty="0">
                <a:ln>
                  <a:noFill/>
                </a:ln>
                <a:solidFill>
                  <a:prstClr val="black"/>
                </a:solidFill>
                <a:effectLst/>
                <a:uLnTx/>
                <a:uFillTx/>
                <a:latin typeface="Arial"/>
                <a:ea typeface="+mn-ea"/>
                <a:cs typeface="Arial"/>
              </a:rPr>
              <a:t>sclerosis</a:t>
            </a:r>
            <a:r>
              <a:rPr kumimoji="0" sz="1600" b="0" i="0" u="none" strike="noStrike" kern="1200" cap="none" spc="-2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(ALS)</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18" name="object 18">
            <a:extLst>
              <a:ext uri="{FF2B5EF4-FFF2-40B4-BE49-F238E27FC236}">
                <a16:creationId xmlns:a16="http://schemas.microsoft.com/office/drawing/2014/main" id="{B85B086E-C4C9-48C5-BDCB-42F9DBC875C2}"/>
              </a:ext>
            </a:extLst>
          </p:cNvPr>
          <p:cNvSpPr/>
          <p:nvPr/>
        </p:nvSpPr>
        <p:spPr>
          <a:xfrm>
            <a:off x="7849946" y="4204847"/>
            <a:ext cx="3411080" cy="1601825"/>
          </a:xfrm>
          <a:prstGeom prst="rect">
            <a:avLst/>
          </a:prstGeom>
          <a:blipFill>
            <a:blip r:embed="rId2" cstate="print">
              <a:extLst>
                <a:ext uri="{28A0092B-C50C-407E-A947-70E740481C1C}">
                  <a14:useLocalDpi xmlns:a14="http://schemas.microsoft.com/office/drawing/2010/main" val="0"/>
                </a:ext>
              </a:extLst>
            </a:blip>
            <a:stretch>
              <a:fillRect l="-3971" t="-17496" r="-31625" b="-71011"/>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 name="object 19">
            <a:extLst>
              <a:ext uri="{FF2B5EF4-FFF2-40B4-BE49-F238E27FC236}">
                <a16:creationId xmlns:a16="http://schemas.microsoft.com/office/drawing/2014/main" id="{1BEBC0C8-3EE9-4655-A1D9-8DE6658A38BB}"/>
              </a:ext>
            </a:extLst>
          </p:cNvPr>
          <p:cNvSpPr/>
          <p:nvPr/>
        </p:nvSpPr>
        <p:spPr>
          <a:xfrm>
            <a:off x="4390313" y="4222953"/>
            <a:ext cx="3411067" cy="1601825"/>
          </a:xfrm>
          <a:prstGeom prst="rect">
            <a:avLst/>
          </a:prstGeom>
          <a:blipFill>
            <a:blip r:embed="rId3" cstate="print">
              <a:extLst>
                <a:ext uri="{28A0092B-C50C-407E-A947-70E740481C1C}">
                  <a14:useLocalDpi xmlns:a14="http://schemas.microsoft.com/office/drawing/2010/main" val="0"/>
                </a:ext>
              </a:extLst>
            </a:blip>
            <a:stretch>
              <a:fillRect l="-17795" t="-13958" r="-17803" b="-42902"/>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 name="object 20">
            <a:extLst>
              <a:ext uri="{FF2B5EF4-FFF2-40B4-BE49-F238E27FC236}">
                <a16:creationId xmlns:a16="http://schemas.microsoft.com/office/drawing/2014/main" id="{EB3C726D-BBD0-4E4C-B941-5D84B5B0B184}"/>
              </a:ext>
            </a:extLst>
          </p:cNvPr>
          <p:cNvSpPr/>
          <p:nvPr/>
        </p:nvSpPr>
        <p:spPr>
          <a:xfrm>
            <a:off x="909882" y="4213900"/>
            <a:ext cx="3411080" cy="1601825"/>
          </a:xfrm>
          <a:prstGeom prst="rect">
            <a:avLst/>
          </a:prstGeom>
          <a:blipFill>
            <a:blip r:embed="rId4" cstate="print">
              <a:extLst>
                <a:ext uri="{28A0092B-C50C-407E-A947-70E740481C1C}">
                  <a14:useLocalDpi xmlns:a14="http://schemas.microsoft.com/office/drawing/2010/main" val="0"/>
                </a:ext>
              </a:extLst>
            </a:blip>
            <a:stretch>
              <a:fillRect l="-13259" t="-12224" r="-1321" b="-44749"/>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pic>
        <p:nvPicPr>
          <p:cNvPr id="5" name="Graphic 4">
            <a:extLst>
              <a:ext uri="{FF2B5EF4-FFF2-40B4-BE49-F238E27FC236}">
                <a16:creationId xmlns:a16="http://schemas.microsoft.com/office/drawing/2014/main" id="{AD9D3582-1FAB-498A-A983-E30A8945801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882" y="1987687"/>
            <a:ext cx="447040" cy="402336"/>
          </a:xfrm>
          <a:prstGeom prst="rect">
            <a:avLst/>
          </a:prstGeom>
        </p:spPr>
      </p:pic>
      <p:pic>
        <p:nvPicPr>
          <p:cNvPr id="21" name="Graphic 20">
            <a:extLst>
              <a:ext uri="{FF2B5EF4-FFF2-40B4-BE49-F238E27FC236}">
                <a16:creationId xmlns:a16="http://schemas.microsoft.com/office/drawing/2014/main" id="{98043175-34FE-434D-BFE4-F00A4617DA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9882" y="2704291"/>
            <a:ext cx="447040" cy="402336"/>
          </a:xfrm>
          <a:prstGeom prst="rect">
            <a:avLst/>
          </a:prstGeom>
        </p:spPr>
      </p:pic>
      <p:pic>
        <p:nvPicPr>
          <p:cNvPr id="22" name="Graphic 21">
            <a:extLst>
              <a:ext uri="{FF2B5EF4-FFF2-40B4-BE49-F238E27FC236}">
                <a16:creationId xmlns:a16="http://schemas.microsoft.com/office/drawing/2014/main" id="{9837ED2B-5AC7-4A43-8F2A-8FE1F5555FB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4331" y="1987687"/>
            <a:ext cx="447040" cy="402336"/>
          </a:xfrm>
          <a:prstGeom prst="rect">
            <a:avLst/>
          </a:prstGeom>
        </p:spPr>
      </p:pic>
      <p:pic>
        <p:nvPicPr>
          <p:cNvPr id="23" name="Graphic 22">
            <a:extLst>
              <a:ext uri="{FF2B5EF4-FFF2-40B4-BE49-F238E27FC236}">
                <a16:creationId xmlns:a16="http://schemas.microsoft.com/office/drawing/2014/main" id="{A79C498D-DAB0-4696-BDE8-D63E93143B9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34331" y="2704291"/>
            <a:ext cx="447040" cy="402336"/>
          </a:xfrm>
          <a:prstGeom prst="rect">
            <a:avLst/>
          </a:prstGeom>
        </p:spPr>
      </p:pic>
      <p:sp>
        <p:nvSpPr>
          <p:cNvPr id="9" name="Slide Number Placeholder 8">
            <a:extLst>
              <a:ext uri="{FF2B5EF4-FFF2-40B4-BE49-F238E27FC236}">
                <a16:creationId xmlns:a16="http://schemas.microsoft.com/office/drawing/2014/main" id="{FB19DEA3-FD55-410B-8527-0A15ABE03082}"/>
              </a:ext>
            </a:extLst>
          </p:cNvPr>
          <p:cNvSpPr>
            <a:spLocks noGrp="1"/>
          </p:cNvSpPr>
          <p:nvPr>
            <p:ph type="sldNum" sz="quarter"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900" b="0" i="0" u="none" strike="noStrike" kern="1200" cap="none" spc="0" normalizeH="0" baseline="0" noProof="0" smtClean="0">
                <a:ln>
                  <a:noFill/>
                </a:ln>
                <a:solidFill>
                  <a:prstClr val="black"/>
                </a:solidFill>
                <a:effectLst/>
                <a:uLnTx/>
                <a:uFillTx/>
                <a:latin typeface="Arial" panose="020B0604020202020204"/>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4</a:t>
            </a:fld>
            <a:endParaRPr kumimoji="0" lang="en-US" sz="9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DBAF94D1-E965-4628-92E7-F25AFC7F99C1}"/>
              </a:ext>
            </a:extLst>
          </p:cNvPr>
          <p:cNvGrpSpPr/>
          <p:nvPr/>
        </p:nvGrpSpPr>
        <p:grpSpPr>
          <a:xfrm>
            <a:off x="6034331" y="3369617"/>
            <a:ext cx="6604726" cy="584775"/>
            <a:chOff x="7341220" y="394301"/>
            <a:chExt cx="6604726" cy="584775"/>
          </a:xfrm>
        </p:grpSpPr>
        <p:sp>
          <p:nvSpPr>
            <p:cNvPr id="24" name="Rectangle 23">
              <a:extLst>
                <a:ext uri="{FF2B5EF4-FFF2-40B4-BE49-F238E27FC236}">
                  <a16:creationId xmlns:a16="http://schemas.microsoft.com/office/drawing/2014/main" id="{63D51F34-FA55-4589-89FF-FC61B4797F36}"/>
                </a:ext>
              </a:extLst>
            </p:cNvPr>
            <p:cNvSpPr/>
            <p:nvPr/>
          </p:nvSpPr>
          <p:spPr>
            <a:xfrm>
              <a:off x="7849946" y="394301"/>
              <a:ext cx="6096000" cy="58477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U.S. citizen or a permanent legal resident who has lived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in the United States for at least five years </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5" name="Graphic 24">
              <a:extLst>
                <a:ext uri="{FF2B5EF4-FFF2-40B4-BE49-F238E27FC236}">
                  <a16:creationId xmlns:a16="http://schemas.microsoft.com/office/drawing/2014/main" id="{562D30FC-713F-429E-9E49-C1FB280FF32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41220" y="426093"/>
              <a:ext cx="447040" cy="402336"/>
            </a:xfrm>
            <a:prstGeom prst="rect">
              <a:avLst/>
            </a:prstGeom>
          </p:spPr>
        </p:pic>
      </p:grpSp>
    </p:spTree>
    <p:extLst>
      <p:ext uri="{BB962C8B-B14F-4D97-AF65-F5344CB8AC3E}">
        <p14:creationId xmlns:p14="http://schemas.microsoft.com/office/powerpoint/2010/main" val="186173741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24" name="object 5">
            <a:extLst>
              <a:ext uri="{FF2B5EF4-FFF2-40B4-BE49-F238E27FC236}">
                <a16:creationId xmlns:a16="http://schemas.microsoft.com/office/drawing/2014/main" id="{3C5004E8-EBC7-4946-BF9E-8F6E81E9B241}"/>
              </a:ext>
            </a:extLst>
          </p:cNvPr>
          <p:cNvSpPr txBox="1">
            <a:spLocks noGrp="1"/>
          </p:cNvSpPr>
          <p:nvPr>
            <p:ph type="title"/>
          </p:nvPr>
        </p:nvSpPr>
        <p:spPr>
          <a:xfrm>
            <a:off x="901699" y="811894"/>
            <a:ext cx="4572000" cy="421640"/>
          </a:xfrm>
          <a:prstGeom prst="rect">
            <a:avLst/>
          </a:prstGeom>
        </p:spPr>
        <p:txBody>
          <a:bodyPr vert="horz" wrap="square" lIns="0" tIns="12700" rIns="0" bIns="0" rtlCol="0">
            <a:spAutoFit/>
          </a:bodyPr>
          <a:lstStyle/>
          <a:p>
            <a:pPr marL="12700">
              <a:lnSpc>
                <a:spcPct val="100000"/>
              </a:lnSpc>
              <a:spcBef>
                <a:spcPts val="100"/>
              </a:spcBef>
            </a:pPr>
            <a:r>
              <a:rPr sz="2600" dirty="0"/>
              <a:t>What </a:t>
            </a:r>
            <a:r>
              <a:rPr sz="2600" spc="-5" dirty="0"/>
              <a:t>is</a:t>
            </a:r>
            <a:r>
              <a:rPr sz="2600" spc="-100" dirty="0"/>
              <a:t> </a:t>
            </a:r>
            <a:r>
              <a:rPr sz="2600" spc="-5" dirty="0"/>
              <a:t>Medicare?</a:t>
            </a:r>
          </a:p>
        </p:txBody>
      </p:sp>
      <p:sp>
        <p:nvSpPr>
          <p:cNvPr id="25" name="object 6">
            <a:extLst>
              <a:ext uri="{FF2B5EF4-FFF2-40B4-BE49-F238E27FC236}">
                <a16:creationId xmlns:a16="http://schemas.microsoft.com/office/drawing/2014/main" id="{C61ACE7C-6CCE-4584-9467-039C024B497F}"/>
              </a:ext>
            </a:extLst>
          </p:cNvPr>
          <p:cNvSpPr/>
          <p:nvPr/>
        </p:nvSpPr>
        <p:spPr>
          <a:xfrm>
            <a:off x="6134201" y="3047682"/>
            <a:ext cx="2522220" cy="2896235"/>
          </a:xfrm>
          <a:custGeom>
            <a:avLst/>
            <a:gdLst/>
            <a:ahLst/>
            <a:cxnLst/>
            <a:rect l="l" t="t" r="r" b="b"/>
            <a:pathLst>
              <a:path w="2522220" h="2896235">
                <a:moveTo>
                  <a:pt x="0" y="2895917"/>
                </a:moveTo>
                <a:lnTo>
                  <a:pt x="2521623" y="2895917"/>
                </a:lnTo>
                <a:lnTo>
                  <a:pt x="2521623" y="0"/>
                </a:lnTo>
                <a:lnTo>
                  <a:pt x="0" y="0"/>
                </a:lnTo>
                <a:lnTo>
                  <a:pt x="0" y="2895917"/>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object 7">
            <a:extLst>
              <a:ext uri="{FF2B5EF4-FFF2-40B4-BE49-F238E27FC236}">
                <a16:creationId xmlns:a16="http://schemas.microsoft.com/office/drawing/2014/main" id="{68A1CB3E-993E-4D26-87A8-5D7A00C4CFF1}"/>
              </a:ext>
            </a:extLst>
          </p:cNvPr>
          <p:cNvSpPr txBox="1"/>
          <p:nvPr/>
        </p:nvSpPr>
        <p:spPr>
          <a:xfrm>
            <a:off x="6134201" y="4740864"/>
            <a:ext cx="2522220" cy="869950"/>
          </a:xfrm>
          <a:prstGeom prst="rect">
            <a:avLst/>
          </a:prstGeom>
        </p:spPr>
        <p:txBody>
          <a:bodyPr vert="horz" wrap="square" lIns="0" tIns="63500" rIns="0" bIns="0" rtlCol="0">
            <a:spAutoFit/>
          </a:bodyPr>
          <a:lstStyle/>
          <a:p>
            <a:pPr marL="0" marR="17780" lvl="0" indent="0" algn="ctr" defTabSz="914400" rtl="0" eaLnBrk="1" fontAlgn="auto" latinLnBrk="0" hangingPunct="1">
              <a:lnSpc>
                <a:spcPct val="100000"/>
              </a:lnSpc>
              <a:spcBef>
                <a:spcPts val="50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Arial"/>
                <a:ea typeface="+mn-ea"/>
                <a:cs typeface="Arial"/>
              </a:rPr>
              <a:t>PART</a:t>
            </a:r>
            <a:r>
              <a:rPr kumimoji="0" sz="1600" b="1" i="0" u="none" strike="noStrike" kern="1200" cap="none" spc="-95"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D</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17145" lvl="0" indent="0" algn="ctr" defTabSz="914400" rtl="0" eaLnBrk="1" fontAlgn="auto" latinLnBrk="0" hangingPunct="1">
              <a:lnSpc>
                <a:spcPct val="100000"/>
              </a:lnSpc>
              <a:spcBef>
                <a:spcPts val="40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Prescription</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17780" lvl="0" indent="0" algn="ctr" defTabSz="914400" rtl="0" eaLnBrk="1" fontAlgn="auto" latinLnBrk="0" hangingPunct="1">
              <a:lnSpc>
                <a:spcPct val="100000"/>
              </a:lnSpc>
              <a:spcBef>
                <a:spcPts val="8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Drug</a:t>
            </a:r>
            <a:r>
              <a:rPr kumimoji="0" sz="1600" b="0" i="0" u="none" strike="noStrike" kern="1200" cap="none" spc="-10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Coverage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7" name="object 8">
            <a:extLst>
              <a:ext uri="{FF2B5EF4-FFF2-40B4-BE49-F238E27FC236}">
                <a16:creationId xmlns:a16="http://schemas.microsoft.com/office/drawing/2014/main" id="{C8779F0D-F482-48E7-AD90-5332482C1295}"/>
              </a:ext>
            </a:extLst>
          </p:cNvPr>
          <p:cNvSpPr/>
          <p:nvPr/>
        </p:nvSpPr>
        <p:spPr>
          <a:xfrm>
            <a:off x="914755" y="3047682"/>
            <a:ext cx="2522220" cy="2597785"/>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object 9">
            <a:extLst>
              <a:ext uri="{FF2B5EF4-FFF2-40B4-BE49-F238E27FC236}">
                <a16:creationId xmlns:a16="http://schemas.microsoft.com/office/drawing/2014/main" id="{DBC5B85B-B7CD-422D-88BC-AA1BC59C0C93}"/>
              </a:ext>
            </a:extLst>
          </p:cNvPr>
          <p:cNvSpPr txBox="1"/>
          <p:nvPr/>
        </p:nvSpPr>
        <p:spPr>
          <a:xfrm>
            <a:off x="1315095" y="4740864"/>
            <a:ext cx="1708150" cy="615950"/>
          </a:xfrm>
          <a:prstGeom prst="rect">
            <a:avLst/>
          </a:prstGeom>
        </p:spPr>
        <p:txBody>
          <a:bodyPr vert="horz" wrap="square" lIns="0" tIns="63500" rIns="0" bIns="0" rtlCol="0">
            <a:spAutoFit/>
          </a:bodyPr>
          <a:lstStyle/>
          <a:p>
            <a:pPr marL="6985" marR="0" lvl="0" indent="0" algn="ctr" defTabSz="914400" rtl="0" eaLnBrk="1" fontAlgn="auto" latinLnBrk="0" hangingPunct="1">
              <a:lnSpc>
                <a:spcPct val="100000"/>
              </a:lnSpc>
              <a:spcBef>
                <a:spcPts val="50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Arial"/>
                <a:ea typeface="+mn-ea"/>
                <a:cs typeface="Arial"/>
              </a:rPr>
              <a:t>PART</a:t>
            </a:r>
            <a:r>
              <a:rPr kumimoji="0" sz="1600" b="1" i="0" u="none" strike="noStrike" kern="1200" cap="none" spc="-15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A</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Hospital</a:t>
            </a:r>
            <a:r>
              <a:rPr kumimoji="0" sz="1600" b="0" i="0" u="none" strike="noStrike" kern="1200" cap="none" spc="-10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Insurance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29" name="object 10">
            <a:extLst>
              <a:ext uri="{FF2B5EF4-FFF2-40B4-BE49-F238E27FC236}">
                <a16:creationId xmlns:a16="http://schemas.microsoft.com/office/drawing/2014/main" id="{02D50492-EF96-4899-A076-B18543829035}"/>
              </a:ext>
            </a:extLst>
          </p:cNvPr>
          <p:cNvSpPr/>
          <p:nvPr/>
        </p:nvSpPr>
        <p:spPr>
          <a:xfrm>
            <a:off x="3523526" y="3047682"/>
            <a:ext cx="2522220" cy="2597785"/>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0" name="object 11">
            <a:extLst>
              <a:ext uri="{FF2B5EF4-FFF2-40B4-BE49-F238E27FC236}">
                <a16:creationId xmlns:a16="http://schemas.microsoft.com/office/drawing/2014/main" id="{459C4378-507F-4999-90D6-A351E011CFA2}"/>
              </a:ext>
            </a:extLst>
          </p:cNvPr>
          <p:cNvSpPr txBox="1"/>
          <p:nvPr/>
        </p:nvSpPr>
        <p:spPr>
          <a:xfrm>
            <a:off x="3940703" y="4740864"/>
            <a:ext cx="1675130" cy="615950"/>
          </a:xfrm>
          <a:prstGeom prst="rect">
            <a:avLst/>
          </a:prstGeom>
        </p:spPr>
        <p:txBody>
          <a:bodyPr vert="horz" wrap="square" lIns="0" tIns="63500" rIns="0" bIns="0" rtlCol="0">
            <a:spAutoFit/>
          </a:bodyPr>
          <a:lstStyle/>
          <a:p>
            <a:pPr marL="0" marR="0" lvl="0" indent="0" algn="ctr" defTabSz="914400" rtl="0" eaLnBrk="1" fontAlgn="auto" latinLnBrk="0" hangingPunct="1">
              <a:lnSpc>
                <a:spcPct val="100000"/>
              </a:lnSpc>
              <a:spcBef>
                <a:spcPts val="50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Arial"/>
                <a:ea typeface="+mn-ea"/>
                <a:cs typeface="Arial"/>
              </a:rPr>
              <a:t>PART</a:t>
            </a:r>
            <a:r>
              <a:rPr kumimoji="0" sz="1600" b="1" i="0" u="none" strike="noStrike" kern="1200" cap="none" spc="-95"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B</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400"/>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Medical</a:t>
            </a:r>
            <a:r>
              <a:rPr kumimoji="0" sz="1600" b="0" i="0" u="none" strike="noStrike" kern="1200" cap="none" spc="-9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Insurance</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1" name="object 12">
            <a:extLst>
              <a:ext uri="{FF2B5EF4-FFF2-40B4-BE49-F238E27FC236}">
                <a16:creationId xmlns:a16="http://schemas.microsoft.com/office/drawing/2014/main" id="{17F6B9D2-3E63-4C0D-BD44-50A92D9D5226}"/>
              </a:ext>
            </a:extLst>
          </p:cNvPr>
          <p:cNvSpPr/>
          <p:nvPr/>
        </p:nvSpPr>
        <p:spPr>
          <a:xfrm>
            <a:off x="8742971" y="3044951"/>
            <a:ext cx="2522220" cy="2896235"/>
          </a:xfrm>
          <a:custGeom>
            <a:avLst/>
            <a:gdLst/>
            <a:ahLst/>
            <a:cxnLst/>
            <a:rect l="l" t="t" r="r" b="b"/>
            <a:pathLst>
              <a:path w="2522220" h="2896235">
                <a:moveTo>
                  <a:pt x="0" y="2895917"/>
                </a:moveTo>
                <a:lnTo>
                  <a:pt x="2521623" y="2895917"/>
                </a:lnTo>
                <a:lnTo>
                  <a:pt x="2521623" y="0"/>
                </a:lnTo>
                <a:lnTo>
                  <a:pt x="0" y="0"/>
                </a:lnTo>
                <a:lnTo>
                  <a:pt x="0" y="2895917"/>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object 13">
            <a:extLst>
              <a:ext uri="{FF2B5EF4-FFF2-40B4-BE49-F238E27FC236}">
                <a16:creationId xmlns:a16="http://schemas.microsoft.com/office/drawing/2014/main" id="{D630FCD5-5E3F-478A-AFC6-96BA5ED64A63}"/>
              </a:ext>
            </a:extLst>
          </p:cNvPr>
          <p:cNvSpPr txBox="1"/>
          <p:nvPr/>
        </p:nvSpPr>
        <p:spPr>
          <a:xfrm>
            <a:off x="8742971" y="4792070"/>
            <a:ext cx="2522220" cy="1072515"/>
          </a:xfrm>
          <a:prstGeom prst="rect">
            <a:avLst/>
          </a:prstGeom>
        </p:spPr>
        <p:txBody>
          <a:bodyPr vert="horz" wrap="square" lIns="0" tIns="12700" rIns="0" bIns="0" rtlCol="0">
            <a:spAutoFit/>
          </a:bodyPr>
          <a:lstStyle/>
          <a:p>
            <a:pPr marL="0" marR="0" lvl="0" indent="0" algn="ctr"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35" normalizeH="0" baseline="0" noProof="0" dirty="0">
                <a:ln>
                  <a:noFill/>
                </a:ln>
                <a:solidFill>
                  <a:prstClr val="black"/>
                </a:solidFill>
                <a:effectLst/>
                <a:uLnTx/>
                <a:uFillTx/>
                <a:latin typeface="Arial"/>
                <a:ea typeface="+mn-ea"/>
                <a:cs typeface="Arial"/>
              </a:rPr>
              <a:t>PART</a:t>
            </a:r>
            <a:r>
              <a:rPr kumimoji="0" sz="1600" b="1" i="0" u="none" strike="noStrike" kern="1200" cap="none" spc="-95"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C</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8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Arial"/>
                <a:ea typeface="+mn-ea"/>
                <a:cs typeface="Arial"/>
              </a:rPr>
              <a:t>(Medicare</a:t>
            </a:r>
            <a:r>
              <a:rPr kumimoji="0" sz="1600" b="1" i="0" u="none" strike="noStrike" kern="1200" cap="none" spc="-155"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Advantage)</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635" marR="0" lvl="0" indent="0" algn="ctr" defTabSz="914400" rtl="0" eaLnBrk="1" fontAlgn="auto" latinLnBrk="0" hangingPunct="1">
              <a:lnSpc>
                <a:spcPct val="100000"/>
              </a:lnSpc>
              <a:spcBef>
                <a:spcPts val="400"/>
              </a:spcBef>
              <a:spcAft>
                <a:spcPts val="0"/>
              </a:spcAft>
              <a:buClrTx/>
              <a:buSzTx/>
              <a:buFontTx/>
              <a:buNone/>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Includes Part A,</a:t>
            </a:r>
            <a:r>
              <a:rPr kumimoji="0" sz="1600" b="0" i="0" u="none" strike="noStrike" kern="1200" cap="none" spc="-19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B</a:t>
            </a:r>
            <a:endParaRPr kumimoji="0" sz="1600" b="0" i="0" u="none" strike="noStrike" kern="1200" cap="none" spc="0" normalizeH="0" baseline="0" noProof="0">
              <a:ln>
                <a:noFill/>
              </a:ln>
              <a:solidFill>
                <a:prstClr val="black"/>
              </a:solidFill>
              <a:effectLst/>
              <a:uLnTx/>
              <a:uFillTx/>
              <a:latin typeface="Arial"/>
              <a:ea typeface="+mn-ea"/>
              <a:cs typeface="Arial"/>
            </a:endParaRPr>
          </a:p>
          <a:p>
            <a:pPr marL="0" marR="0" lvl="0" indent="0" algn="ctr" defTabSz="914400" rtl="0" eaLnBrk="1" fontAlgn="auto" latinLnBrk="0" hangingPunct="1">
              <a:lnSpc>
                <a:spcPct val="100000"/>
              </a:lnSpc>
              <a:spcBef>
                <a:spcPts val="75"/>
              </a:spcBef>
              <a:spcAft>
                <a:spcPts val="0"/>
              </a:spcAft>
              <a:buClrTx/>
              <a:buSzTx/>
              <a:buFontTx/>
              <a:buNone/>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and usually</a:t>
            </a:r>
            <a:r>
              <a:rPr kumimoji="0" sz="1600" b="0" i="0" u="none" strike="noStrike" kern="1200" cap="none" spc="-9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D</a:t>
            </a:r>
            <a:endParaRPr kumimoji="0" sz="1600" b="0" i="0" u="none" strike="noStrike" kern="1200" cap="none" spc="0" normalizeH="0" baseline="0" noProof="0">
              <a:ln>
                <a:noFill/>
              </a:ln>
              <a:solidFill>
                <a:prstClr val="black"/>
              </a:solidFill>
              <a:effectLst/>
              <a:uLnTx/>
              <a:uFillTx/>
              <a:latin typeface="Arial"/>
              <a:ea typeface="+mn-ea"/>
              <a:cs typeface="Arial"/>
            </a:endParaRPr>
          </a:p>
        </p:txBody>
      </p:sp>
      <p:sp>
        <p:nvSpPr>
          <p:cNvPr id="33" name="object 14">
            <a:extLst>
              <a:ext uri="{FF2B5EF4-FFF2-40B4-BE49-F238E27FC236}">
                <a16:creationId xmlns:a16="http://schemas.microsoft.com/office/drawing/2014/main" id="{37D8F572-1AD1-4B6E-9236-3A310363C3FC}"/>
              </a:ext>
            </a:extLst>
          </p:cNvPr>
          <p:cNvSpPr txBox="1"/>
          <p:nvPr/>
        </p:nvSpPr>
        <p:spPr>
          <a:xfrm>
            <a:off x="910484" y="1284838"/>
            <a:ext cx="7832487" cy="1498600"/>
          </a:xfrm>
          <a:prstGeom prst="rect">
            <a:avLst/>
          </a:prstGeom>
        </p:spPr>
        <p:txBody>
          <a:bodyPr vert="horz" wrap="square" lIns="0" tIns="137160" rIns="0" bIns="0" rtlCol="0">
            <a:spAutoFit/>
          </a:bodyPr>
          <a:lstStyle/>
          <a:p>
            <a:pPr marL="139700" marR="0" lvl="0" indent="-127000" algn="l" defTabSz="914400" rtl="0" eaLnBrk="1" fontAlgn="auto" latinLnBrk="0" hangingPunct="1">
              <a:lnSpc>
                <a:spcPct val="100000"/>
              </a:lnSpc>
              <a:spcBef>
                <a:spcPts val="108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Medicare is </a:t>
            </a:r>
            <a:r>
              <a:rPr kumimoji="0" sz="1600" b="0" i="0" u="none" strike="noStrike" kern="1200" cap="none" spc="0" normalizeH="0" baseline="0" noProof="0" dirty="0">
                <a:ln>
                  <a:noFill/>
                </a:ln>
                <a:solidFill>
                  <a:prstClr val="black"/>
                </a:solidFill>
                <a:effectLst/>
                <a:uLnTx/>
                <a:uFillTx/>
                <a:latin typeface="Arial"/>
                <a:ea typeface="+mn-ea"/>
                <a:cs typeface="Arial"/>
              </a:rPr>
              <a:t>a federally funded </a:t>
            </a:r>
            <a:r>
              <a:rPr kumimoji="0" sz="1600" b="0" i="0" u="none" strike="noStrike" kern="1200" cap="none" spc="-5" normalizeH="0" baseline="0" noProof="0" dirty="0">
                <a:ln>
                  <a:noFill/>
                </a:ln>
                <a:solidFill>
                  <a:prstClr val="black"/>
                </a:solidFill>
                <a:effectLst/>
                <a:uLnTx/>
                <a:uFillTx/>
                <a:latin typeface="Arial"/>
                <a:ea typeface="+mn-ea"/>
                <a:cs typeface="Arial"/>
              </a:rPr>
              <a:t>health insurance</a:t>
            </a:r>
            <a:r>
              <a:rPr kumimoji="0" sz="1600" b="0" i="0" u="none" strike="noStrike" kern="1200" cap="none" spc="-8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program</a:t>
            </a:r>
            <a:r>
              <a:rPr kumimoji="0" lang="en-US" sz="1600" b="0" i="0" u="none" strike="noStrike" kern="1200" cap="none" spc="-5" normalizeH="0" baseline="0" noProof="0" dirty="0">
                <a:ln>
                  <a:noFill/>
                </a:ln>
                <a:solidFill>
                  <a:prstClr val="black"/>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Medicare was established in</a:t>
            </a:r>
            <a:r>
              <a:rPr kumimoji="0" sz="1600" b="0" i="0" u="none" strike="noStrike" kern="1200" cap="none" spc="-8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1965</a:t>
            </a:r>
            <a:r>
              <a:rPr kumimoji="0" lang="en-US" sz="1600" b="0" i="0" u="none" strike="noStrike" kern="1200" cap="none" spc="-5" normalizeH="0" baseline="0" noProof="0" dirty="0">
                <a:ln>
                  <a:noFill/>
                </a:ln>
                <a:solidFill>
                  <a:prstClr val="black"/>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Medicare is administered by </a:t>
            </a:r>
            <a:r>
              <a:rPr kumimoji="0" sz="1600" b="0" i="0" u="none" strike="noStrike" kern="1200" cap="none" spc="0" normalizeH="0" baseline="0" noProof="0" dirty="0">
                <a:ln>
                  <a:noFill/>
                </a:ln>
                <a:solidFill>
                  <a:prstClr val="black"/>
                </a:solidFill>
                <a:effectLst/>
                <a:uLnTx/>
                <a:uFillTx/>
                <a:latin typeface="Arial"/>
                <a:ea typeface="+mn-ea"/>
                <a:cs typeface="Arial"/>
              </a:rPr>
              <a:t>the </a:t>
            </a:r>
            <a:r>
              <a:rPr kumimoji="0" sz="1600" b="0" i="0" u="none" strike="noStrike" kern="1200" cap="none" spc="-5" normalizeH="0" baseline="0" noProof="0" dirty="0">
                <a:ln>
                  <a:noFill/>
                </a:ln>
                <a:solidFill>
                  <a:prstClr val="black"/>
                </a:solidFill>
                <a:effectLst/>
                <a:uLnTx/>
                <a:uFillTx/>
                <a:latin typeface="Arial"/>
                <a:ea typeface="+mn-ea"/>
                <a:cs typeface="Arial"/>
              </a:rPr>
              <a:t>Centers </a:t>
            </a:r>
            <a:r>
              <a:rPr kumimoji="0" sz="1600" b="0" i="0" u="none" strike="noStrike" kern="1200" cap="none" spc="0" normalizeH="0" baseline="0" noProof="0" dirty="0">
                <a:ln>
                  <a:noFill/>
                </a:ln>
                <a:solidFill>
                  <a:prstClr val="black"/>
                </a:solidFill>
                <a:effectLst/>
                <a:uLnTx/>
                <a:uFillTx/>
                <a:latin typeface="Arial"/>
                <a:ea typeface="+mn-ea"/>
                <a:cs typeface="Arial"/>
              </a:rPr>
              <a:t>for </a:t>
            </a:r>
            <a:r>
              <a:rPr kumimoji="0" sz="1600" b="0" i="0" u="none" strike="noStrike" kern="1200" cap="none" spc="-5" normalizeH="0" baseline="0" noProof="0" dirty="0">
                <a:ln>
                  <a:noFill/>
                </a:ln>
                <a:solidFill>
                  <a:prstClr val="black"/>
                </a:solidFill>
                <a:effectLst/>
                <a:uLnTx/>
                <a:uFillTx/>
                <a:latin typeface="Arial"/>
                <a:ea typeface="+mn-ea"/>
                <a:cs typeface="Arial"/>
              </a:rPr>
              <a:t>Medicare </a:t>
            </a:r>
            <a:r>
              <a:rPr kumimoji="0" sz="1600" b="0" i="0" u="none" strike="noStrike" kern="1200" cap="none" spc="0" normalizeH="0" baseline="0" noProof="0" dirty="0">
                <a:ln>
                  <a:noFill/>
                </a:ln>
                <a:solidFill>
                  <a:prstClr val="black"/>
                </a:solidFill>
                <a:effectLst/>
                <a:uLnTx/>
                <a:uFillTx/>
                <a:latin typeface="Arial"/>
                <a:ea typeface="+mn-ea"/>
                <a:cs typeface="Arial"/>
              </a:rPr>
              <a:t>&amp; </a:t>
            </a:r>
            <a:r>
              <a:rPr kumimoji="0" sz="1600" b="0" i="0" u="none" strike="noStrike" kern="1200" cap="none" spc="-5" normalizeH="0" baseline="0" noProof="0" dirty="0">
                <a:ln>
                  <a:noFill/>
                </a:ln>
                <a:solidFill>
                  <a:prstClr val="black"/>
                </a:solidFill>
                <a:effectLst/>
                <a:uLnTx/>
                <a:uFillTx/>
                <a:latin typeface="Arial"/>
                <a:ea typeface="+mn-ea"/>
                <a:cs typeface="Arial"/>
              </a:rPr>
              <a:t>Medicaid </a:t>
            </a:r>
            <a:r>
              <a:rPr kumimoji="0" sz="1600" b="0" i="0" u="none" strike="noStrike" kern="1200" cap="none" spc="0" normalizeH="0" baseline="0" noProof="0" dirty="0">
                <a:ln>
                  <a:noFill/>
                </a:ln>
                <a:solidFill>
                  <a:prstClr val="black"/>
                </a:solidFill>
                <a:effectLst/>
                <a:uLnTx/>
                <a:uFillTx/>
                <a:latin typeface="Arial"/>
                <a:ea typeface="+mn-ea"/>
                <a:cs typeface="Arial"/>
              </a:rPr>
              <a:t>Services</a:t>
            </a:r>
            <a:r>
              <a:rPr kumimoji="0" sz="1600" b="0" i="0" u="none" strike="noStrike" kern="1200" cap="none" spc="-50"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(CMS)</a:t>
            </a:r>
            <a:r>
              <a:rPr kumimoji="0" lang="en-US" sz="1600" b="0" i="0" u="none" strike="noStrike" kern="1200" cap="none" spc="-5" normalizeH="0" baseline="0" noProof="0" dirty="0">
                <a:ln>
                  <a:noFill/>
                </a:ln>
                <a:solidFill>
                  <a:prstClr val="black"/>
                </a:solidFill>
                <a:effectLst/>
                <a:uLnTx/>
                <a:uFillTx/>
                <a:latin typeface="Arial"/>
                <a:ea typeface="+mn-ea"/>
                <a:cs typeface="Arial"/>
              </a:rPr>
              <a:t>.</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lang="en-US" sz="1600" b="0" i="0" u="none" strike="noStrike" kern="1200" cap="none" spc="0" normalizeH="0" baseline="0" noProof="0" dirty="0">
                <a:ln>
                  <a:noFill/>
                </a:ln>
                <a:solidFill>
                  <a:prstClr val="black"/>
                </a:solidFill>
                <a:effectLst/>
                <a:uLnTx/>
                <a:uFillTx/>
                <a:latin typeface="Arial"/>
                <a:ea typeface="+mn-ea"/>
                <a:cs typeface="Arial"/>
              </a:rPr>
              <a:t>Medicare i</a:t>
            </a:r>
            <a:r>
              <a:rPr kumimoji="0" sz="1600" b="0" i="0" u="none" strike="noStrike" kern="1200" cap="none" spc="0" normalizeH="0" baseline="0" noProof="0" dirty="0">
                <a:ln>
                  <a:noFill/>
                </a:ln>
                <a:solidFill>
                  <a:prstClr val="black"/>
                </a:solidFill>
                <a:effectLst/>
                <a:uLnTx/>
                <a:uFillTx/>
                <a:latin typeface="Arial"/>
                <a:ea typeface="+mn-ea"/>
                <a:cs typeface="Arial"/>
              </a:rPr>
              <a:t>ncludes 4</a:t>
            </a:r>
            <a:r>
              <a:rPr kumimoji="0" sz="1600" b="0" i="0" u="none" strike="noStrike" kern="1200" cap="none" spc="-10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parts: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34" name="object 15">
            <a:extLst>
              <a:ext uri="{FF2B5EF4-FFF2-40B4-BE49-F238E27FC236}">
                <a16:creationId xmlns:a16="http://schemas.microsoft.com/office/drawing/2014/main" id="{522E4505-A845-4D8F-9EA3-80ACB1B0D161}"/>
              </a:ext>
            </a:extLst>
          </p:cNvPr>
          <p:cNvSpPr/>
          <p:nvPr/>
        </p:nvSpPr>
        <p:spPr>
          <a:xfrm>
            <a:off x="914400" y="5641847"/>
            <a:ext cx="5130800" cy="302260"/>
          </a:xfrm>
          <a:custGeom>
            <a:avLst/>
            <a:gdLst/>
            <a:ahLst/>
            <a:cxnLst/>
            <a:rect l="l" t="t" r="r" b="b"/>
            <a:pathLst>
              <a:path w="5130800" h="302260">
                <a:moveTo>
                  <a:pt x="0" y="301751"/>
                </a:moveTo>
                <a:lnTo>
                  <a:pt x="5130749" y="301751"/>
                </a:lnTo>
                <a:lnTo>
                  <a:pt x="5130749" y="0"/>
                </a:lnTo>
                <a:lnTo>
                  <a:pt x="0" y="0"/>
                </a:lnTo>
                <a:lnTo>
                  <a:pt x="0" y="301751"/>
                </a:lnTo>
                <a:close/>
              </a:path>
            </a:pathLst>
          </a:custGeom>
          <a:solidFill>
            <a:srgbClr val="0078B3"/>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5" name="object 16">
            <a:extLst>
              <a:ext uri="{FF2B5EF4-FFF2-40B4-BE49-F238E27FC236}">
                <a16:creationId xmlns:a16="http://schemas.microsoft.com/office/drawing/2014/main" id="{E6ACDC7D-F606-496C-8B03-8FF9A00F1ADB}"/>
              </a:ext>
            </a:extLst>
          </p:cNvPr>
          <p:cNvSpPr txBox="1"/>
          <p:nvPr/>
        </p:nvSpPr>
        <p:spPr>
          <a:xfrm>
            <a:off x="2776588" y="5670814"/>
            <a:ext cx="141922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0" normalizeH="0" baseline="0" noProof="0" dirty="0">
                <a:ln>
                  <a:noFill/>
                </a:ln>
                <a:solidFill>
                  <a:srgbClr val="FFFFFF"/>
                </a:solidFill>
                <a:effectLst/>
                <a:uLnTx/>
                <a:uFillTx/>
                <a:latin typeface="Arial"/>
                <a:ea typeface="+mn-ea"/>
                <a:cs typeface="Arial"/>
              </a:rPr>
              <a:t>Original</a:t>
            </a:r>
            <a:r>
              <a:rPr kumimoji="0" sz="1400" b="0" i="0" u="none" strike="noStrike" kern="1200" cap="none" spc="-100" normalizeH="0" baseline="0" noProof="0" dirty="0">
                <a:ln>
                  <a:noFill/>
                </a:ln>
                <a:solidFill>
                  <a:srgbClr val="FFFFFF"/>
                </a:solidFill>
                <a:effectLst/>
                <a:uLnTx/>
                <a:uFillTx/>
                <a:latin typeface="Arial"/>
                <a:ea typeface="+mn-ea"/>
                <a:cs typeface="Arial"/>
              </a:rPr>
              <a:t> </a:t>
            </a:r>
            <a:r>
              <a:rPr kumimoji="0" sz="1400" b="0" i="0" u="none" strike="noStrike" kern="1200" cap="none" spc="-5" normalizeH="0" baseline="0" noProof="0" dirty="0">
                <a:ln>
                  <a:noFill/>
                </a:ln>
                <a:solidFill>
                  <a:srgbClr val="FFFFFF"/>
                </a:solidFill>
                <a:effectLst/>
                <a:uLnTx/>
                <a:uFillTx/>
                <a:latin typeface="Arial"/>
                <a:ea typeface="+mn-ea"/>
                <a:cs typeface="Arial"/>
              </a:rPr>
              <a:t>Medicare</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36" name="object 17">
            <a:extLst>
              <a:ext uri="{FF2B5EF4-FFF2-40B4-BE49-F238E27FC236}">
                <a16:creationId xmlns:a16="http://schemas.microsoft.com/office/drawing/2014/main" id="{7A0D403F-C7BB-4A7C-A168-D98DB03DBE4A}"/>
              </a:ext>
            </a:extLst>
          </p:cNvPr>
          <p:cNvSpPr/>
          <p:nvPr/>
        </p:nvSpPr>
        <p:spPr>
          <a:xfrm>
            <a:off x="1506374" y="3195538"/>
            <a:ext cx="1451610" cy="1451610"/>
          </a:xfrm>
          <a:custGeom>
            <a:avLst/>
            <a:gdLst/>
            <a:ahLst/>
            <a:cxnLst/>
            <a:rect l="l" t="t" r="r" b="b"/>
            <a:pathLst>
              <a:path w="1451610" h="1451610">
                <a:moveTo>
                  <a:pt x="725627" y="0"/>
                </a:moveTo>
                <a:lnTo>
                  <a:pt x="677917" y="1543"/>
                </a:lnTo>
                <a:lnTo>
                  <a:pt x="631031" y="6109"/>
                </a:lnTo>
                <a:lnTo>
                  <a:pt x="585065" y="13603"/>
                </a:lnTo>
                <a:lnTo>
                  <a:pt x="540114" y="23929"/>
                </a:lnTo>
                <a:lnTo>
                  <a:pt x="496274" y="36992"/>
                </a:lnTo>
                <a:lnTo>
                  <a:pt x="453640" y="52695"/>
                </a:lnTo>
                <a:lnTo>
                  <a:pt x="412309" y="70943"/>
                </a:lnTo>
                <a:lnTo>
                  <a:pt x="372375" y="91640"/>
                </a:lnTo>
                <a:lnTo>
                  <a:pt x="333934" y="114691"/>
                </a:lnTo>
                <a:lnTo>
                  <a:pt x="297083" y="140001"/>
                </a:lnTo>
                <a:lnTo>
                  <a:pt x="261915" y="167473"/>
                </a:lnTo>
                <a:lnTo>
                  <a:pt x="228528" y="197013"/>
                </a:lnTo>
                <a:lnTo>
                  <a:pt x="197017" y="228524"/>
                </a:lnTo>
                <a:lnTo>
                  <a:pt x="167477" y="261910"/>
                </a:lnTo>
                <a:lnTo>
                  <a:pt x="140005" y="297077"/>
                </a:lnTo>
                <a:lnTo>
                  <a:pt x="114695" y="333929"/>
                </a:lnTo>
                <a:lnTo>
                  <a:pt x="91643" y="372369"/>
                </a:lnTo>
                <a:lnTo>
                  <a:pt x="70945" y="412303"/>
                </a:lnTo>
                <a:lnTo>
                  <a:pt x="52696" y="453635"/>
                </a:lnTo>
                <a:lnTo>
                  <a:pt x="36993" y="496269"/>
                </a:lnTo>
                <a:lnTo>
                  <a:pt x="23930" y="540110"/>
                </a:lnTo>
                <a:lnTo>
                  <a:pt x="13604" y="585062"/>
                </a:lnTo>
                <a:lnTo>
                  <a:pt x="6110" y="631029"/>
                </a:lnTo>
                <a:lnTo>
                  <a:pt x="1543" y="677916"/>
                </a:lnTo>
                <a:lnTo>
                  <a:pt x="0" y="725627"/>
                </a:lnTo>
                <a:lnTo>
                  <a:pt x="1543" y="773336"/>
                </a:lnTo>
                <a:lnTo>
                  <a:pt x="6110" y="820222"/>
                </a:lnTo>
                <a:lnTo>
                  <a:pt x="13604" y="866188"/>
                </a:lnTo>
                <a:lnTo>
                  <a:pt x="23930" y="911138"/>
                </a:lnTo>
                <a:lnTo>
                  <a:pt x="36993" y="954978"/>
                </a:lnTo>
                <a:lnTo>
                  <a:pt x="52696" y="997611"/>
                </a:lnTo>
                <a:lnTo>
                  <a:pt x="70945" y="1038942"/>
                </a:lnTo>
                <a:lnTo>
                  <a:pt x="91643" y="1078875"/>
                </a:lnTo>
                <a:lnTo>
                  <a:pt x="114695" y="1117315"/>
                </a:lnTo>
                <a:lnTo>
                  <a:pt x="140005" y="1154166"/>
                </a:lnTo>
                <a:lnTo>
                  <a:pt x="167477" y="1189333"/>
                </a:lnTo>
                <a:lnTo>
                  <a:pt x="197017" y="1222719"/>
                </a:lnTo>
                <a:lnTo>
                  <a:pt x="228528" y="1254229"/>
                </a:lnTo>
                <a:lnTo>
                  <a:pt x="261915" y="1283768"/>
                </a:lnTo>
                <a:lnTo>
                  <a:pt x="297083" y="1311240"/>
                </a:lnTo>
                <a:lnTo>
                  <a:pt x="333934" y="1336550"/>
                </a:lnTo>
                <a:lnTo>
                  <a:pt x="372375" y="1359601"/>
                </a:lnTo>
                <a:lnTo>
                  <a:pt x="412309" y="1380298"/>
                </a:lnTo>
                <a:lnTo>
                  <a:pt x="453640" y="1398546"/>
                </a:lnTo>
                <a:lnTo>
                  <a:pt x="496274" y="1414249"/>
                </a:lnTo>
                <a:lnTo>
                  <a:pt x="540114" y="1427311"/>
                </a:lnTo>
                <a:lnTo>
                  <a:pt x="585065" y="1437637"/>
                </a:lnTo>
                <a:lnTo>
                  <a:pt x="631031" y="1445131"/>
                </a:lnTo>
                <a:lnTo>
                  <a:pt x="677917" y="1449698"/>
                </a:lnTo>
                <a:lnTo>
                  <a:pt x="725627" y="1451241"/>
                </a:lnTo>
                <a:lnTo>
                  <a:pt x="773336" y="1449698"/>
                </a:lnTo>
                <a:lnTo>
                  <a:pt x="820222" y="1445131"/>
                </a:lnTo>
                <a:lnTo>
                  <a:pt x="866188" y="1437637"/>
                </a:lnTo>
                <a:lnTo>
                  <a:pt x="911139" y="1427311"/>
                </a:lnTo>
                <a:lnTo>
                  <a:pt x="954979" y="1414249"/>
                </a:lnTo>
                <a:lnTo>
                  <a:pt x="997613" y="1398546"/>
                </a:lnTo>
                <a:lnTo>
                  <a:pt x="1038945" y="1380298"/>
                </a:lnTo>
                <a:lnTo>
                  <a:pt x="1078879" y="1359601"/>
                </a:lnTo>
                <a:lnTo>
                  <a:pt x="1117319" y="1336550"/>
                </a:lnTo>
                <a:lnTo>
                  <a:pt x="1154171" y="1311240"/>
                </a:lnTo>
                <a:lnTo>
                  <a:pt x="1189338" y="1283768"/>
                </a:lnTo>
                <a:lnTo>
                  <a:pt x="1222725" y="1254229"/>
                </a:lnTo>
                <a:lnTo>
                  <a:pt x="1254236" y="1222719"/>
                </a:lnTo>
                <a:lnTo>
                  <a:pt x="1283776" y="1189333"/>
                </a:lnTo>
                <a:lnTo>
                  <a:pt x="1311249" y="1154166"/>
                </a:lnTo>
                <a:lnTo>
                  <a:pt x="1336559" y="1117315"/>
                </a:lnTo>
                <a:lnTo>
                  <a:pt x="1359611" y="1078875"/>
                </a:lnTo>
                <a:lnTo>
                  <a:pt x="1380309" y="1038942"/>
                </a:lnTo>
                <a:lnTo>
                  <a:pt x="1398557" y="997611"/>
                </a:lnTo>
                <a:lnTo>
                  <a:pt x="1414261" y="954978"/>
                </a:lnTo>
                <a:lnTo>
                  <a:pt x="1427323" y="911138"/>
                </a:lnTo>
                <a:lnTo>
                  <a:pt x="1437649" y="866188"/>
                </a:lnTo>
                <a:lnTo>
                  <a:pt x="1445144" y="820222"/>
                </a:lnTo>
                <a:lnTo>
                  <a:pt x="1449710" y="773336"/>
                </a:lnTo>
                <a:lnTo>
                  <a:pt x="1451254" y="725627"/>
                </a:lnTo>
                <a:lnTo>
                  <a:pt x="1449710" y="677916"/>
                </a:lnTo>
                <a:lnTo>
                  <a:pt x="1445144" y="631029"/>
                </a:lnTo>
                <a:lnTo>
                  <a:pt x="1437649" y="585062"/>
                </a:lnTo>
                <a:lnTo>
                  <a:pt x="1427323" y="540110"/>
                </a:lnTo>
                <a:lnTo>
                  <a:pt x="1414261" y="496269"/>
                </a:lnTo>
                <a:lnTo>
                  <a:pt x="1398557" y="453635"/>
                </a:lnTo>
                <a:lnTo>
                  <a:pt x="1380309" y="412303"/>
                </a:lnTo>
                <a:lnTo>
                  <a:pt x="1359611" y="372369"/>
                </a:lnTo>
                <a:lnTo>
                  <a:pt x="1336559" y="333929"/>
                </a:lnTo>
                <a:lnTo>
                  <a:pt x="1311249" y="297077"/>
                </a:lnTo>
                <a:lnTo>
                  <a:pt x="1283776" y="261910"/>
                </a:lnTo>
                <a:lnTo>
                  <a:pt x="1254236" y="228524"/>
                </a:lnTo>
                <a:lnTo>
                  <a:pt x="1222725" y="197013"/>
                </a:lnTo>
                <a:lnTo>
                  <a:pt x="1189338" y="167473"/>
                </a:lnTo>
                <a:lnTo>
                  <a:pt x="1154171" y="140001"/>
                </a:lnTo>
                <a:lnTo>
                  <a:pt x="1117319" y="114691"/>
                </a:lnTo>
                <a:lnTo>
                  <a:pt x="1078879" y="91640"/>
                </a:lnTo>
                <a:lnTo>
                  <a:pt x="1038945" y="70943"/>
                </a:lnTo>
                <a:lnTo>
                  <a:pt x="997613" y="52695"/>
                </a:lnTo>
                <a:lnTo>
                  <a:pt x="954979" y="36992"/>
                </a:lnTo>
                <a:lnTo>
                  <a:pt x="911139" y="23929"/>
                </a:lnTo>
                <a:lnTo>
                  <a:pt x="866188" y="13603"/>
                </a:lnTo>
                <a:lnTo>
                  <a:pt x="820222" y="6109"/>
                </a:lnTo>
                <a:lnTo>
                  <a:pt x="773336" y="1543"/>
                </a:lnTo>
                <a:lnTo>
                  <a:pt x="72562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6" name="object 37">
            <a:extLst>
              <a:ext uri="{FF2B5EF4-FFF2-40B4-BE49-F238E27FC236}">
                <a16:creationId xmlns:a16="http://schemas.microsoft.com/office/drawing/2014/main" id="{018A6983-52D6-40D2-88E8-1C7873DFADF7}"/>
              </a:ext>
            </a:extLst>
          </p:cNvPr>
          <p:cNvSpPr/>
          <p:nvPr/>
        </p:nvSpPr>
        <p:spPr>
          <a:xfrm>
            <a:off x="9290841" y="3195537"/>
            <a:ext cx="1451610" cy="1451610"/>
          </a:xfrm>
          <a:custGeom>
            <a:avLst/>
            <a:gdLst/>
            <a:ahLst/>
            <a:cxnLst/>
            <a:rect l="l" t="t" r="r" b="b"/>
            <a:pathLst>
              <a:path w="1451609" h="1451610">
                <a:moveTo>
                  <a:pt x="725639" y="0"/>
                </a:moveTo>
                <a:lnTo>
                  <a:pt x="677928" y="1543"/>
                </a:lnTo>
                <a:lnTo>
                  <a:pt x="631041" y="6110"/>
                </a:lnTo>
                <a:lnTo>
                  <a:pt x="585074" y="13604"/>
                </a:lnTo>
                <a:lnTo>
                  <a:pt x="540122" y="23930"/>
                </a:lnTo>
                <a:lnTo>
                  <a:pt x="496281" y="36993"/>
                </a:lnTo>
                <a:lnTo>
                  <a:pt x="453646" y="52696"/>
                </a:lnTo>
                <a:lnTo>
                  <a:pt x="412314" y="70945"/>
                </a:lnTo>
                <a:lnTo>
                  <a:pt x="372379" y="91643"/>
                </a:lnTo>
                <a:lnTo>
                  <a:pt x="333938" y="114695"/>
                </a:lnTo>
                <a:lnTo>
                  <a:pt x="297085" y="140005"/>
                </a:lnTo>
                <a:lnTo>
                  <a:pt x="261918" y="167477"/>
                </a:lnTo>
                <a:lnTo>
                  <a:pt x="228530" y="197017"/>
                </a:lnTo>
                <a:lnTo>
                  <a:pt x="197019" y="228528"/>
                </a:lnTo>
                <a:lnTo>
                  <a:pt x="167479" y="261915"/>
                </a:lnTo>
                <a:lnTo>
                  <a:pt x="140006" y="297083"/>
                </a:lnTo>
                <a:lnTo>
                  <a:pt x="114695" y="333934"/>
                </a:lnTo>
                <a:lnTo>
                  <a:pt x="91643" y="372375"/>
                </a:lnTo>
                <a:lnTo>
                  <a:pt x="70945" y="412309"/>
                </a:lnTo>
                <a:lnTo>
                  <a:pt x="52696" y="453640"/>
                </a:lnTo>
                <a:lnTo>
                  <a:pt x="36993" y="496274"/>
                </a:lnTo>
                <a:lnTo>
                  <a:pt x="23930" y="540114"/>
                </a:lnTo>
                <a:lnTo>
                  <a:pt x="13604" y="585065"/>
                </a:lnTo>
                <a:lnTo>
                  <a:pt x="6110" y="631031"/>
                </a:lnTo>
                <a:lnTo>
                  <a:pt x="1543" y="677917"/>
                </a:lnTo>
                <a:lnTo>
                  <a:pt x="0" y="725627"/>
                </a:lnTo>
                <a:lnTo>
                  <a:pt x="1543" y="773338"/>
                </a:lnTo>
                <a:lnTo>
                  <a:pt x="6110" y="820225"/>
                </a:lnTo>
                <a:lnTo>
                  <a:pt x="13604" y="866192"/>
                </a:lnTo>
                <a:lnTo>
                  <a:pt x="23930" y="911144"/>
                </a:lnTo>
                <a:lnTo>
                  <a:pt x="36993" y="954986"/>
                </a:lnTo>
                <a:lnTo>
                  <a:pt x="52696" y="997620"/>
                </a:lnTo>
                <a:lnTo>
                  <a:pt x="70945" y="1038953"/>
                </a:lnTo>
                <a:lnTo>
                  <a:pt x="91643" y="1078887"/>
                </a:lnTo>
                <a:lnTo>
                  <a:pt x="114695" y="1117329"/>
                </a:lnTo>
                <a:lnTo>
                  <a:pt x="140006" y="1154181"/>
                </a:lnTo>
                <a:lnTo>
                  <a:pt x="167479" y="1189348"/>
                </a:lnTo>
                <a:lnTo>
                  <a:pt x="197019" y="1222736"/>
                </a:lnTo>
                <a:lnTo>
                  <a:pt x="228530" y="1254247"/>
                </a:lnTo>
                <a:lnTo>
                  <a:pt x="261918" y="1283788"/>
                </a:lnTo>
                <a:lnTo>
                  <a:pt x="297085" y="1311261"/>
                </a:lnTo>
                <a:lnTo>
                  <a:pt x="333938" y="1336571"/>
                </a:lnTo>
                <a:lnTo>
                  <a:pt x="372379" y="1359623"/>
                </a:lnTo>
                <a:lnTo>
                  <a:pt x="412314" y="1380321"/>
                </a:lnTo>
                <a:lnTo>
                  <a:pt x="453646" y="1398570"/>
                </a:lnTo>
                <a:lnTo>
                  <a:pt x="496281" y="1414273"/>
                </a:lnTo>
                <a:lnTo>
                  <a:pt x="540122" y="1427336"/>
                </a:lnTo>
                <a:lnTo>
                  <a:pt x="585074" y="1437662"/>
                </a:lnTo>
                <a:lnTo>
                  <a:pt x="631041" y="1445156"/>
                </a:lnTo>
                <a:lnTo>
                  <a:pt x="677928" y="1449723"/>
                </a:lnTo>
                <a:lnTo>
                  <a:pt x="725639" y="1451267"/>
                </a:lnTo>
                <a:lnTo>
                  <a:pt x="773351" y="1449723"/>
                </a:lnTo>
                <a:lnTo>
                  <a:pt x="820238" y="1445156"/>
                </a:lnTo>
                <a:lnTo>
                  <a:pt x="866205" y="1437662"/>
                </a:lnTo>
                <a:lnTo>
                  <a:pt x="911157" y="1427336"/>
                </a:lnTo>
                <a:lnTo>
                  <a:pt x="954998" y="1414273"/>
                </a:lnTo>
                <a:lnTo>
                  <a:pt x="997633" y="1398570"/>
                </a:lnTo>
                <a:lnTo>
                  <a:pt x="1038965" y="1380321"/>
                </a:lnTo>
                <a:lnTo>
                  <a:pt x="1078900" y="1359623"/>
                </a:lnTo>
                <a:lnTo>
                  <a:pt x="1117341" y="1336571"/>
                </a:lnTo>
                <a:lnTo>
                  <a:pt x="1154193" y="1311261"/>
                </a:lnTo>
                <a:lnTo>
                  <a:pt x="1189361" y="1283788"/>
                </a:lnTo>
                <a:lnTo>
                  <a:pt x="1222749" y="1254247"/>
                </a:lnTo>
                <a:lnTo>
                  <a:pt x="1254260" y="1222736"/>
                </a:lnTo>
                <a:lnTo>
                  <a:pt x="1283800" y="1189348"/>
                </a:lnTo>
                <a:lnTo>
                  <a:pt x="1311273" y="1154181"/>
                </a:lnTo>
                <a:lnTo>
                  <a:pt x="1336584" y="1117329"/>
                </a:lnTo>
                <a:lnTo>
                  <a:pt x="1359636" y="1078887"/>
                </a:lnTo>
                <a:lnTo>
                  <a:pt x="1380334" y="1038953"/>
                </a:lnTo>
                <a:lnTo>
                  <a:pt x="1398582" y="997620"/>
                </a:lnTo>
                <a:lnTo>
                  <a:pt x="1414286" y="954986"/>
                </a:lnTo>
                <a:lnTo>
                  <a:pt x="1427349" y="911144"/>
                </a:lnTo>
                <a:lnTo>
                  <a:pt x="1437675" y="866192"/>
                </a:lnTo>
                <a:lnTo>
                  <a:pt x="1445169" y="820225"/>
                </a:lnTo>
                <a:lnTo>
                  <a:pt x="1449736" y="773338"/>
                </a:lnTo>
                <a:lnTo>
                  <a:pt x="1451279" y="725627"/>
                </a:lnTo>
                <a:lnTo>
                  <a:pt x="1449736" y="677917"/>
                </a:lnTo>
                <a:lnTo>
                  <a:pt x="1445169" y="631031"/>
                </a:lnTo>
                <a:lnTo>
                  <a:pt x="1437675" y="585065"/>
                </a:lnTo>
                <a:lnTo>
                  <a:pt x="1427349" y="540114"/>
                </a:lnTo>
                <a:lnTo>
                  <a:pt x="1414286" y="496274"/>
                </a:lnTo>
                <a:lnTo>
                  <a:pt x="1398582" y="453640"/>
                </a:lnTo>
                <a:lnTo>
                  <a:pt x="1380334" y="412309"/>
                </a:lnTo>
                <a:lnTo>
                  <a:pt x="1359636" y="372375"/>
                </a:lnTo>
                <a:lnTo>
                  <a:pt x="1336584" y="333934"/>
                </a:lnTo>
                <a:lnTo>
                  <a:pt x="1311273" y="297083"/>
                </a:lnTo>
                <a:lnTo>
                  <a:pt x="1283800" y="261915"/>
                </a:lnTo>
                <a:lnTo>
                  <a:pt x="1254260" y="228528"/>
                </a:lnTo>
                <a:lnTo>
                  <a:pt x="1222749" y="197017"/>
                </a:lnTo>
                <a:lnTo>
                  <a:pt x="1189361" y="167477"/>
                </a:lnTo>
                <a:lnTo>
                  <a:pt x="1154193" y="140005"/>
                </a:lnTo>
                <a:lnTo>
                  <a:pt x="1117341" y="114695"/>
                </a:lnTo>
                <a:lnTo>
                  <a:pt x="1078900" y="91643"/>
                </a:lnTo>
                <a:lnTo>
                  <a:pt x="1038965" y="70945"/>
                </a:lnTo>
                <a:lnTo>
                  <a:pt x="997633" y="52696"/>
                </a:lnTo>
                <a:lnTo>
                  <a:pt x="954998" y="36993"/>
                </a:lnTo>
                <a:lnTo>
                  <a:pt x="911157" y="23930"/>
                </a:lnTo>
                <a:lnTo>
                  <a:pt x="866205" y="13604"/>
                </a:lnTo>
                <a:lnTo>
                  <a:pt x="820238" y="6110"/>
                </a:lnTo>
                <a:lnTo>
                  <a:pt x="773351" y="1543"/>
                </a:lnTo>
                <a:lnTo>
                  <a:pt x="72563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61">
            <a:extLst>
              <a:ext uri="{FF2B5EF4-FFF2-40B4-BE49-F238E27FC236}">
                <a16:creationId xmlns:a16="http://schemas.microsoft.com/office/drawing/2014/main" id="{CE8CEC4F-0604-49ED-AEAB-8536FFCB768E}"/>
              </a:ext>
            </a:extLst>
          </p:cNvPr>
          <p:cNvSpPr/>
          <p:nvPr/>
        </p:nvSpPr>
        <p:spPr>
          <a:xfrm>
            <a:off x="6669375" y="3195538"/>
            <a:ext cx="1451610" cy="1451610"/>
          </a:xfrm>
          <a:custGeom>
            <a:avLst/>
            <a:gdLst/>
            <a:ahLst/>
            <a:cxnLst/>
            <a:rect l="l" t="t" r="r" b="b"/>
            <a:pathLst>
              <a:path w="1451609" h="1451610">
                <a:moveTo>
                  <a:pt x="725627" y="0"/>
                </a:moveTo>
                <a:lnTo>
                  <a:pt x="677917" y="1543"/>
                </a:lnTo>
                <a:lnTo>
                  <a:pt x="631031" y="6109"/>
                </a:lnTo>
                <a:lnTo>
                  <a:pt x="585065" y="13603"/>
                </a:lnTo>
                <a:lnTo>
                  <a:pt x="540114" y="23929"/>
                </a:lnTo>
                <a:lnTo>
                  <a:pt x="496274" y="36992"/>
                </a:lnTo>
                <a:lnTo>
                  <a:pt x="453640" y="52695"/>
                </a:lnTo>
                <a:lnTo>
                  <a:pt x="412309" y="70943"/>
                </a:lnTo>
                <a:lnTo>
                  <a:pt x="372375" y="91640"/>
                </a:lnTo>
                <a:lnTo>
                  <a:pt x="333934" y="114691"/>
                </a:lnTo>
                <a:lnTo>
                  <a:pt x="297083" y="140001"/>
                </a:lnTo>
                <a:lnTo>
                  <a:pt x="261915" y="167473"/>
                </a:lnTo>
                <a:lnTo>
                  <a:pt x="228528" y="197013"/>
                </a:lnTo>
                <a:lnTo>
                  <a:pt x="197017" y="228524"/>
                </a:lnTo>
                <a:lnTo>
                  <a:pt x="167477" y="261910"/>
                </a:lnTo>
                <a:lnTo>
                  <a:pt x="140005" y="297077"/>
                </a:lnTo>
                <a:lnTo>
                  <a:pt x="114695" y="333929"/>
                </a:lnTo>
                <a:lnTo>
                  <a:pt x="91643" y="372369"/>
                </a:lnTo>
                <a:lnTo>
                  <a:pt x="70945" y="412303"/>
                </a:lnTo>
                <a:lnTo>
                  <a:pt x="52696" y="453635"/>
                </a:lnTo>
                <a:lnTo>
                  <a:pt x="36993" y="496269"/>
                </a:lnTo>
                <a:lnTo>
                  <a:pt x="23930" y="540110"/>
                </a:lnTo>
                <a:lnTo>
                  <a:pt x="13604" y="585062"/>
                </a:lnTo>
                <a:lnTo>
                  <a:pt x="6110" y="631029"/>
                </a:lnTo>
                <a:lnTo>
                  <a:pt x="1543" y="677916"/>
                </a:lnTo>
                <a:lnTo>
                  <a:pt x="0" y="725627"/>
                </a:lnTo>
                <a:lnTo>
                  <a:pt x="1543" y="773336"/>
                </a:lnTo>
                <a:lnTo>
                  <a:pt x="6110" y="820222"/>
                </a:lnTo>
                <a:lnTo>
                  <a:pt x="13604" y="866188"/>
                </a:lnTo>
                <a:lnTo>
                  <a:pt x="23930" y="911138"/>
                </a:lnTo>
                <a:lnTo>
                  <a:pt x="36993" y="954978"/>
                </a:lnTo>
                <a:lnTo>
                  <a:pt x="52696" y="997611"/>
                </a:lnTo>
                <a:lnTo>
                  <a:pt x="70945" y="1038942"/>
                </a:lnTo>
                <a:lnTo>
                  <a:pt x="91643" y="1078875"/>
                </a:lnTo>
                <a:lnTo>
                  <a:pt x="114695" y="1117315"/>
                </a:lnTo>
                <a:lnTo>
                  <a:pt x="140005" y="1154166"/>
                </a:lnTo>
                <a:lnTo>
                  <a:pt x="167477" y="1189333"/>
                </a:lnTo>
                <a:lnTo>
                  <a:pt x="197017" y="1222719"/>
                </a:lnTo>
                <a:lnTo>
                  <a:pt x="228528" y="1254229"/>
                </a:lnTo>
                <a:lnTo>
                  <a:pt x="261915" y="1283768"/>
                </a:lnTo>
                <a:lnTo>
                  <a:pt x="297083" y="1311240"/>
                </a:lnTo>
                <a:lnTo>
                  <a:pt x="333934" y="1336550"/>
                </a:lnTo>
                <a:lnTo>
                  <a:pt x="372375" y="1359601"/>
                </a:lnTo>
                <a:lnTo>
                  <a:pt x="412309" y="1380298"/>
                </a:lnTo>
                <a:lnTo>
                  <a:pt x="453640" y="1398546"/>
                </a:lnTo>
                <a:lnTo>
                  <a:pt x="496274" y="1414249"/>
                </a:lnTo>
                <a:lnTo>
                  <a:pt x="540114" y="1427311"/>
                </a:lnTo>
                <a:lnTo>
                  <a:pt x="585065" y="1437637"/>
                </a:lnTo>
                <a:lnTo>
                  <a:pt x="631031" y="1445131"/>
                </a:lnTo>
                <a:lnTo>
                  <a:pt x="677917" y="1449698"/>
                </a:lnTo>
                <a:lnTo>
                  <a:pt x="725627" y="1451241"/>
                </a:lnTo>
                <a:lnTo>
                  <a:pt x="773336" y="1449698"/>
                </a:lnTo>
                <a:lnTo>
                  <a:pt x="820222" y="1445131"/>
                </a:lnTo>
                <a:lnTo>
                  <a:pt x="866188" y="1437637"/>
                </a:lnTo>
                <a:lnTo>
                  <a:pt x="911139" y="1427311"/>
                </a:lnTo>
                <a:lnTo>
                  <a:pt x="954979" y="1414249"/>
                </a:lnTo>
                <a:lnTo>
                  <a:pt x="997613" y="1398546"/>
                </a:lnTo>
                <a:lnTo>
                  <a:pt x="1038945" y="1380298"/>
                </a:lnTo>
                <a:lnTo>
                  <a:pt x="1078879" y="1359601"/>
                </a:lnTo>
                <a:lnTo>
                  <a:pt x="1117319" y="1336550"/>
                </a:lnTo>
                <a:lnTo>
                  <a:pt x="1154171" y="1311240"/>
                </a:lnTo>
                <a:lnTo>
                  <a:pt x="1189338" y="1283768"/>
                </a:lnTo>
                <a:lnTo>
                  <a:pt x="1222725" y="1254229"/>
                </a:lnTo>
                <a:lnTo>
                  <a:pt x="1254236" y="1222719"/>
                </a:lnTo>
                <a:lnTo>
                  <a:pt x="1283776" y="1189333"/>
                </a:lnTo>
                <a:lnTo>
                  <a:pt x="1311249" y="1154166"/>
                </a:lnTo>
                <a:lnTo>
                  <a:pt x="1336559" y="1117315"/>
                </a:lnTo>
                <a:lnTo>
                  <a:pt x="1359611" y="1078875"/>
                </a:lnTo>
                <a:lnTo>
                  <a:pt x="1380309" y="1038942"/>
                </a:lnTo>
                <a:lnTo>
                  <a:pt x="1398557" y="997611"/>
                </a:lnTo>
                <a:lnTo>
                  <a:pt x="1414261" y="954978"/>
                </a:lnTo>
                <a:lnTo>
                  <a:pt x="1427323" y="911138"/>
                </a:lnTo>
                <a:lnTo>
                  <a:pt x="1437649" y="866188"/>
                </a:lnTo>
                <a:lnTo>
                  <a:pt x="1445144" y="820222"/>
                </a:lnTo>
                <a:lnTo>
                  <a:pt x="1449710" y="773336"/>
                </a:lnTo>
                <a:lnTo>
                  <a:pt x="1451254" y="725627"/>
                </a:lnTo>
                <a:lnTo>
                  <a:pt x="1449710" y="677916"/>
                </a:lnTo>
                <a:lnTo>
                  <a:pt x="1445144" y="631029"/>
                </a:lnTo>
                <a:lnTo>
                  <a:pt x="1437649" y="585062"/>
                </a:lnTo>
                <a:lnTo>
                  <a:pt x="1427323" y="540110"/>
                </a:lnTo>
                <a:lnTo>
                  <a:pt x="1414261" y="496269"/>
                </a:lnTo>
                <a:lnTo>
                  <a:pt x="1398557" y="453635"/>
                </a:lnTo>
                <a:lnTo>
                  <a:pt x="1380309" y="412303"/>
                </a:lnTo>
                <a:lnTo>
                  <a:pt x="1359611" y="372369"/>
                </a:lnTo>
                <a:lnTo>
                  <a:pt x="1336559" y="333929"/>
                </a:lnTo>
                <a:lnTo>
                  <a:pt x="1311249" y="297077"/>
                </a:lnTo>
                <a:lnTo>
                  <a:pt x="1283776" y="261910"/>
                </a:lnTo>
                <a:lnTo>
                  <a:pt x="1254236" y="228524"/>
                </a:lnTo>
                <a:lnTo>
                  <a:pt x="1222725" y="197013"/>
                </a:lnTo>
                <a:lnTo>
                  <a:pt x="1189338" y="167473"/>
                </a:lnTo>
                <a:lnTo>
                  <a:pt x="1154171" y="140001"/>
                </a:lnTo>
                <a:lnTo>
                  <a:pt x="1117319" y="114691"/>
                </a:lnTo>
                <a:lnTo>
                  <a:pt x="1078879" y="91640"/>
                </a:lnTo>
                <a:lnTo>
                  <a:pt x="1038945" y="70943"/>
                </a:lnTo>
                <a:lnTo>
                  <a:pt x="997613" y="52695"/>
                </a:lnTo>
                <a:lnTo>
                  <a:pt x="954979" y="36992"/>
                </a:lnTo>
                <a:lnTo>
                  <a:pt x="911139" y="23929"/>
                </a:lnTo>
                <a:lnTo>
                  <a:pt x="866188" y="13603"/>
                </a:lnTo>
                <a:lnTo>
                  <a:pt x="820222" y="6109"/>
                </a:lnTo>
                <a:lnTo>
                  <a:pt x="773336" y="1543"/>
                </a:lnTo>
                <a:lnTo>
                  <a:pt x="725627"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4" name="object 65">
            <a:extLst>
              <a:ext uri="{FF2B5EF4-FFF2-40B4-BE49-F238E27FC236}">
                <a16:creationId xmlns:a16="http://schemas.microsoft.com/office/drawing/2014/main" id="{5A36282F-AF69-43DC-B73D-16B88E7F82AB}"/>
              </a:ext>
            </a:extLst>
          </p:cNvPr>
          <p:cNvSpPr/>
          <p:nvPr/>
        </p:nvSpPr>
        <p:spPr>
          <a:xfrm>
            <a:off x="4058696" y="3195511"/>
            <a:ext cx="1451610" cy="1451610"/>
          </a:xfrm>
          <a:custGeom>
            <a:avLst/>
            <a:gdLst/>
            <a:ahLst/>
            <a:cxnLst/>
            <a:rect l="l" t="t" r="r" b="b"/>
            <a:pathLst>
              <a:path w="1451610" h="1451610">
                <a:moveTo>
                  <a:pt x="725652" y="0"/>
                </a:moveTo>
                <a:lnTo>
                  <a:pt x="677941" y="1543"/>
                </a:lnTo>
                <a:lnTo>
                  <a:pt x="631054" y="6110"/>
                </a:lnTo>
                <a:lnTo>
                  <a:pt x="585086" y="13604"/>
                </a:lnTo>
                <a:lnTo>
                  <a:pt x="540134" y="23930"/>
                </a:lnTo>
                <a:lnTo>
                  <a:pt x="496292" y="36993"/>
                </a:lnTo>
                <a:lnTo>
                  <a:pt x="453657" y="52696"/>
                </a:lnTo>
                <a:lnTo>
                  <a:pt x="412324" y="70945"/>
                </a:lnTo>
                <a:lnTo>
                  <a:pt x="372388" y="91643"/>
                </a:lnTo>
                <a:lnTo>
                  <a:pt x="333947" y="114695"/>
                </a:lnTo>
                <a:lnTo>
                  <a:pt x="297094" y="140006"/>
                </a:lnTo>
                <a:lnTo>
                  <a:pt x="261925" y="167479"/>
                </a:lnTo>
                <a:lnTo>
                  <a:pt x="228537" y="197019"/>
                </a:lnTo>
                <a:lnTo>
                  <a:pt x="197025" y="228530"/>
                </a:lnTo>
                <a:lnTo>
                  <a:pt x="167484" y="261918"/>
                </a:lnTo>
                <a:lnTo>
                  <a:pt x="140010" y="297085"/>
                </a:lnTo>
                <a:lnTo>
                  <a:pt x="114699" y="333938"/>
                </a:lnTo>
                <a:lnTo>
                  <a:pt x="91646" y="372379"/>
                </a:lnTo>
                <a:lnTo>
                  <a:pt x="70947" y="412314"/>
                </a:lnTo>
                <a:lnTo>
                  <a:pt x="52698" y="453646"/>
                </a:lnTo>
                <a:lnTo>
                  <a:pt x="36994" y="496281"/>
                </a:lnTo>
                <a:lnTo>
                  <a:pt x="23931" y="540122"/>
                </a:lnTo>
                <a:lnTo>
                  <a:pt x="13604" y="585074"/>
                </a:lnTo>
                <a:lnTo>
                  <a:pt x="6110" y="631041"/>
                </a:lnTo>
                <a:lnTo>
                  <a:pt x="1543" y="677928"/>
                </a:lnTo>
                <a:lnTo>
                  <a:pt x="0" y="725639"/>
                </a:lnTo>
                <a:lnTo>
                  <a:pt x="1543" y="773352"/>
                </a:lnTo>
                <a:lnTo>
                  <a:pt x="6110" y="820240"/>
                </a:lnTo>
                <a:lnTo>
                  <a:pt x="13604" y="866209"/>
                </a:lnTo>
                <a:lnTo>
                  <a:pt x="23931" y="911162"/>
                </a:lnTo>
                <a:lnTo>
                  <a:pt x="36994" y="955004"/>
                </a:lnTo>
                <a:lnTo>
                  <a:pt x="52698" y="997640"/>
                </a:lnTo>
                <a:lnTo>
                  <a:pt x="70947" y="1038973"/>
                </a:lnTo>
                <a:lnTo>
                  <a:pt x="91646" y="1078909"/>
                </a:lnTo>
                <a:lnTo>
                  <a:pt x="114699" y="1117351"/>
                </a:lnTo>
                <a:lnTo>
                  <a:pt x="140010" y="1154203"/>
                </a:lnTo>
                <a:lnTo>
                  <a:pt x="167484" y="1189372"/>
                </a:lnTo>
                <a:lnTo>
                  <a:pt x="197025" y="1222759"/>
                </a:lnTo>
                <a:lnTo>
                  <a:pt x="228537" y="1254271"/>
                </a:lnTo>
                <a:lnTo>
                  <a:pt x="261925" y="1283812"/>
                </a:lnTo>
                <a:lnTo>
                  <a:pt x="297094" y="1311285"/>
                </a:lnTo>
                <a:lnTo>
                  <a:pt x="333947" y="1336596"/>
                </a:lnTo>
                <a:lnTo>
                  <a:pt x="372388" y="1359648"/>
                </a:lnTo>
                <a:lnTo>
                  <a:pt x="412324" y="1380346"/>
                </a:lnTo>
                <a:lnTo>
                  <a:pt x="453657" y="1398595"/>
                </a:lnTo>
                <a:lnTo>
                  <a:pt x="496292" y="1414298"/>
                </a:lnTo>
                <a:lnTo>
                  <a:pt x="540134" y="1427361"/>
                </a:lnTo>
                <a:lnTo>
                  <a:pt x="585086" y="1437687"/>
                </a:lnTo>
                <a:lnTo>
                  <a:pt x="631054" y="1445182"/>
                </a:lnTo>
                <a:lnTo>
                  <a:pt x="677941" y="1449749"/>
                </a:lnTo>
                <a:lnTo>
                  <a:pt x="725652" y="1451292"/>
                </a:lnTo>
                <a:lnTo>
                  <a:pt x="773363" y="1449749"/>
                </a:lnTo>
                <a:lnTo>
                  <a:pt x="820251" y="1445182"/>
                </a:lnTo>
                <a:lnTo>
                  <a:pt x="866218" y="1437687"/>
                </a:lnTo>
                <a:lnTo>
                  <a:pt x="911171" y="1427361"/>
                </a:lnTo>
                <a:lnTo>
                  <a:pt x="955012" y="1414298"/>
                </a:lnTo>
                <a:lnTo>
                  <a:pt x="997647" y="1398595"/>
                </a:lnTo>
                <a:lnTo>
                  <a:pt x="1038980" y="1380346"/>
                </a:lnTo>
                <a:lnTo>
                  <a:pt x="1078916" y="1359648"/>
                </a:lnTo>
                <a:lnTo>
                  <a:pt x="1117358" y="1336596"/>
                </a:lnTo>
                <a:lnTo>
                  <a:pt x="1154211" y="1311285"/>
                </a:lnTo>
                <a:lnTo>
                  <a:pt x="1189379" y="1283812"/>
                </a:lnTo>
                <a:lnTo>
                  <a:pt x="1222767" y="1254271"/>
                </a:lnTo>
                <a:lnTo>
                  <a:pt x="1254280" y="1222759"/>
                </a:lnTo>
                <a:lnTo>
                  <a:pt x="1283820" y="1189372"/>
                </a:lnTo>
                <a:lnTo>
                  <a:pt x="1311294" y="1154203"/>
                </a:lnTo>
                <a:lnTo>
                  <a:pt x="1336605" y="1117351"/>
                </a:lnTo>
                <a:lnTo>
                  <a:pt x="1359658" y="1078909"/>
                </a:lnTo>
                <a:lnTo>
                  <a:pt x="1380357" y="1038973"/>
                </a:lnTo>
                <a:lnTo>
                  <a:pt x="1398606" y="997640"/>
                </a:lnTo>
                <a:lnTo>
                  <a:pt x="1414310" y="955004"/>
                </a:lnTo>
                <a:lnTo>
                  <a:pt x="1427373" y="911162"/>
                </a:lnTo>
                <a:lnTo>
                  <a:pt x="1437700" y="866209"/>
                </a:lnTo>
                <a:lnTo>
                  <a:pt x="1445194" y="820240"/>
                </a:lnTo>
                <a:lnTo>
                  <a:pt x="1449761" y="773352"/>
                </a:lnTo>
                <a:lnTo>
                  <a:pt x="1451305" y="725639"/>
                </a:lnTo>
                <a:lnTo>
                  <a:pt x="1449761" y="677928"/>
                </a:lnTo>
                <a:lnTo>
                  <a:pt x="1445194" y="631041"/>
                </a:lnTo>
                <a:lnTo>
                  <a:pt x="1437700" y="585074"/>
                </a:lnTo>
                <a:lnTo>
                  <a:pt x="1427373" y="540122"/>
                </a:lnTo>
                <a:lnTo>
                  <a:pt x="1414310" y="496281"/>
                </a:lnTo>
                <a:lnTo>
                  <a:pt x="1398606" y="453646"/>
                </a:lnTo>
                <a:lnTo>
                  <a:pt x="1380357" y="412314"/>
                </a:lnTo>
                <a:lnTo>
                  <a:pt x="1359658" y="372379"/>
                </a:lnTo>
                <a:lnTo>
                  <a:pt x="1336605" y="333938"/>
                </a:lnTo>
                <a:lnTo>
                  <a:pt x="1311294" y="297085"/>
                </a:lnTo>
                <a:lnTo>
                  <a:pt x="1283820" y="261918"/>
                </a:lnTo>
                <a:lnTo>
                  <a:pt x="1254280" y="228530"/>
                </a:lnTo>
                <a:lnTo>
                  <a:pt x="1222767" y="197019"/>
                </a:lnTo>
                <a:lnTo>
                  <a:pt x="1189379" y="167479"/>
                </a:lnTo>
                <a:lnTo>
                  <a:pt x="1154211" y="140006"/>
                </a:lnTo>
                <a:lnTo>
                  <a:pt x="1117358" y="114695"/>
                </a:lnTo>
                <a:lnTo>
                  <a:pt x="1078916" y="91643"/>
                </a:lnTo>
                <a:lnTo>
                  <a:pt x="1038980" y="70945"/>
                </a:lnTo>
                <a:lnTo>
                  <a:pt x="997647" y="52696"/>
                </a:lnTo>
                <a:lnTo>
                  <a:pt x="955012" y="36993"/>
                </a:lnTo>
                <a:lnTo>
                  <a:pt x="911171" y="23930"/>
                </a:lnTo>
                <a:lnTo>
                  <a:pt x="866218" y="13604"/>
                </a:lnTo>
                <a:lnTo>
                  <a:pt x="820251" y="6110"/>
                </a:lnTo>
                <a:lnTo>
                  <a:pt x="773363" y="1543"/>
                </a:lnTo>
                <a:lnTo>
                  <a:pt x="725652"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Graphic 6">
            <a:extLst>
              <a:ext uri="{FF2B5EF4-FFF2-40B4-BE49-F238E27FC236}">
                <a16:creationId xmlns:a16="http://schemas.microsoft.com/office/drawing/2014/main" id="{DB86E0F9-7338-4FF3-BB9D-C954E869ACD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02777" y="3421669"/>
            <a:ext cx="1067256" cy="876674"/>
          </a:xfrm>
          <a:prstGeom prst="rect">
            <a:avLst/>
          </a:prstGeom>
        </p:spPr>
      </p:pic>
      <p:pic>
        <p:nvPicPr>
          <p:cNvPr id="9" name="Graphic 8">
            <a:extLst>
              <a:ext uri="{FF2B5EF4-FFF2-40B4-BE49-F238E27FC236}">
                <a16:creationId xmlns:a16="http://schemas.microsoft.com/office/drawing/2014/main" id="{6F78C8BD-AD4E-41A7-8724-E9E77EEB784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27301" y="3464116"/>
            <a:ext cx="914400" cy="914400"/>
          </a:xfrm>
          <a:prstGeom prst="rect">
            <a:avLst/>
          </a:prstGeom>
        </p:spPr>
      </p:pic>
      <p:pic>
        <p:nvPicPr>
          <p:cNvPr id="90" name="Graphic 89">
            <a:extLst>
              <a:ext uri="{FF2B5EF4-FFF2-40B4-BE49-F238E27FC236}">
                <a16:creationId xmlns:a16="http://schemas.microsoft.com/office/drawing/2014/main" id="{29786735-7A26-4788-9C67-F7A43623A42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91" name="Graphic 90">
            <a:extLst>
              <a:ext uri="{FF2B5EF4-FFF2-40B4-BE49-F238E27FC236}">
                <a16:creationId xmlns:a16="http://schemas.microsoft.com/office/drawing/2014/main" id="{0877349C-922C-491F-AB7C-94635C87BCA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102" name="Group 101">
            <a:extLst>
              <a:ext uri="{FF2B5EF4-FFF2-40B4-BE49-F238E27FC236}">
                <a16:creationId xmlns:a16="http://schemas.microsoft.com/office/drawing/2014/main" id="{ACD70F2E-F1C9-4C71-B5A7-3F2332608274}"/>
              </a:ext>
            </a:extLst>
          </p:cNvPr>
          <p:cNvGrpSpPr>
            <a:grpSpLocks noChangeAspect="1"/>
          </p:cNvGrpSpPr>
          <p:nvPr/>
        </p:nvGrpSpPr>
        <p:grpSpPr>
          <a:xfrm>
            <a:off x="7208535" y="3464143"/>
            <a:ext cx="373291" cy="914400"/>
            <a:chOff x="9257554" y="-500162"/>
            <a:chExt cx="1512220" cy="3704277"/>
          </a:xfrm>
        </p:grpSpPr>
        <p:sp>
          <p:nvSpPr>
            <p:cNvPr id="101" name="Rectangle: Top Corners Rounded 100">
              <a:extLst>
                <a:ext uri="{FF2B5EF4-FFF2-40B4-BE49-F238E27FC236}">
                  <a16:creationId xmlns:a16="http://schemas.microsoft.com/office/drawing/2014/main" id="{DFFFBEEA-0C0E-479D-8469-2C0A02ADA23F}"/>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99" name="Graphic 98">
              <a:extLst>
                <a:ext uri="{FF2B5EF4-FFF2-40B4-BE49-F238E27FC236}">
                  <a16:creationId xmlns:a16="http://schemas.microsoft.com/office/drawing/2014/main" id="{477D1692-455E-4118-A452-9FB70A95BEA1}"/>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100" name="Graphic 99">
              <a:extLst>
                <a:ext uri="{FF2B5EF4-FFF2-40B4-BE49-F238E27FC236}">
                  <a16:creationId xmlns:a16="http://schemas.microsoft.com/office/drawing/2014/main" id="{76426109-6D20-45D7-9F74-23AFC65BFA6B}"/>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nvGrpSpPr>
          <p:cNvPr id="103" name="Group 102">
            <a:extLst>
              <a:ext uri="{FF2B5EF4-FFF2-40B4-BE49-F238E27FC236}">
                <a16:creationId xmlns:a16="http://schemas.microsoft.com/office/drawing/2014/main" id="{D698D654-79C0-4BF4-A3FD-35D2C1B2E356}"/>
              </a:ext>
            </a:extLst>
          </p:cNvPr>
          <p:cNvGrpSpPr>
            <a:grpSpLocks noChangeAspect="1"/>
          </p:cNvGrpSpPr>
          <p:nvPr/>
        </p:nvGrpSpPr>
        <p:grpSpPr>
          <a:xfrm>
            <a:off x="10197218" y="4040890"/>
            <a:ext cx="164248" cy="402336"/>
            <a:chOff x="9257554" y="-500162"/>
            <a:chExt cx="1512220" cy="3704277"/>
          </a:xfrm>
        </p:grpSpPr>
        <p:sp>
          <p:nvSpPr>
            <p:cNvPr id="104" name="Rectangle: Top Corners Rounded 103">
              <a:extLst>
                <a:ext uri="{FF2B5EF4-FFF2-40B4-BE49-F238E27FC236}">
                  <a16:creationId xmlns:a16="http://schemas.microsoft.com/office/drawing/2014/main" id="{78E073EA-26FC-4350-83CD-7DC89B6AA99C}"/>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105" name="Graphic 104">
              <a:extLst>
                <a:ext uri="{FF2B5EF4-FFF2-40B4-BE49-F238E27FC236}">
                  <a16:creationId xmlns:a16="http://schemas.microsoft.com/office/drawing/2014/main" id="{8B3FCD31-8C34-4C02-8B1B-AF4343FEC2A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106" name="Graphic 105">
              <a:extLst>
                <a:ext uri="{FF2B5EF4-FFF2-40B4-BE49-F238E27FC236}">
                  <a16:creationId xmlns:a16="http://schemas.microsoft.com/office/drawing/2014/main" id="{5DFC42C2-2CE4-4E70-991D-11931AA8023C}"/>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sp>
        <p:nvSpPr>
          <p:cNvPr id="107" name="Slide Number Placeholder 106">
            <a:extLst>
              <a:ext uri="{FF2B5EF4-FFF2-40B4-BE49-F238E27FC236}">
                <a16:creationId xmlns:a16="http://schemas.microsoft.com/office/drawing/2014/main" id="{5AA0179C-2982-4104-A835-ACAEE9538BC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008678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8" name="object 6">
            <a:extLst>
              <a:ext uri="{FF2B5EF4-FFF2-40B4-BE49-F238E27FC236}">
                <a16:creationId xmlns:a16="http://schemas.microsoft.com/office/drawing/2014/main" id="{47BAF8B5-66C8-4B39-8898-3DCACC7C134A}"/>
              </a:ext>
            </a:extLst>
          </p:cNvPr>
          <p:cNvSpPr txBox="1">
            <a:spLocks/>
          </p:cNvSpPr>
          <p:nvPr/>
        </p:nvSpPr>
        <p:spPr>
          <a:xfrm>
            <a:off x="3541115" y="811894"/>
            <a:ext cx="3843020" cy="421640"/>
          </a:xfrm>
          <a:prstGeom prst="rect">
            <a:avLst/>
          </a:prstGeom>
        </p:spPr>
        <p:txBody>
          <a:bodyPr vert="horz" wrap="square" lIns="0" tIns="12700" rIns="0" bIns="0" rtlCol="0" anchor="ctr">
            <a:spAutoFit/>
          </a:bodyPr>
          <a:lstStyle>
            <a:lvl1pPr>
              <a:defRPr sz="3200">
                <a:solidFill>
                  <a:schemeClr val="accent2"/>
                </a:solidFill>
                <a:latin typeface="+mj-lt"/>
                <a:ea typeface="+mj-ea"/>
                <a:cs typeface="+mj-cs"/>
              </a:defRPr>
            </a:lvl1p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2600" b="0" i="0" u="none" strike="noStrike" kern="0" cap="none" spc="0" normalizeH="0" baseline="0" noProof="0" dirty="0">
                <a:ln>
                  <a:noFill/>
                </a:ln>
                <a:solidFill>
                  <a:srgbClr val="ED7D31"/>
                </a:solidFill>
                <a:effectLst/>
                <a:uLnTx/>
                <a:uFillTx/>
                <a:latin typeface="Calibri Light" panose="020F0302020204030204"/>
                <a:ea typeface="+mj-ea"/>
                <a:cs typeface="+mj-cs"/>
              </a:rPr>
              <a:t>Part A: </a:t>
            </a:r>
            <a:r>
              <a:rPr kumimoji="0" lang="en-US" sz="2600" b="0" i="0" u="none" strike="noStrike" kern="0" cap="none" spc="-5" normalizeH="0" baseline="0" noProof="0" dirty="0">
                <a:ln>
                  <a:noFill/>
                </a:ln>
                <a:solidFill>
                  <a:srgbClr val="ED7D31"/>
                </a:solidFill>
                <a:effectLst/>
                <a:uLnTx/>
                <a:uFillTx/>
                <a:latin typeface="Calibri Light" panose="020F0302020204030204"/>
                <a:ea typeface="+mj-ea"/>
                <a:cs typeface="+mj-cs"/>
              </a:rPr>
              <a:t>Hospital</a:t>
            </a:r>
            <a:r>
              <a:rPr kumimoji="0" lang="en-US" sz="2600" b="0" i="0" u="none" strike="noStrike" kern="0" cap="none" spc="-245" normalizeH="0" baseline="0" noProof="0" dirty="0">
                <a:ln>
                  <a:noFill/>
                </a:ln>
                <a:solidFill>
                  <a:srgbClr val="ED7D31"/>
                </a:solidFill>
                <a:effectLst/>
                <a:uLnTx/>
                <a:uFillTx/>
                <a:latin typeface="Calibri Light" panose="020F0302020204030204"/>
                <a:ea typeface="+mj-ea"/>
                <a:cs typeface="+mj-cs"/>
              </a:rPr>
              <a:t> </a:t>
            </a:r>
            <a:r>
              <a:rPr kumimoji="0" lang="en-US" sz="2600" b="0" i="0" u="none" strike="noStrike" kern="0" cap="none" spc="0" normalizeH="0" baseline="0" noProof="0" dirty="0">
                <a:ln>
                  <a:noFill/>
                </a:ln>
                <a:solidFill>
                  <a:srgbClr val="ED7D31"/>
                </a:solidFill>
                <a:effectLst/>
                <a:uLnTx/>
                <a:uFillTx/>
                <a:latin typeface="Calibri Light" panose="020F0302020204030204"/>
                <a:ea typeface="+mj-ea"/>
                <a:cs typeface="+mj-cs"/>
              </a:rPr>
              <a:t>Insurance</a:t>
            </a:r>
          </a:p>
        </p:txBody>
      </p:sp>
      <p:sp>
        <p:nvSpPr>
          <p:cNvPr id="39" name="object 7">
            <a:extLst>
              <a:ext uri="{FF2B5EF4-FFF2-40B4-BE49-F238E27FC236}">
                <a16:creationId xmlns:a16="http://schemas.microsoft.com/office/drawing/2014/main" id="{00A03BE7-427E-47D3-A462-411586C8107A}"/>
              </a:ext>
            </a:extLst>
          </p:cNvPr>
          <p:cNvSpPr txBox="1"/>
          <p:nvPr/>
        </p:nvSpPr>
        <p:spPr>
          <a:xfrm>
            <a:off x="3541115" y="1451400"/>
            <a:ext cx="6800850" cy="3301801"/>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does: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0" lvl="0" indent="-127000"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Gives you coverage for </a:t>
            </a:r>
            <a:r>
              <a:rPr kumimoji="0" sz="1600" b="0" i="0" u="none" strike="noStrike" kern="1200" cap="none" spc="-5" normalizeH="0" baseline="0" noProof="0" dirty="0">
                <a:ln>
                  <a:noFill/>
                </a:ln>
                <a:solidFill>
                  <a:prstClr val="black"/>
                </a:solidFill>
                <a:effectLst/>
                <a:uLnTx/>
                <a:uFillTx/>
                <a:latin typeface="Arial"/>
                <a:ea typeface="+mn-ea"/>
                <a:cs typeface="Arial"/>
              </a:rPr>
              <a:t>inpatient hospital</a:t>
            </a:r>
            <a:r>
              <a:rPr kumimoji="0" sz="1600" b="0" i="0" u="none" strike="noStrike" kern="1200" cap="none" spc="-95"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care</a:t>
            </a:r>
          </a:p>
          <a:p>
            <a:pPr marL="139700" marR="645160"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Also covers skilled nursing care, hospice care, and home health care</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16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costs: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5080"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Most won’t have </a:t>
            </a:r>
            <a:r>
              <a:rPr kumimoji="0" sz="1600" b="0" i="0" u="none" strike="noStrike" kern="1200" cap="none" spc="0" normalizeH="0" baseline="0" noProof="0" dirty="0">
                <a:ln>
                  <a:noFill/>
                </a:ln>
                <a:solidFill>
                  <a:prstClr val="black"/>
                </a:solidFill>
                <a:effectLst/>
                <a:uLnTx/>
                <a:uFillTx/>
                <a:latin typeface="Arial"/>
                <a:ea typeface="+mn-ea"/>
                <a:cs typeface="Arial"/>
              </a:rPr>
              <a:t>to </a:t>
            </a:r>
            <a:r>
              <a:rPr kumimoji="0" sz="1600" b="0" i="0" u="none" strike="noStrike" kern="1200" cap="none" spc="-5" normalizeH="0" baseline="0" noProof="0" dirty="0">
                <a:ln>
                  <a:noFill/>
                </a:ln>
                <a:solidFill>
                  <a:prstClr val="black"/>
                </a:solidFill>
                <a:effectLst/>
                <a:uLnTx/>
                <a:uFillTx/>
                <a:latin typeface="Arial"/>
                <a:ea typeface="+mn-ea"/>
                <a:cs typeface="Arial"/>
              </a:rPr>
              <a:t>pay </a:t>
            </a:r>
            <a:r>
              <a:rPr kumimoji="0" sz="1600" b="0" i="0" u="none" strike="noStrike" kern="1200" cap="none" spc="0" normalizeH="0" baseline="0" noProof="0" dirty="0">
                <a:ln>
                  <a:noFill/>
                </a:ln>
                <a:solidFill>
                  <a:prstClr val="black"/>
                </a:solidFill>
                <a:effectLst/>
                <a:uLnTx/>
                <a:uFillTx/>
                <a:latin typeface="Arial"/>
                <a:ea typeface="+mn-ea"/>
                <a:cs typeface="Arial"/>
              </a:rPr>
              <a:t>a </a:t>
            </a:r>
            <a:r>
              <a:rPr kumimoji="0" sz="1600" b="0" i="0" u="none" strike="noStrike" kern="1200" cap="none" spc="-5" normalizeH="0" baseline="0" noProof="0" dirty="0">
                <a:ln>
                  <a:noFill/>
                </a:ln>
                <a:solidFill>
                  <a:prstClr val="black"/>
                </a:solidFill>
                <a:effectLst/>
                <a:uLnTx/>
                <a:uFillTx/>
                <a:latin typeface="Arial"/>
                <a:ea typeface="+mn-ea"/>
                <a:cs typeface="Arial"/>
              </a:rPr>
              <a:t>premium </a:t>
            </a:r>
            <a:r>
              <a:rPr kumimoji="0" sz="1600" b="0" i="0" u="none" strike="noStrike" kern="1200" cap="none" spc="0" normalizeH="0" baseline="0" noProof="0" dirty="0">
                <a:ln>
                  <a:noFill/>
                </a:ln>
                <a:solidFill>
                  <a:prstClr val="black"/>
                </a:solidFill>
                <a:effectLst/>
                <a:uLnTx/>
                <a:uFillTx/>
                <a:latin typeface="Arial"/>
                <a:ea typeface="+mn-ea"/>
                <a:cs typeface="Arial"/>
              </a:rPr>
              <a:t>for Part A. </a:t>
            </a:r>
            <a:r>
              <a:rPr kumimoji="0" sz="1600" b="0" i="0" u="none" strike="noStrike" kern="1200" cap="none" spc="-90" normalizeH="0" baseline="0" noProof="0" dirty="0">
                <a:ln>
                  <a:noFill/>
                </a:ln>
                <a:solidFill>
                  <a:prstClr val="black"/>
                </a:solidFill>
                <a:effectLst/>
                <a:uLnTx/>
                <a:uFillTx/>
                <a:latin typeface="Arial"/>
                <a:ea typeface="+mn-ea"/>
                <a:cs typeface="Arial"/>
              </a:rPr>
              <a:t>To </a:t>
            </a:r>
            <a:r>
              <a:rPr kumimoji="0" sz="1600" b="0" i="0" u="none" strike="noStrike" kern="1200" cap="none" spc="-5" normalizeH="0" baseline="0" noProof="0" dirty="0">
                <a:ln>
                  <a:noFill/>
                </a:ln>
                <a:solidFill>
                  <a:prstClr val="black"/>
                </a:solidFill>
                <a:effectLst/>
                <a:uLnTx/>
                <a:uFillTx/>
                <a:latin typeface="Arial"/>
                <a:ea typeface="+mn-ea"/>
                <a:cs typeface="Arial"/>
              </a:rPr>
              <a:t>make </a:t>
            </a:r>
            <a:r>
              <a:rPr kumimoji="0" sz="1600" b="0" i="0" u="none" strike="noStrike" kern="1200" cap="none" spc="0" normalizeH="0" baseline="0" noProof="0" dirty="0">
                <a:ln>
                  <a:noFill/>
                </a:ln>
                <a:solidFill>
                  <a:prstClr val="black"/>
                </a:solidFill>
                <a:effectLst/>
                <a:uLnTx/>
                <a:uFillTx/>
                <a:latin typeface="Arial"/>
                <a:ea typeface="+mn-ea"/>
                <a:cs typeface="Arial"/>
              </a:rPr>
              <a:t>sure you </a:t>
            </a:r>
            <a:r>
              <a:rPr kumimoji="0" sz="1600" b="0" i="0" u="none" strike="noStrike" kern="1200" cap="none" spc="-5" normalizeH="0" baseline="0" noProof="0" dirty="0">
                <a:ln>
                  <a:noFill/>
                </a:ln>
                <a:solidFill>
                  <a:prstClr val="black"/>
                </a:solidFill>
                <a:effectLst/>
                <a:uLnTx/>
                <a:uFillTx/>
                <a:latin typeface="Arial"/>
                <a:ea typeface="+mn-ea"/>
                <a:cs typeface="Arial"/>
              </a:rPr>
              <a:t>qualify </a:t>
            </a:r>
            <a:r>
              <a:rPr kumimoji="0" sz="1600" b="0" i="0" u="none" strike="noStrike" kern="1200" cap="none" spc="0" normalizeH="0" baseline="0" noProof="0" dirty="0">
                <a:ln>
                  <a:noFill/>
                </a:ln>
                <a:solidFill>
                  <a:prstClr val="black"/>
                </a:solidFill>
                <a:effectLst/>
                <a:uLnTx/>
                <a:uFillTx/>
                <a:latin typeface="Arial"/>
                <a:ea typeface="+mn-ea"/>
                <a:cs typeface="Arial"/>
              </a:rPr>
              <a:t>for  </a:t>
            </a:r>
            <a:r>
              <a:rPr kumimoji="0" sz="1600" b="0" i="0" u="none" strike="noStrike" kern="1200" cap="none" spc="-5" normalizeH="0" baseline="0" noProof="0" dirty="0">
                <a:ln>
                  <a:noFill/>
                </a:ln>
                <a:solidFill>
                  <a:prstClr val="black"/>
                </a:solidFill>
                <a:effectLst/>
                <a:uLnTx/>
                <a:uFillTx/>
                <a:latin typeface="Arial"/>
                <a:ea typeface="+mn-ea"/>
                <a:cs typeface="Arial"/>
              </a:rPr>
              <a:t>premium-free </a:t>
            </a:r>
            <a:r>
              <a:rPr kumimoji="0" sz="1600" b="0" i="0" u="none" strike="noStrike" kern="1200" cap="none" spc="0" normalizeH="0" baseline="0" noProof="0" dirty="0">
                <a:ln>
                  <a:noFill/>
                </a:ln>
                <a:solidFill>
                  <a:prstClr val="black"/>
                </a:solidFill>
                <a:effectLst/>
                <a:uLnTx/>
                <a:uFillTx/>
                <a:latin typeface="Arial"/>
                <a:ea typeface="+mn-ea"/>
                <a:cs typeface="Arial"/>
              </a:rPr>
              <a:t>Part A, contact Social</a:t>
            </a:r>
            <a:r>
              <a:rPr kumimoji="0" sz="1600" b="0" i="0" u="none" strike="noStrike" kern="1200" cap="none" spc="-170" normalizeH="0" baseline="0" noProof="0" dirty="0">
                <a:ln>
                  <a:noFill/>
                </a:ln>
                <a:solidFill>
                  <a:prstClr val="black"/>
                </a:solidFill>
                <a:effectLst/>
                <a:uLnTx/>
                <a:uFillTx/>
                <a:latin typeface="Arial"/>
                <a:ea typeface="+mn-ea"/>
                <a:cs typeface="Arial"/>
              </a:rPr>
              <a:t> </a:t>
            </a:r>
            <a:r>
              <a:rPr kumimoji="0" sz="1600" b="0" i="0" u="none" strike="noStrike" kern="1200" cap="none" spc="-15" normalizeH="0" baseline="0" noProof="0" dirty="0">
                <a:ln>
                  <a:noFill/>
                </a:ln>
                <a:solidFill>
                  <a:prstClr val="black"/>
                </a:solidFill>
                <a:effectLst/>
                <a:uLnTx/>
                <a:uFillTx/>
                <a:latin typeface="Arial"/>
                <a:ea typeface="+mn-ea"/>
                <a:cs typeface="Arial"/>
              </a:rPr>
              <a:t>Security.</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9700" marR="645160"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If you worked less than 10</a:t>
            </a:r>
            <a:r>
              <a:rPr kumimoji="0" lang="en-US"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years, </a:t>
            </a:r>
            <a:r>
              <a:rPr kumimoji="0" lang="en-US" sz="1600" b="0" i="0" u="none" strike="noStrike" kern="1200" cap="none" spc="-5" normalizeH="0" baseline="0" noProof="0" dirty="0">
                <a:ln>
                  <a:noFill/>
                </a:ln>
                <a:solidFill>
                  <a:prstClr val="black"/>
                </a:solidFill>
                <a:effectLst/>
                <a:uLnTx/>
                <a:uFillTx/>
                <a:latin typeface="Arial"/>
                <a:ea typeface="+mn-ea"/>
                <a:cs typeface="Arial"/>
              </a:rPr>
              <a:t>there is a monthly premium up to $505*, </a:t>
            </a:r>
            <a:r>
              <a:rPr kumimoji="0" sz="1600" b="0" i="0" u="none" strike="noStrike" kern="1200" cap="none" spc="-5" normalizeH="0" baseline="0" noProof="0" dirty="0">
                <a:ln>
                  <a:noFill/>
                </a:ln>
                <a:solidFill>
                  <a:prstClr val="black"/>
                </a:solidFill>
                <a:effectLst/>
                <a:uLnTx/>
                <a:uFillTx/>
                <a:latin typeface="Arial"/>
                <a:ea typeface="+mn-ea"/>
                <a:cs typeface="Arial"/>
              </a:rPr>
              <a:t>your monthly premium is set by a Medicare formula.</a:t>
            </a:r>
          </a:p>
        </p:txBody>
      </p:sp>
      <p:sp>
        <p:nvSpPr>
          <p:cNvPr id="40" name="object 9">
            <a:extLst>
              <a:ext uri="{FF2B5EF4-FFF2-40B4-BE49-F238E27FC236}">
                <a16:creationId xmlns:a16="http://schemas.microsoft.com/office/drawing/2014/main" id="{23B85FCF-3B78-4E6A-94F2-CD1A461E27A8}"/>
              </a:ext>
            </a:extLst>
          </p:cNvPr>
          <p:cNvSpPr/>
          <p:nvPr/>
        </p:nvSpPr>
        <p:spPr>
          <a:xfrm>
            <a:off x="623290" y="914405"/>
            <a:ext cx="1949450" cy="1949450"/>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1" name="object 29">
            <a:extLst>
              <a:ext uri="{FF2B5EF4-FFF2-40B4-BE49-F238E27FC236}">
                <a16:creationId xmlns:a16="http://schemas.microsoft.com/office/drawing/2014/main" id="{1FCBAF4C-E07D-4EF8-9970-562BB1B4D319}"/>
              </a:ext>
            </a:extLst>
          </p:cNvPr>
          <p:cNvSpPr/>
          <p:nvPr/>
        </p:nvSpPr>
        <p:spPr>
          <a:xfrm>
            <a:off x="1186472" y="317959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object 35">
            <a:extLst>
              <a:ext uri="{FF2B5EF4-FFF2-40B4-BE49-F238E27FC236}">
                <a16:creationId xmlns:a16="http://schemas.microsoft.com/office/drawing/2014/main" id="{FA2ED650-4AE9-47D9-9E88-18966C840FE2}"/>
              </a:ext>
            </a:extLst>
          </p:cNvPr>
          <p:cNvSpPr/>
          <p:nvPr/>
        </p:nvSpPr>
        <p:spPr>
          <a:xfrm>
            <a:off x="1186472" y="431908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object 39">
            <a:extLst>
              <a:ext uri="{FF2B5EF4-FFF2-40B4-BE49-F238E27FC236}">
                <a16:creationId xmlns:a16="http://schemas.microsoft.com/office/drawing/2014/main" id="{2D4C6600-3DE6-4840-AD5D-4EAB518FA8E8}"/>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07" name="Graphic 106">
            <a:extLst>
              <a:ext uri="{FF2B5EF4-FFF2-40B4-BE49-F238E27FC236}">
                <a16:creationId xmlns:a16="http://schemas.microsoft.com/office/drawing/2014/main" id="{647C2CE4-A602-42F7-AB3E-5ADB7B315A3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2939" y="1249798"/>
            <a:ext cx="1390152" cy="1141910"/>
          </a:xfrm>
          <a:prstGeom prst="rect">
            <a:avLst/>
          </a:prstGeom>
        </p:spPr>
      </p:pic>
      <p:pic>
        <p:nvPicPr>
          <p:cNvPr id="108" name="Graphic 107">
            <a:extLst>
              <a:ext uri="{FF2B5EF4-FFF2-40B4-BE49-F238E27FC236}">
                <a16:creationId xmlns:a16="http://schemas.microsoft.com/office/drawing/2014/main" id="{54545398-4FC6-4901-A0B2-6C31782AB93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334168" y="3327292"/>
            <a:ext cx="527569" cy="527569"/>
          </a:xfrm>
          <a:prstGeom prst="rect">
            <a:avLst/>
          </a:prstGeom>
        </p:spPr>
      </p:pic>
      <p:grpSp>
        <p:nvGrpSpPr>
          <p:cNvPr id="109" name="Group 108">
            <a:extLst>
              <a:ext uri="{FF2B5EF4-FFF2-40B4-BE49-F238E27FC236}">
                <a16:creationId xmlns:a16="http://schemas.microsoft.com/office/drawing/2014/main" id="{8F2972BB-C3F4-478F-B84E-E030F1B39ACB}"/>
              </a:ext>
            </a:extLst>
          </p:cNvPr>
          <p:cNvGrpSpPr>
            <a:grpSpLocks noChangeAspect="1"/>
          </p:cNvGrpSpPr>
          <p:nvPr/>
        </p:nvGrpSpPr>
        <p:grpSpPr>
          <a:xfrm>
            <a:off x="1490509" y="4467373"/>
            <a:ext cx="214886" cy="526378"/>
            <a:chOff x="9257554" y="-500162"/>
            <a:chExt cx="1512220" cy="3704277"/>
          </a:xfrm>
        </p:grpSpPr>
        <p:sp>
          <p:nvSpPr>
            <p:cNvPr id="110" name="Rectangle: Top Corners Rounded 109">
              <a:extLst>
                <a:ext uri="{FF2B5EF4-FFF2-40B4-BE49-F238E27FC236}">
                  <a16:creationId xmlns:a16="http://schemas.microsoft.com/office/drawing/2014/main" id="{869FD091-0765-4089-8C54-600783163797}"/>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111" name="Graphic 110">
              <a:extLst>
                <a:ext uri="{FF2B5EF4-FFF2-40B4-BE49-F238E27FC236}">
                  <a16:creationId xmlns:a16="http://schemas.microsoft.com/office/drawing/2014/main" id="{5D7695CC-D90E-43D9-9888-EE5F9871D165}"/>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112" name="Graphic 111">
              <a:extLst>
                <a:ext uri="{FF2B5EF4-FFF2-40B4-BE49-F238E27FC236}">
                  <a16:creationId xmlns:a16="http://schemas.microsoft.com/office/drawing/2014/main" id="{00D68EB5-67F7-40F9-A268-93901FC7F999}"/>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nvGrpSpPr>
          <p:cNvPr id="5" name="Group 4">
            <a:extLst>
              <a:ext uri="{FF2B5EF4-FFF2-40B4-BE49-F238E27FC236}">
                <a16:creationId xmlns:a16="http://schemas.microsoft.com/office/drawing/2014/main" id="{9EF8380C-BE5F-4EB6-A152-5A886CB53EBD}"/>
              </a:ext>
            </a:extLst>
          </p:cNvPr>
          <p:cNvGrpSpPr/>
          <p:nvPr/>
        </p:nvGrpSpPr>
        <p:grpSpPr>
          <a:xfrm>
            <a:off x="1389673" y="5567844"/>
            <a:ext cx="416559" cy="604405"/>
            <a:chOff x="9611652" y="3351258"/>
            <a:chExt cx="752589" cy="1091968"/>
          </a:xfrm>
        </p:grpSpPr>
        <p:pic>
          <p:nvPicPr>
            <p:cNvPr id="113" name="Graphic 112">
              <a:extLst>
                <a:ext uri="{FF2B5EF4-FFF2-40B4-BE49-F238E27FC236}">
                  <a16:creationId xmlns:a16="http://schemas.microsoft.com/office/drawing/2014/main" id="{BC60C0B1-D337-4522-B77D-3D1E8D4B55C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2262" y="3351258"/>
              <a:ext cx="691979" cy="568410"/>
            </a:xfrm>
            <a:prstGeom prst="rect">
              <a:avLst/>
            </a:prstGeom>
          </p:spPr>
        </p:pic>
        <p:pic>
          <p:nvPicPr>
            <p:cNvPr id="114" name="Graphic 113">
              <a:extLst>
                <a:ext uri="{FF2B5EF4-FFF2-40B4-BE49-F238E27FC236}">
                  <a16:creationId xmlns:a16="http://schemas.microsoft.com/office/drawing/2014/main" id="{8DD38A9A-34A7-4B45-AB4E-3248B22654C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11652" y="4057065"/>
              <a:ext cx="369572" cy="369572"/>
            </a:xfrm>
            <a:prstGeom prst="rect">
              <a:avLst/>
            </a:prstGeom>
          </p:spPr>
        </p:pic>
        <p:grpSp>
          <p:nvGrpSpPr>
            <p:cNvPr id="115" name="Group 114">
              <a:extLst>
                <a:ext uri="{FF2B5EF4-FFF2-40B4-BE49-F238E27FC236}">
                  <a16:creationId xmlns:a16="http://schemas.microsoft.com/office/drawing/2014/main" id="{0636AF45-BF78-47A2-9236-E6DD332EC1BB}"/>
                </a:ext>
              </a:extLst>
            </p:cNvPr>
            <p:cNvGrpSpPr>
              <a:grpSpLocks noChangeAspect="1"/>
            </p:cNvGrpSpPr>
            <p:nvPr/>
          </p:nvGrpSpPr>
          <p:grpSpPr>
            <a:xfrm>
              <a:off x="10197218" y="4040890"/>
              <a:ext cx="164248" cy="402336"/>
              <a:chOff x="9257554" y="-500162"/>
              <a:chExt cx="1512220" cy="3704277"/>
            </a:xfrm>
          </p:grpSpPr>
          <p:sp>
            <p:nvSpPr>
              <p:cNvPr id="116" name="Rectangle: Top Corners Rounded 115">
                <a:extLst>
                  <a:ext uri="{FF2B5EF4-FFF2-40B4-BE49-F238E27FC236}">
                    <a16:creationId xmlns:a16="http://schemas.microsoft.com/office/drawing/2014/main" id="{0F4B5EBB-6960-44DF-B998-7CA6D4CB696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117" name="Graphic 116">
                <a:extLst>
                  <a:ext uri="{FF2B5EF4-FFF2-40B4-BE49-F238E27FC236}">
                    <a16:creationId xmlns:a16="http://schemas.microsoft.com/office/drawing/2014/main" id="{E68ADB9E-4F0E-49AA-9097-78B0856DDCA7}"/>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a:off x="9257554" y="-500162"/>
                <a:ext cx="1512220" cy="1857757"/>
              </a:xfrm>
              <a:prstGeom prst="rect">
                <a:avLst/>
              </a:prstGeom>
            </p:spPr>
          </p:pic>
          <p:pic>
            <p:nvPicPr>
              <p:cNvPr id="118" name="Graphic 117">
                <a:extLst>
                  <a:ext uri="{FF2B5EF4-FFF2-40B4-BE49-F238E27FC236}">
                    <a16:creationId xmlns:a16="http://schemas.microsoft.com/office/drawing/2014/main" id="{A984BE4B-937E-44E3-8DCD-778088BA7DE6}"/>
                  </a:ext>
                </a:extLst>
              </p:cNvPr>
              <p:cNvPicPr>
                <a:picLocks noChangeAspect="1"/>
              </p:cNvPicPr>
              <p:nvPr/>
            </p:nvPicPr>
            <p:blipFill rotWithShape="1">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b="48025"/>
              <a:stretch/>
            </p:blipFill>
            <p:spPr>
              <a:xfrm flipV="1">
                <a:off x="9257554" y="1346358"/>
                <a:ext cx="1512220" cy="1857757"/>
              </a:xfrm>
              <a:prstGeom prst="rect">
                <a:avLst/>
              </a:prstGeom>
            </p:spPr>
          </p:pic>
        </p:grpSp>
      </p:grpSp>
      <p:sp>
        <p:nvSpPr>
          <p:cNvPr id="24" name="TextBox 23">
            <a:extLst>
              <a:ext uri="{FF2B5EF4-FFF2-40B4-BE49-F238E27FC236}">
                <a16:creationId xmlns:a16="http://schemas.microsoft.com/office/drawing/2014/main" id="{64E9BBB3-2BEB-476A-ACBD-9D60C1568C85}"/>
              </a:ext>
            </a:extLst>
          </p:cNvPr>
          <p:cNvSpPr txBox="1"/>
          <p:nvPr/>
        </p:nvSpPr>
        <p:spPr>
          <a:xfrm>
            <a:off x="3613921" y="5835398"/>
            <a:ext cx="420624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Amount is for 2024</a:t>
            </a:r>
          </a:p>
        </p:txBody>
      </p:sp>
    </p:spTree>
    <p:extLst>
      <p:ext uri="{BB962C8B-B14F-4D97-AF65-F5344CB8AC3E}">
        <p14:creationId xmlns:p14="http://schemas.microsoft.com/office/powerpoint/2010/main" val="71163417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1894"/>
            <a:ext cx="5111179" cy="421640"/>
          </a:xfrm>
          <a:prstGeom prst="rect">
            <a:avLst/>
          </a:prstGeom>
        </p:spPr>
        <p:txBody>
          <a:bodyPr vert="horz" wrap="square" lIns="0" tIns="12700" rIns="0" bIns="0" rtlCol="0">
            <a:spAutoFit/>
          </a:bodyPr>
          <a:lstStyle/>
          <a:p>
            <a:pPr marL="12700">
              <a:lnSpc>
                <a:spcPct val="100000"/>
              </a:lnSpc>
              <a:spcBef>
                <a:spcPts val="100"/>
              </a:spcBef>
            </a:pPr>
            <a:r>
              <a:rPr sz="2600" dirty="0"/>
              <a:t>Part B: </a:t>
            </a:r>
            <a:r>
              <a:rPr sz="2600" spc="-5" dirty="0"/>
              <a:t>Medical</a:t>
            </a:r>
            <a:r>
              <a:rPr sz="2600" spc="-95" dirty="0"/>
              <a:t> </a:t>
            </a:r>
            <a:r>
              <a:rPr sz="2600" dirty="0"/>
              <a:t>Insurance</a:t>
            </a:r>
          </a:p>
        </p:txBody>
      </p:sp>
      <p:sp>
        <p:nvSpPr>
          <p:cNvPr id="26" name="object 7">
            <a:extLst>
              <a:ext uri="{FF2B5EF4-FFF2-40B4-BE49-F238E27FC236}">
                <a16:creationId xmlns:a16="http://schemas.microsoft.com/office/drawing/2014/main" id="{0B5DBBCD-EAC9-493B-AD1F-25C1F4936827}"/>
              </a:ext>
            </a:extLst>
          </p:cNvPr>
          <p:cNvSpPr txBox="1"/>
          <p:nvPr/>
        </p:nvSpPr>
        <p:spPr>
          <a:xfrm>
            <a:off x="3541115" y="1274111"/>
            <a:ext cx="7800340" cy="4921604"/>
          </a:xfrm>
          <a:prstGeom prst="rect">
            <a:avLst/>
          </a:prstGeom>
        </p:spPr>
        <p:txBody>
          <a:bodyPr vert="horz" wrap="square" lIns="0" tIns="137160" rIns="0" bIns="0" rtlCol="0">
            <a:spAutoFit/>
          </a:bodyPr>
          <a:lstStyle/>
          <a:p>
            <a:pPr marL="12700" marR="0" lvl="0" indent="0" algn="l" defTabSz="914400" rtl="0" eaLnBrk="1" fontAlgn="auto" latinLnBrk="0" hangingPunct="1">
              <a:lnSpc>
                <a:spcPct val="100000"/>
              </a:lnSpc>
              <a:spcBef>
                <a:spcPts val="108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0" normalizeH="0" baseline="0" noProof="0" dirty="0">
                <a:ln>
                  <a:noFill/>
                </a:ln>
                <a:solidFill>
                  <a:prstClr val="black"/>
                </a:solidFill>
                <a:effectLst/>
                <a:uLnTx/>
                <a:uFillTx/>
                <a:latin typeface="Arial"/>
                <a:ea typeface="+mn-ea"/>
                <a:cs typeface="Arial"/>
              </a:rPr>
              <a:t>does: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6525" marR="0" lvl="0" indent="-123825"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Helps </a:t>
            </a:r>
            <a:r>
              <a:rPr kumimoji="0" sz="1600" b="0" i="0" u="none" strike="noStrike" kern="1200" cap="none" spc="0" normalizeH="0" baseline="0" noProof="0" dirty="0">
                <a:ln>
                  <a:noFill/>
                </a:ln>
                <a:solidFill>
                  <a:prstClr val="black"/>
                </a:solidFill>
                <a:effectLst/>
                <a:uLnTx/>
                <a:uFillTx/>
                <a:latin typeface="Arial"/>
                <a:ea typeface="+mn-ea"/>
                <a:cs typeface="Arial"/>
              </a:rPr>
              <a:t>cover </a:t>
            </a:r>
            <a:r>
              <a:rPr kumimoji="0" sz="1600" b="0" i="0" u="none" strike="noStrike" kern="1200" cap="none" spc="-5" normalizeH="0" baseline="0" noProof="0" dirty="0">
                <a:ln>
                  <a:noFill/>
                </a:ln>
                <a:solidFill>
                  <a:prstClr val="black"/>
                </a:solidFill>
                <a:effectLst/>
                <a:uLnTx/>
                <a:uFillTx/>
                <a:latin typeface="Arial"/>
                <a:ea typeface="+mn-ea"/>
                <a:cs typeface="Arial"/>
              </a:rPr>
              <a:t>doctors’ and other health </a:t>
            </a:r>
            <a:r>
              <a:rPr kumimoji="0" sz="1600" b="0" i="0" u="none" strike="noStrike" kern="1200" cap="none" spc="0" normalizeH="0" baseline="0" noProof="0" dirty="0">
                <a:ln>
                  <a:noFill/>
                </a:ln>
                <a:solidFill>
                  <a:prstClr val="black"/>
                </a:solidFill>
                <a:effectLst/>
                <a:uLnTx/>
                <a:uFillTx/>
                <a:latin typeface="Arial"/>
                <a:ea typeface="+mn-ea"/>
                <a:cs typeface="Arial"/>
              </a:rPr>
              <a:t>care </a:t>
            </a:r>
            <a:r>
              <a:rPr kumimoji="0" sz="1600" b="0" i="0" u="none" strike="noStrike" kern="1200" cap="none" spc="-5" normalizeH="0" baseline="0" noProof="0" dirty="0">
                <a:ln>
                  <a:noFill/>
                </a:ln>
                <a:solidFill>
                  <a:prstClr val="black"/>
                </a:solidFill>
                <a:effectLst/>
                <a:uLnTx/>
                <a:uFillTx/>
                <a:latin typeface="Arial"/>
                <a:ea typeface="+mn-ea"/>
                <a:cs typeface="Arial"/>
              </a:rPr>
              <a:t>providers’ </a:t>
            </a:r>
            <a:r>
              <a:rPr kumimoji="0" sz="1600" b="0" i="0" u="none" strike="noStrike" kern="1200" cap="none" spc="0" normalizeH="0" baseline="0" noProof="0" dirty="0">
                <a:ln>
                  <a:noFill/>
                </a:ln>
                <a:solidFill>
                  <a:prstClr val="black"/>
                </a:solidFill>
                <a:effectLst/>
                <a:uLnTx/>
                <a:uFillTx/>
                <a:latin typeface="Arial"/>
                <a:ea typeface="+mn-ea"/>
                <a:cs typeface="Arial"/>
              </a:rPr>
              <a:t>services, </a:t>
            </a:r>
            <a:r>
              <a:rPr kumimoji="0" sz="1600" b="0" i="0" u="none" strike="noStrike" kern="1200" cap="none" spc="-5" normalizeH="0" baseline="0" noProof="0" dirty="0">
                <a:ln>
                  <a:noFill/>
                </a:ln>
                <a:solidFill>
                  <a:prstClr val="black"/>
                </a:solidFill>
                <a:effectLst/>
                <a:uLnTx/>
                <a:uFillTx/>
                <a:latin typeface="Arial"/>
                <a:ea typeface="+mn-ea"/>
                <a:cs typeface="Arial"/>
              </a:rPr>
              <a:t>like lab and</a:t>
            </a:r>
            <a:r>
              <a:rPr kumimoji="0" sz="1600" b="0" i="0" u="none" strike="noStrike" kern="1200" cap="none" spc="-130" normalizeH="0" baseline="0" noProof="0" dirty="0">
                <a:ln>
                  <a:noFill/>
                </a:ln>
                <a:solidFill>
                  <a:prstClr val="black"/>
                </a:solidFill>
                <a:effectLst/>
                <a:uLnTx/>
                <a:uFillTx/>
                <a:latin typeface="Arial"/>
                <a:ea typeface="+mn-ea"/>
                <a:cs typeface="Arial"/>
              </a:rPr>
              <a:t> </a:t>
            </a:r>
            <a:r>
              <a:rPr kumimoji="0" sz="1600" b="0" i="0" u="none" strike="noStrike" kern="1200" cap="none" spc="-20" normalizeH="0" baseline="0" noProof="0" dirty="0">
                <a:ln>
                  <a:noFill/>
                </a:ln>
                <a:solidFill>
                  <a:prstClr val="black"/>
                </a:solidFill>
                <a:effectLst/>
                <a:uLnTx/>
                <a:uFillTx/>
                <a:latin typeface="Arial"/>
                <a:ea typeface="+mn-ea"/>
                <a:cs typeface="Arial"/>
              </a:rPr>
              <a:t>radiology</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6525" marR="0" lvl="0" indent="-123825" algn="l" defTabSz="914400" rtl="0" eaLnBrk="1" fontAlgn="auto" latinLnBrk="0" hangingPunct="1">
              <a:lnSpc>
                <a:spcPct val="100000"/>
              </a:lnSpc>
              <a:spcBef>
                <a:spcPts val="980"/>
              </a:spcBef>
              <a:spcAft>
                <a:spcPts val="0"/>
              </a:spcAft>
              <a:buClrTx/>
              <a:buSzTx/>
              <a:buFontTx/>
              <a:buChar char="•"/>
              <a:tabLst>
                <a:tab pos="140335" algn="l"/>
              </a:tabLst>
              <a:defRPr/>
            </a:pPr>
            <a:r>
              <a:rPr kumimoji="0" sz="1600" b="0" i="0" u="none" strike="noStrike" kern="1200" cap="none" spc="0" normalizeH="0" baseline="0" noProof="0" dirty="0">
                <a:ln>
                  <a:noFill/>
                </a:ln>
                <a:solidFill>
                  <a:prstClr val="black"/>
                </a:solidFill>
                <a:effectLst/>
                <a:uLnTx/>
                <a:uFillTx/>
                <a:latin typeface="Arial"/>
                <a:ea typeface="+mn-ea"/>
                <a:cs typeface="Arial"/>
              </a:rPr>
              <a:t>Outpatient care, </a:t>
            </a:r>
            <a:r>
              <a:rPr kumimoji="0" sz="1600" b="0" i="0" u="none" strike="noStrike" kern="1200" cap="none" spc="-5" normalizeH="0" baseline="0" noProof="0" dirty="0">
                <a:ln>
                  <a:noFill/>
                </a:ln>
                <a:solidFill>
                  <a:prstClr val="black"/>
                </a:solidFill>
                <a:effectLst/>
                <a:uLnTx/>
                <a:uFillTx/>
                <a:latin typeface="Arial"/>
                <a:ea typeface="+mn-ea"/>
                <a:cs typeface="Arial"/>
              </a:rPr>
              <a:t>durable medical equipment, </a:t>
            </a:r>
            <a:r>
              <a:rPr kumimoji="0" lang="en-US" sz="1600" b="0" i="0" u="none" strike="noStrike" kern="1200" cap="none" spc="-5" normalizeH="0" baseline="0" noProof="0" dirty="0">
                <a:ln>
                  <a:noFill/>
                </a:ln>
                <a:solidFill>
                  <a:prstClr val="black"/>
                </a:solidFill>
                <a:effectLst/>
                <a:uLnTx/>
                <a:uFillTx/>
                <a:latin typeface="Arial"/>
                <a:ea typeface="+mn-ea"/>
                <a:cs typeface="Arial"/>
              </a:rPr>
              <a:t>dialysis, </a:t>
            </a:r>
            <a:r>
              <a:rPr kumimoji="0" sz="1600" b="0" i="0" u="none" strike="noStrike" kern="1200" cap="none" spc="-5" normalizeH="0" baseline="0" noProof="0" dirty="0">
                <a:ln>
                  <a:noFill/>
                </a:ln>
                <a:solidFill>
                  <a:prstClr val="black"/>
                </a:solidFill>
                <a:effectLst/>
                <a:uLnTx/>
                <a:uFillTx/>
                <a:latin typeface="Arial"/>
                <a:ea typeface="+mn-ea"/>
                <a:cs typeface="Arial"/>
              </a:rPr>
              <a:t>and </a:t>
            </a:r>
            <a:r>
              <a:rPr kumimoji="0" lang="en-US" sz="1600" b="0" i="0" u="none" strike="noStrike" kern="1200" cap="none" spc="-5" normalizeH="0" baseline="0" noProof="0" dirty="0">
                <a:ln>
                  <a:noFill/>
                </a:ln>
                <a:solidFill>
                  <a:prstClr val="black"/>
                </a:solidFill>
                <a:effectLst/>
                <a:uLnTx/>
                <a:uFillTx/>
                <a:latin typeface="Arial"/>
                <a:ea typeface="+mn-ea"/>
                <a:cs typeface="Arial"/>
              </a:rPr>
              <a:t>some preventive care services </a:t>
            </a:r>
            <a:r>
              <a:rPr kumimoji="0" sz="1600" b="0" i="0" u="none" strike="noStrike" kern="1200" cap="none" spc="-5" normalizeH="0" baseline="0" noProof="0" dirty="0">
                <a:ln>
                  <a:noFill/>
                </a:ln>
                <a:solidFill>
                  <a:prstClr val="black"/>
                </a:solidFill>
                <a:effectLst/>
                <a:uLnTx/>
                <a:uFillTx/>
                <a:latin typeface="Arial"/>
                <a:ea typeface="+mn-ea"/>
                <a:cs typeface="Arial"/>
              </a:rPr>
              <a:t>are also</a:t>
            </a:r>
            <a:r>
              <a:rPr kumimoji="0" sz="1600" b="0" i="0" u="none" strike="noStrike" kern="1200" cap="none" spc="-6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covered</a:t>
            </a:r>
          </a:p>
          <a:p>
            <a:pPr marL="0" marR="0" lvl="0" indent="0" algn="l" defTabSz="914400" rtl="0" eaLnBrk="1" fontAlgn="auto" latinLnBrk="0" hangingPunct="1">
              <a:lnSpc>
                <a:spcPct val="100000"/>
              </a:lnSpc>
              <a:spcBef>
                <a:spcPts val="0"/>
              </a:spcBef>
              <a:spcAft>
                <a:spcPts val="0"/>
              </a:spcAft>
              <a:buClrTx/>
              <a:buSzTx/>
              <a:buFont typeface="Arial"/>
              <a:buChar char="•"/>
              <a:tabLst/>
              <a:defRPr/>
            </a:pPr>
            <a:endParaRPr kumimoji="0" sz="1800" b="0" i="0" u="none" strike="noStrike" kern="1200" cap="none" spc="0" normalizeH="0" baseline="0" noProof="0" dirty="0">
              <a:ln>
                <a:noFill/>
              </a:ln>
              <a:solidFill>
                <a:prstClr val="black"/>
              </a:solidFill>
              <a:effectLst/>
              <a:uLnTx/>
              <a:uFillTx/>
              <a:latin typeface="Times New Roman"/>
              <a:ea typeface="+mn-ea"/>
              <a:cs typeface="Times New Roman"/>
            </a:endParaRPr>
          </a:p>
          <a:p>
            <a:pPr marL="12700" marR="0" lvl="0" indent="0" algn="l" defTabSz="914400" rtl="0" eaLnBrk="1" fontAlgn="auto" latinLnBrk="0" hangingPunct="1">
              <a:lnSpc>
                <a:spcPct val="100000"/>
              </a:lnSpc>
              <a:spcBef>
                <a:spcPts val="1160"/>
              </a:spcBef>
              <a:spcAft>
                <a:spcPts val="0"/>
              </a:spcAft>
              <a:buClrTx/>
              <a:buSzTx/>
              <a:buFontTx/>
              <a:buNone/>
              <a:tabLst/>
              <a:defRPr/>
            </a:pPr>
            <a:r>
              <a:rPr kumimoji="0" sz="1600" b="1" i="0" u="none" strike="noStrike" kern="1200" cap="none" spc="0" normalizeH="0" baseline="0" noProof="0" dirty="0">
                <a:ln>
                  <a:noFill/>
                </a:ln>
                <a:solidFill>
                  <a:prstClr val="black"/>
                </a:solidFill>
                <a:effectLst/>
                <a:uLnTx/>
                <a:uFillTx/>
                <a:latin typeface="Arial"/>
                <a:ea typeface="+mn-ea"/>
                <a:cs typeface="Arial"/>
              </a:rPr>
              <a:t>What it</a:t>
            </a:r>
            <a:r>
              <a:rPr kumimoji="0" sz="1600" b="1" i="0" u="none" strike="noStrike" kern="1200" cap="none" spc="-100" normalizeH="0" baseline="0" noProof="0" dirty="0">
                <a:ln>
                  <a:noFill/>
                </a:ln>
                <a:solidFill>
                  <a:prstClr val="black"/>
                </a:solidFill>
                <a:effectLst/>
                <a:uLnTx/>
                <a:uFillTx/>
                <a:latin typeface="Arial"/>
                <a:ea typeface="+mn-ea"/>
                <a:cs typeface="Arial"/>
              </a:rPr>
              <a:t> </a:t>
            </a:r>
            <a:r>
              <a:rPr kumimoji="0" sz="1600" b="1" i="0" u="none" strike="noStrike" kern="1200" cap="none" spc="-5" normalizeH="0" baseline="0" noProof="0" dirty="0">
                <a:ln>
                  <a:noFill/>
                </a:ln>
                <a:solidFill>
                  <a:prstClr val="black"/>
                </a:solidFill>
                <a:effectLst/>
                <a:uLnTx/>
                <a:uFillTx/>
                <a:latin typeface="Arial"/>
                <a:ea typeface="+mn-ea"/>
                <a:cs typeface="Arial"/>
              </a:rPr>
              <a:t>costs:</a:t>
            </a:r>
            <a:endParaRPr kumimoji="0" sz="1600" b="0" i="0" u="none" strike="noStrike" kern="1200" cap="none" spc="0" normalizeH="0" baseline="0" noProof="0" dirty="0">
              <a:ln>
                <a:noFill/>
              </a:ln>
              <a:solidFill>
                <a:prstClr val="black"/>
              </a:solidFill>
              <a:effectLst/>
              <a:uLnTx/>
              <a:uFillTx/>
              <a:latin typeface="Arial"/>
              <a:ea typeface="+mn-ea"/>
              <a:cs typeface="Arial"/>
            </a:endParaRP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sz="1600" b="0" i="0" u="none" strike="noStrike" kern="1200" cap="none" spc="-40" normalizeH="0" baseline="0" noProof="0" dirty="0">
                <a:ln>
                  <a:noFill/>
                </a:ln>
                <a:solidFill>
                  <a:prstClr val="black"/>
                </a:solidFill>
                <a:effectLst/>
                <a:uLnTx/>
                <a:uFillTx/>
                <a:latin typeface="Arial"/>
                <a:ea typeface="+mn-ea"/>
                <a:cs typeface="Arial"/>
              </a:rPr>
              <a:t>Your </a:t>
            </a:r>
            <a:r>
              <a:rPr kumimoji="0" sz="1600" b="0" i="0" u="none" strike="noStrike" kern="1200" cap="none" spc="-5" normalizeH="0" baseline="0" noProof="0" dirty="0">
                <a:ln>
                  <a:noFill/>
                </a:ln>
                <a:solidFill>
                  <a:prstClr val="black"/>
                </a:solidFill>
                <a:effectLst/>
                <a:uLnTx/>
                <a:uFillTx/>
                <a:latin typeface="Arial"/>
                <a:ea typeface="+mn-ea"/>
                <a:cs typeface="Arial"/>
              </a:rPr>
              <a:t>monthly premiu</a:t>
            </a:r>
            <a:r>
              <a:rPr kumimoji="0" lang="en-US" sz="1600" b="0" i="0" u="none" strike="noStrike" kern="1200" cap="none" spc="-5" normalizeH="0" baseline="0" noProof="0" dirty="0">
                <a:ln>
                  <a:noFill/>
                </a:ln>
                <a:solidFill>
                  <a:prstClr val="black"/>
                </a:solidFill>
                <a:effectLst/>
                <a:uLnTx/>
                <a:uFillTx/>
                <a:latin typeface="Arial"/>
                <a:ea typeface="+mn-ea"/>
                <a:cs typeface="Arial"/>
              </a:rPr>
              <a:t>m </a:t>
            </a:r>
            <a:r>
              <a:rPr kumimoji="0" sz="1600" b="0" i="0" u="none" strike="noStrike" kern="1200" cap="none" spc="-5" normalizeH="0" baseline="0" noProof="0" dirty="0">
                <a:ln>
                  <a:noFill/>
                </a:ln>
                <a:solidFill>
                  <a:prstClr val="black"/>
                </a:solidFill>
                <a:effectLst/>
                <a:uLnTx/>
                <a:uFillTx/>
                <a:latin typeface="Arial"/>
                <a:ea typeface="+mn-ea"/>
                <a:cs typeface="Arial"/>
              </a:rPr>
              <a:t>is usually deducted </a:t>
            </a:r>
            <a:r>
              <a:rPr kumimoji="0" sz="1600" b="0" i="0" u="none" strike="noStrike" kern="1200" cap="none" spc="0" normalizeH="0" baseline="0" noProof="0" dirty="0">
                <a:ln>
                  <a:noFill/>
                </a:ln>
                <a:solidFill>
                  <a:prstClr val="black"/>
                </a:solidFill>
                <a:effectLst/>
                <a:uLnTx/>
                <a:uFillTx/>
                <a:latin typeface="Arial"/>
                <a:ea typeface="+mn-ea"/>
                <a:cs typeface="Arial"/>
              </a:rPr>
              <a:t>from</a:t>
            </a:r>
            <a:r>
              <a:rPr kumimoji="0" lang="en-US" sz="1600" b="0" i="0" u="none" strike="noStrike" kern="1200" cap="none" spc="0" normalizeH="0" baseline="0" noProof="0" dirty="0">
                <a:ln>
                  <a:noFill/>
                </a:ln>
                <a:solidFill>
                  <a:prstClr val="black"/>
                </a:solidFill>
                <a:effectLst/>
                <a:uLnTx/>
                <a:uFillTx/>
                <a:latin typeface="Arial"/>
                <a:ea typeface="+mn-ea"/>
                <a:cs typeface="Arial"/>
              </a:rPr>
              <a:t> </a:t>
            </a:r>
            <a:r>
              <a:rPr kumimoji="0" sz="1600" b="0" i="0" u="none" strike="noStrike" kern="1200" cap="none" spc="0" normalizeH="0" baseline="0" noProof="0" dirty="0">
                <a:ln>
                  <a:noFill/>
                </a:ln>
                <a:solidFill>
                  <a:prstClr val="black"/>
                </a:solidFill>
                <a:effectLst/>
                <a:uLnTx/>
                <a:uFillTx/>
                <a:latin typeface="Arial"/>
                <a:ea typeface="+mn-ea"/>
                <a:cs typeface="Arial"/>
              </a:rPr>
              <a:t>your Social Security </a:t>
            </a:r>
            <a:r>
              <a:rPr kumimoji="0" sz="1600" b="0" i="0" u="none" strike="noStrike" kern="1200" cap="none" spc="-5" normalizeH="0" baseline="0" noProof="0" dirty="0">
                <a:ln>
                  <a:noFill/>
                </a:ln>
                <a:solidFill>
                  <a:prstClr val="black"/>
                </a:solidFill>
                <a:effectLst/>
                <a:uLnTx/>
                <a:uFillTx/>
                <a:latin typeface="Arial"/>
                <a:ea typeface="+mn-ea"/>
                <a:cs typeface="Arial"/>
              </a:rPr>
              <a:t>or </a:t>
            </a:r>
            <a:r>
              <a:rPr kumimoji="0" lang="en-US" sz="1600" b="0" i="0" u="none" strike="noStrike" kern="1200" cap="none" spc="-5" normalizeH="0" baseline="0" noProof="0" dirty="0">
                <a:ln>
                  <a:noFill/>
                </a:ln>
                <a:solidFill>
                  <a:prstClr val="black"/>
                </a:solidFill>
                <a:effectLst/>
                <a:uLnTx/>
                <a:uFillTx/>
                <a:latin typeface="Arial"/>
                <a:ea typeface="+mn-ea"/>
                <a:cs typeface="Arial"/>
              </a:rPr>
              <a:t>Railroad R</a:t>
            </a:r>
            <a:r>
              <a:rPr kumimoji="0" sz="1600" b="0" i="0" u="none" strike="noStrike" kern="1200" cap="none" spc="-5" normalizeH="0" baseline="0" noProof="0" dirty="0">
                <a:ln>
                  <a:noFill/>
                </a:ln>
                <a:solidFill>
                  <a:prstClr val="black"/>
                </a:solidFill>
                <a:effectLst/>
                <a:uLnTx/>
                <a:uFillTx/>
                <a:latin typeface="Arial"/>
                <a:ea typeface="+mn-ea"/>
                <a:cs typeface="Arial"/>
              </a:rPr>
              <a:t>etirement</a:t>
            </a:r>
            <a:r>
              <a:rPr kumimoji="0" sz="1600" b="0" i="0" u="none" strike="noStrike" kern="1200" cap="none" spc="-90" normalizeH="0" baseline="0" noProof="0" dirty="0">
                <a:ln>
                  <a:noFill/>
                </a:ln>
                <a:solidFill>
                  <a:prstClr val="black"/>
                </a:solidFill>
                <a:effectLst/>
                <a:uLnTx/>
                <a:uFillTx/>
                <a:latin typeface="Arial"/>
                <a:ea typeface="+mn-ea"/>
                <a:cs typeface="Arial"/>
              </a:rPr>
              <a:t> </a:t>
            </a:r>
            <a:r>
              <a:rPr kumimoji="0" lang="en-US" sz="1600" b="0" i="0" u="none" strike="noStrike" kern="1200" cap="none" spc="-90" normalizeH="0" baseline="0" noProof="0" dirty="0">
                <a:ln>
                  <a:noFill/>
                </a:ln>
                <a:solidFill>
                  <a:prstClr val="black"/>
                </a:solidFill>
                <a:effectLst/>
                <a:uLnTx/>
                <a:uFillTx/>
                <a:latin typeface="Arial"/>
                <a:ea typeface="+mn-ea"/>
                <a:cs typeface="Arial"/>
              </a:rPr>
              <a:t>Board </a:t>
            </a:r>
            <a:r>
              <a:rPr kumimoji="0" sz="1600" b="0" i="0" u="none" strike="noStrike" kern="1200" cap="none" spc="0" normalizeH="0" baseline="0" noProof="0" dirty="0">
                <a:ln>
                  <a:noFill/>
                </a:ln>
                <a:solidFill>
                  <a:prstClr val="black"/>
                </a:solidFill>
                <a:effectLst/>
                <a:uLnTx/>
                <a:uFillTx/>
                <a:latin typeface="Arial"/>
                <a:ea typeface="+mn-ea"/>
                <a:cs typeface="Arial"/>
              </a:rPr>
              <a:t>check.</a:t>
            </a:r>
          </a:p>
          <a:p>
            <a:pPr marL="139700" marR="186055" lvl="0"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5" normalizeH="0" baseline="0" noProof="0" dirty="0">
                <a:ln>
                  <a:noFill/>
                </a:ln>
                <a:solidFill>
                  <a:prstClr val="black"/>
                </a:solidFill>
                <a:effectLst/>
                <a:uLnTx/>
                <a:uFillTx/>
                <a:latin typeface="Arial"/>
                <a:ea typeface="+mn-ea"/>
                <a:cs typeface="Arial"/>
              </a:rPr>
              <a:t>Late enrollment penalty (LEP):</a:t>
            </a:r>
            <a:endParaRPr kumimoji="0" lang="en-US" sz="1600" b="0" i="0" u="none" strike="noStrike" kern="1200" cap="none" spc="-5" normalizeH="0" baseline="0" noProof="0" dirty="0">
              <a:ln>
                <a:noFill/>
              </a:ln>
              <a:solidFill>
                <a:prstClr val="black"/>
              </a:solidFill>
              <a:effectLst/>
              <a:uLnTx/>
              <a:uFillTx/>
              <a:latin typeface="Arial"/>
              <a:ea typeface="+mn-ea"/>
              <a:cs typeface="Arial"/>
            </a:endParaRPr>
          </a:p>
          <a:p>
            <a:pPr marL="596900" marR="186055" lvl="1"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sz="1600" b="0" i="0" u="none" strike="noStrike" kern="1200" cap="none" spc="-40" normalizeH="0" baseline="0" noProof="0" dirty="0">
                <a:ln>
                  <a:noFill/>
                </a:ln>
                <a:solidFill>
                  <a:prstClr val="black"/>
                </a:solidFill>
                <a:effectLst/>
                <a:uLnTx/>
                <a:uFillTx/>
                <a:latin typeface="Arial"/>
                <a:ea typeface="+mn-ea"/>
                <a:cs typeface="Arial"/>
              </a:rPr>
              <a:t>Your </a:t>
            </a:r>
            <a:r>
              <a:rPr kumimoji="0" sz="1600" b="0" i="0" u="none" strike="noStrike" kern="1200" cap="none" spc="-5" normalizeH="0" baseline="0" noProof="0" dirty="0">
                <a:ln>
                  <a:noFill/>
                </a:ln>
                <a:solidFill>
                  <a:prstClr val="black"/>
                </a:solidFill>
                <a:effectLst/>
                <a:uLnTx/>
                <a:uFillTx/>
                <a:latin typeface="Arial"/>
                <a:ea typeface="+mn-ea"/>
                <a:cs typeface="Arial"/>
              </a:rPr>
              <a:t>premium increases 10% </a:t>
            </a:r>
            <a:r>
              <a:rPr kumimoji="0" sz="1600" b="0" i="0" u="none" strike="noStrike" kern="1200" cap="none" spc="0" normalizeH="0" baseline="0" noProof="0" dirty="0">
                <a:ln>
                  <a:noFill/>
                </a:ln>
                <a:solidFill>
                  <a:prstClr val="black"/>
                </a:solidFill>
                <a:effectLst/>
                <a:uLnTx/>
                <a:uFillTx/>
                <a:latin typeface="Arial"/>
                <a:ea typeface="+mn-ea"/>
                <a:cs typeface="Arial"/>
              </a:rPr>
              <a:t>for </a:t>
            </a:r>
            <a:r>
              <a:rPr kumimoji="0" sz="1600" b="0" i="0" u="none" strike="noStrike" kern="1200" cap="none" spc="-5" normalizeH="0" baseline="0" noProof="0" dirty="0">
                <a:ln>
                  <a:noFill/>
                </a:ln>
                <a:solidFill>
                  <a:prstClr val="black"/>
                </a:solidFill>
                <a:effectLst/>
                <a:uLnTx/>
                <a:uFillTx/>
                <a:latin typeface="Arial"/>
                <a:ea typeface="+mn-ea"/>
                <a:cs typeface="Arial"/>
              </a:rPr>
              <a:t>each 12-month</a:t>
            </a:r>
            <a:r>
              <a:rPr kumimoji="0" lang="en-US" sz="1600" b="0" i="0" u="none" strike="noStrike" kern="1200" cap="none" spc="-5" normalizeH="0" baseline="0" noProof="0" dirty="0">
                <a:ln>
                  <a:noFill/>
                </a:ln>
                <a:solidFill>
                  <a:prstClr val="black"/>
                </a:solidFill>
                <a:effectLst/>
                <a:uLnTx/>
                <a:uFillTx/>
                <a:latin typeface="Arial"/>
                <a:ea typeface="+mn-ea"/>
                <a:cs typeface="Arial"/>
              </a:rPr>
              <a:t> </a:t>
            </a:r>
            <a:r>
              <a:rPr kumimoji="0" sz="1600" b="0" i="0" u="none" strike="noStrike" kern="1200" cap="none" spc="-5" normalizeH="0" baseline="0" noProof="0" dirty="0">
                <a:ln>
                  <a:noFill/>
                </a:ln>
                <a:solidFill>
                  <a:prstClr val="black"/>
                </a:solidFill>
                <a:effectLst/>
                <a:uLnTx/>
                <a:uFillTx/>
                <a:latin typeface="Arial"/>
                <a:ea typeface="+mn-ea"/>
                <a:cs typeface="Arial"/>
              </a:rPr>
              <a:t>period </a:t>
            </a:r>
            <a:r>
              <a:rPr kumimoji="0" sz="1600" b="0" i="0" u="none" strike="noStrike" kern="1200" cap="none" spc="0" normalizeH="0" baseline="0" noProof="0" dirty="0">
                <a:ln>
                  <a:noFill/>
                </a:ln>
                <a:solidFill>
                  <a:prstClr val="black"/>
                </a:solidFill>
                <a:effectLst/>
                <a:uLnTx/>
                <a:uFillTx/>
                <a:latin typeface="Arial"/>
                <a:ea typeface="+mn-ea"/>
                <a:cs typeface="Arial"/>
              </a:rPr>
              <a:t>that you </a:t>
            </a:r>
            <a:r>
              <a:rPr kumimoji="0" sz="1600" b="0" i="0" u="none" strike="noStrike" kern="1200" cap="none" spc="-5" normalizeH="0" baseline="0" noProof="0" dirty="0">
                <a:ln>
                  <a:noFill/>
                </a:ln>
                <a:solidFill>
                  <a:prstClr val="black"/>
                </a:solidFill>
                <a:effectLst/>
                <a:uLnTx/>
                <a:uFillTx/>
                <a:latin typeface="Arial"/>
                <a:ea typeface="+mn-ea"/>
                <a:cs typeface="Arial"/>
              </a:rPr>
              <a:t>decline </a:t>
            </a:r>
            <a:r>
              <a:rPr kumimoji="0" sz="1600" b="0" i="0" u="none" strike="noStrike" kern="1200" cap="none" spc="0" normalizeH="0" baseline="0" noProof="0" dirty="0">
                <a:ln>
                  <a:noFill/>
                </a:ln>
                <a:solidFill>
                  <a:prstClr val="black"/>
                </a:solidFill>
                <a:effectLst/>
                <a:uLnTx/>
                <a:uFillTx/>
                <a:latin typeface="Arial"/>
                <a:ea typeface="+mn-ea"/>
                <a:cs typeface="Arial"/>
              </a:rPr>
              <a:t>coverage. </a:t>
            </a:r>
            <a:endParaRPr kumimoji="0" lang="en-US" sz="1600" b="0" i="0" u="none" strike="noStrike" kern="1200" cap="none" spc="0" normalizeH="0" baseline="0" noProof="0" dirty="0">
              <a:ln>
                <a:noFill/>
              </a:ln>
              <a:solidFill>
                <a:prstClr val="black"/>
              </a:solidFill>
              <a:effectLst/>
              <a:uLnTx/>
              <a:uFillTx/>
              <a:latin typeface="Arial"/>
              <a:ea typeface="+mn-ea"/>
              <a:cs typeface="Arial"/>
            </a:endParaRPr>
          </a:p>
          <a:p>
            <a:pPr marL="596900" marR="186055" lvl="1"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Not a one-time penalty </a:t>
            </a:r>
            <a:r>
              <a:rPr kumimoji="0" lang="en-US" sz="1600" b="1" i="0" u="none" strike="noStrike" kern="1200" cap="none" spc="0" normalizeH="0" baseline="0" noProof="0" dirty="0">
                <a:ln>
                  <a:noFill/>
                </a:ln>
                <a:solidFill>
                  <a:prstClr val="black"/>
                </a:solidFill>
                <a:effectLst/>
                <a:uLnTx/>
                <a:uFillTx/>
                <a:latin typeface="Arial" charset="0"/>
                <a:ea typeface="Arial" charset="0"/>
                <a:cs typeface="Arial" charset="0"/>
              </a:rPr>
              <a:t>but continues throughout enrollment. </a:t>
            </a:r>
          </a:p>
          <a:p>
            <a:pPr marL="596900" marR="186055" lvl="1" indent="-127000" algn="l" defTabSz="914400" rtl="0" eaLnBrk="1" fontAlgn="auto" latinLnBrk="0" hangingPunct="1">
              <a:lnSpc>
                <a:spcPct val="104200"/>
              </a:lnSpc>
              <a:spcBef>
                <a:spcPts val="894"/>
              </a:spcBef>
              <a:spcAft>
                <a:spcPts val="0"/>
              </a:spcAft>
              <a:buClrTx/>
              <a:buSzTx/>
              <a:buFontTx/>
              <a:buChar char="•"/>
              <a:tabLst>
                <a:tab pos="140335" algn="l"/>
              </a:tabLst>
              <a:defRPr/>
            </a:pP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Not imposed if you continue to work for — and get your health coverage from — an employer or trust fund of 20 or more. </a:t>
            </a:r>
            <a:b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br>
            <a:r>
              <a:rPr kumimoji="0" lang="en-US" sz="1600" b="0" i="0" u="none" strike="noStrike" kern="1200" cap="none" spc="0" normalizeH="0" baseline="0" noProof="0" dirty="0">
                <a:ln>
                  <a:noFill/>
                </a:ln>
                <a:solidFill>
                  <a:prstClr val="black"/>
                </a:solidFill>
                <a:effectLst/>
                <a:uLnTx/>
                <a:uFillTx/>
                <a:latin typeface="Arial" charset="0"/>
                <a:ea typeface="Arial" charset="0"/>
                <a:cs typeface="Arial" charset="0"/>
              </a:rPr>
              <a:t>(You have up to 8 months after your employment ends to enroll.)</a:t>
            </a:r>
            <a:endParaRPr kumimoji="0" lang="en-US" sz="1600" b="1" i="0" u="none" strike="noStrike" kern="1200" cap="none" spc="0" normalizeH="0" baseline="0" noProof="0" dirty="0">
              <a:ln>
                <a:noFill/>
              </a:ln>
              <a:solidFill>
                <a:prstClr val="black"/>
              </a:solidFill>
              <a:effectLst/>
              <a:uLnTx/>
              <a:uFillTx/>
              <a:latin typeface="Arial" charset="0"/>
              <a:ea typeface="Arial" charset="0"/>
              <a:cs typeface="Arial" charset="0"/>
            </a:endParaRPr>
          </a:p>
        </p:txBody>
      </p:sp>
      <p:sp>
        <p:nvSpPr>
          <p:cNvPr id="27" name="object 9">
            <a:extLst>
              <a:ext uri="{FF2B5EF4-FFF2-40B4-BE49-F238E27FC236}">
                <a16:creationId xmlns:a16="http://schemas.microsoft.com/office/drawing/2014/main" id="{7938D304-CB02-4D36-9412-34CE35F74766}"/>
              </a:ext>
            </a:extLst>
          </p:cNvPr>
          <p:cNvSpPr/>
          <p:nvPr/>
        </p:nvSpPr>
        <p:spPr>
          <a:xfrm>
            <a:off x="623290" y="2053563"/>
            <a:ext cx="1949450" cy="1949450"/>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31">
            <a:extLst>
              <a:ext uri="{FF2B5EF4-FFF2-40B4-BE49-F238E27FC236}">
                <a16:creationId xmlns:a16="http://schemas.microsoft.com/office/drawing/2014/main" id="{C2C5531F-888B-4274-A3C3-80D8D2E18C61}"/>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55">
            <a:extLst>
              <a:ext uri="{FF2B5EF4-FFF2-40B4-BE49-F238E27FC236}">
                <a16:creationId xmlns:a16="http://schemas.microsoft.com/office/drawing/2014/main" id="{440D1912-8A4F-4DE0-BBE3-BDA1F62682B9}"/>
              </a:ext>
            </a:extLst>
          </p:cNvPr>
          <p:cNvSpPr/>
          <p:nvPr/>
        </p:nvSpPr>
        <p:spPr>
          <a:xfrm>
            <a:off x="1186472" y="431908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70408DD9-9CEB-4484-B817-0942DAA830F2}"/>
              </a:ext>
            </a:extLst>
          </p:cNvPr>
          <p:cNvGrpSpPr>
            <a:grpSpLocks noChangeAspect="1"/>
          </p:cNvGrpSpPr>
          <p:nvPr/>
        </p:nvGrpSpPr>
        <p:grpSpPr>
          <a:xfrm>
            <a:off x="1490509" y="4467373"/>
            <a:ext cx="214886" cy="526378"/>
            <a:chOff x="9257554" y="-500162"/>
            <a:chExt cx="1512220" cy="3704277"/>
          </a:xfrm>
        </p:grpSpPr>
        <p:sp>
          <p:nvSpPr>
            <p:cNvPr id="85" name="Rectangle: Top Corners Rounded 84">
              <a:extLst>
                <a:ext uri="{FF2B5EF4-FFF2-40B4-BE49-F238E27FC236}">
                  <a16:creationId xmlns:a16="http://schemas.microsoft.com/office/drawing/2014/main" id="{835CC7D1-E667-4D6D-A9E6-40225944219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86" name="Graphic 85">
              <a:extLst>
                <a:ext uri="{FF2B5EF4-FFF2-40B4-BE49-F238E27FC236}">
                  <a16:creationId xmlns:a16="http://schemas.microsoft.com/office/drawing/2014/main" id="{FC42963A-8D5F-41B3-B7FC-522A5D00887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87" name="Graphic 86">
              <a:extLst>
                <a:ext uri="{FF2B5EF4-FFF2-40B4-BE49-F238E27FC236}">
                  <a16:creationId xmlns:a16="http://schemas.microsoft.com/office/drawing/2014/main" id="{AADCD580-5B95-4D1D-9F35-797369BC85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nvGrpSpPr>
          <p:cNvPr id="88" name="Group 87">
            <a:extLst>
              <a:ext uri="{FF2B5EF4-FFF2-40B4-BE49-F238E27FC236}">
                <a16:creationId xmlns:a16="http://schemas.microsoft.com/office/drawing/2014/main" id="{C586465B-3333-4922-B234-FCFD6EB4A906}"/>
              </a:ext>
            </a:extLst>
          </p:cNvPr>
          <p:cNvGrpSpPr/>
          <p:nvPr/>
        </p:nvGrpSpPr>
        <p:grpSpPr>
          <a:xfrm>
            <a:off x="1389673" y="5567844"/>
            <a:ext cx="416559" cy="604405"/>
            <a:chOff x="9611652" y="3351258"/>
            <a:chExt cx="752589" cy="1091968"/>
          </a:xfrm>
        </p:grpSpPr>
        <p:pic>
          <p:nvPicPr>
            <p:cNvPr id="89" name="Graphic 88">
              <a:extLst>
                <a:ext uri="{FF2B5EF4-FFF2-40B4-BE49-F238E27FC236}">
                  <a16:creationId xmlns:a16="http://schemas.microsoft.com/office/drawing/2014/main" id="{386F7A24-A970-4364-87ED-B3E5BB24E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2262" y="3351258"/>
              <a:ext cx="691979" cy="568410"/>
            </a:xfrm>
            <a:prstGeom prst="rect">
              <a:avLst/>
            </a:prstGeom>
          </p:spPr>
        </p:pic>
        <p:pic>
          <p:nvPicPr>
            <p:cNvPr id="90" name="Graphic 89">
              <a:extLst>
                <a:ext uri="{FF2B5EF4-FFF2-40B4-BE49-F238E27FC236}">
                  <a16:creationId xmlns:a16="http://schemas.microsoft.com/office/drawing/2014/main" id="{4AF9176F-6F12-406C-9A29-9619C306FA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1652" y="4057065"/>
              <a:ext cx="369572" cy="369572"/>
            </a:xfrm>
            <a:prstGeom prst="rect">
              <a:avLst/>
            </a:prstGeom>
          </p:spPr>
        </p:pic>
        <p:grpSp>
          <p:nvGrpSpPr>
            <p:cNvPr id="91" name="Group 90">
              <a:extLst>
                <a:ext uri="{FF2B5EF4-FFF2-40B4-BE49-F238E27FC236}">
                  <a16:creationId xmlns:a16="http://schemas.microsoft.com/office/drawing/2014/main" id="{C641F400-B74E-4CC1-A07C-7E07439C9B6C}"/>
                </a:ext>
              </a:extLst>
            </p:cNvPr>
            <p:cNvGrpSpPr>
              <a:grpSpLocks noChangeAspect="1"/>
            </p:cNvGrpSpPr>
            <p:nvPr/>
          </p:nvGrpSpPr>
          <p:grpSpPr>
            <a:xfrm>
              <a:off x="10197218" y="4040890"/>
              <a:ext cx="164248" cy="402336"/>
              <a:chOff x="9257554" y="-500162"/>
              <a:chExt cx="1512220" cy="3704277"/>
            </a:xfrm>
          </p:grpSpPr>
          <p:sp>
            <p:nvSpPr>
              <p:cNvPr id="92" name="Rectangle: Top Corners Rounded 91">
                <a:extLst>
                  <a:ext uri="{FF2B5EF4-FFF2-40B4-BE49-F238E27FC236}">
                    <a16:creationId xmlns:a16="http://schemas.microsoft.com/office/drawing/2014/main" id="{13B8A014-0768-4A9B-BEA6-B55A9A390332}"/>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93" name="Graphic 92">
                <a:extLst>
                  <a:ext uri="{FF2B5EF4-FFF2-40B4-BE49-F238E27FC236}">
                    <a16:creationId xmlns:a16="http://schemas.microsoft.com/office/drawing/2014/main" id="{6367B70A-B173-4EA4-9D4A-EF6648ED73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94" name="Graphic 93">
                <a:extLst>
                  <a:ext uri="{FF2B5EF4-FFF2-40B4-BE49-F238E27FC236}">
                    <a16:creationId xmlns:a16="http://schemas.microsoft.com/office/drawing/2014/main" id="{B1139ED4-F74E-4295-A4DE-F4D5BDB76EB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4431" y="1046329"/>
            <a:ext cx="607043" cy="498643"/>
          </a:xfrm>
          <a:prstGeom prst="rect">
            <a:avLst/>
          </a:prstGeom>
        </p:spPr>
      </p:pic>
      <p:pic>
        <p:nvPicPr>
          <p:cNvPr id="96" name="Graphic 95">
            <a:extLst>
              <a:ext uri="{FF2B5EF4-FFF2-40B4-BE49-F238E27FC236}">
                <a16:creationId xmlns:a16="http://schemas.microsoft.com/office/drawing/2014/main" id="{8CD18070-F69A-41E9-918E-89760C642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0695" y="2400968"/>
            <a:ext cx="1254641" cy="1254641"/>
          </a:xfrm>
          <a:prstGeom prst="rect">
            <a:avLst/>
          </a:prstGeom>
        </p:spPr>
      </p:pic>
    </p:spTree>
    <p:extLst>
      <p:ext uri="{BB962C8B-B14F-4D97-AF65-F5344CB8AC3E}">
        <p14:creationId xmlns:p14="http://schemas.microsoft.com/office/powerpoint/2010/main" val="656149773"/>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Placeholder 5">
            <a:extLst>
              <a:ext uri="{FF2B5EF4-FFF2-40B4-BE49-F238E27FC236}">
                <a16:creationId xmlns:a16="http://schemas.microsoft.com/office/drawing/2014/main" id="{8A350B85-6834-4C7E-95EA-594E537670F0}"/>
              </a:ext>
            </a:extLst>
          </p:cNvPr>
          <p:cNvSpPr>
            <a:spLocks noGrp="1"/>
          </p:cNvSpPr>
          <p:nvPr>
            <p:ph type="body" sz="quarter" idx="11"/>
          </p:nvPr>
        </p:nvSpPr>
        <p:spPr/>
        <p:txBody>
          <a:bodyPr/>
          <a:lstStyle/>
          <a:p>
            <a:r>
              <a:rPr lang="en-US" dirty="0"/>
              <a:t>MEDICARE FOR GROUP MEMBERS</a:t>
            </a: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350444" y="484072"/>
            <a:ext cx="5111179" cy="421640"/>
          </a:xfrm>
          <a:prstGeom prst="rect">
            <a:avLst/>
          </a:prstGeom>
        </p:spPr>
        <p:txBody>
          <a:bodyPr vert="horz" wrap="square" lIns="0" tIns="12700" rIns="0" bIns="0" rtlCol="0">
            <a:spAutoFit/>
          </a:bodyPr>
          <a:lstStyle/>
          <a:p>
            <a:pPr marL="12700">
              <a:lnSpc>
                <a:spcPct val="100000"/>
              </a:lnSpc>
              <a:spcBef>
                <a:spcPts val="100"/>
              </a:spcBef>
            </a:pPr>
            <a:r>
              <a:rPr sz="2600" dirty="0"/>
              <a:t>Part B: </a:t>
            </a:r>
            <a:r>
              <a:rPr sz="2600" spc="-5" dirty="0"/>
              <a:t>Medical</a:t>
            </a:r>
            <a:r>
              <a:rPr sz="2600" spc="-95" dirty="0"/>
              <a:t> </a:t>
            </a:r>
            <a:r>
              <a:rPr sz="2600" dirty="0"/>
              <a:t>Insurance</a:t>
            </a:r>
          </a:p>
        </p:txBody>
      </p:sp>
      <p:sp>
        <p:nvSpPr>
          <p:cNvPr id="27" name="object 9">
            <a:extLst>
              <a:ext uri="{FF2B5EF4-FFF2-40B4-BE49-F238E27FC236}">
                <a16:creationId xmlns:a16="http://schemas.microsoft.com/office/drawing/2014/main" id="{7938D304-CB02-4D36-9412-34CE35F74766}"/>
              </a:ext>
            </a:extLst>
          </p:cNvPr>
          <p:cNvSpPr/>
          <p:nvPr/>
        </p:nvSpPr>
        <p:spPr>
          <a:xfrm>
            <a:off x="623290" y="2053563"/>
            <a:ext cx="1949450" cy="1949450"/>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object 15">
            <a:extLst>
              <a:ext uri="{FF2B5EF4-FFF2-40B4-BE49-F238E27FC236}">
                <a16:creationId xmlns:a16="http://schemas.microsoft.com/office/drawing/2014/main" id="{E9D12222-6AAC-47E9-8A9A-CD636419223C}"/>
              </a:ext>
            </a:extLst>
          </p:cNvPr>
          <p:cNvSpPr/>
          <p:nvPr/>
        </p:nvSpPr>
        <p:spPr>
          <a:xfrm>
            <a:off x="1186472" y="914401"/>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3" name="object 31">
            <a:extLst>
              <a:ext uri="{FF2B5EF4-FFF2-40B4-BE49-F238E27FC236}">
                <a16:creationId xmlns:a16="http://schemas.microsoft.com/office/drawing/2014/main" id="{C2C5531F-888B-4274-A3C3-80D8D2E18C61}"/>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0" name="object 55">
            <a:extLst>
              <a:ext uri="{FF2B5EF4-FFF2-40B4-BE49-F238E27FC236}">
                <a16:creationId xmlns:a16="http://schemas.microsoft.com/office/drawing/2014/main" id="{440D1912-8A4F-4DE0-BBE3-BDA1F62682B9}"/>
              </a:ext>
            </a:extLst>
          </p:cNvPr>
          <p:cNvSpPr/>
          <p:nvPr/>
        </p:nvSpPr>
        <p:spPr>
          <a:xfrm>
            <a:off x="1186472" y="431908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70408DD9-9CEB-4484-B817-0942DAA830F2}"/>
              </a:ext>
            </a:extLst>
          </p:cNvPr>
          <p:cNvGrpSpPr>
            <a:grpSpLocks noChangeAspect="1"/>
          </p:cNvGrpSpPr>
          <p:nvPr/>
        </p:nvGrpSpPr>
        <p:grpSpPr>
          <a:xfrm>
            <a:off x="1490509" y="4467373"/>
            <a:ext cx="214886" cy="526378"/>
            <a:chOff x="9257554" y="-500162"/>
            <a:chExt cx="1512220" cy="3704277"/>
          </a:xfrm>
        </p:grpSpPr>
        <p:sp>
          <p:nvSpPr>
            <p:cNvPr id="85" name="Rectangle: Top Corners Rounded 84">
              <a:extLst>
                <a:ext uri="{FF2B5EF4-FFF2-40B4-BE49-F238E27FC236}">
                  <a16:creationId xmlns:a16="http://schemas.microsoft.com/office/drawing/2014/main" id="{835CC7D1-E667-4D6D-A9E6-40225944219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86" name="Graphic 85">
              <a:extLst>
                <a:ext uri="{FF2B5EF4-FFF2-40B4-BE49-F238E27FC236}">
                  <a16:creationId xmlns:a16="http://schemas.microsoft.com/office/drawing/2014/main" id="{FC42963A-8D5F-41B3-B7FC-522A5D00887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87" name="Graphic 86">
              <a:extLst>
                <a:ext uri="{FF2B5EF4-FFF2-40B4-BE49-F238E27FC236}">
                  <a16:creationId xmlns:a16="http://schemas.microsoft.com/office/drawing/2014/main" id="{AADCD580-5B95-4D1D-9F35-797369BC85FA}"/>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nvGrpSpPr>
          <p:cNvPr id="88" name="Group 87">
            <a:extLst>
              <a:ext uri="{FF2B5EF4-FFF2-40B4-BE49-F238E27FC236}">
                <a16:creationId xmlns:a16="http://schemas.microsoft.com/office/drawing/2014/main" id="{C586465B-3333-4922-B234-FCFD6EB4A906}"/>
              </a:ext>
            </a:extLst>
          </p:cNvPr>
          <p:cNvGrpSpPr/>
          <p:nvPr/>
        </p:nvGrpSpPr>
        <p:grpSpPr>
          <a:xfrm>
            <a:off x="1389673" y="5567844"/>
            <a:ext cx="416559" cy="604405"/>
            <a:chOff x="9611652" y="3351258"/>
            <a:chExt cx="752589" cy="1091968"/>
          </a:xfrm>
        </p:grpSpPr>
        <p:pic>
          <p:nvPicPr>
            <p:cNvPr id="89" name="Graphic 88">
              <a:extLst>
                <a:ext uri="{FF2B5EF4-FFF2-40B4-BE49-F238E27FC236}">
                  <a16:creationId xmlns:a16="http://schemas.microsoft.com/office/drawing/2014/main" id="{386F7A24-A970-4364-87ED-B3E5BB24EC2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672262" y="3351258"/>
              <a:ext cx="691979" cy="568410"/>
            </a:xfrm>
            <a:prstGeom prst="rect">
              <a:avLst/>
            </a:prstGeom>
          </p:spPr>
        </p:pic>
        <p:pic>
          <p:nvPicPr>
            <p:cNvPr id="90" name="Graphic 89">
              <a:extLst>
                <a:ext uri="{FF2B5EF4-FFF2-40B4-BE49-F238E27FC236}">
                  <a16:creationId xmlns:a16="http://schemas.microsoft.com/office/drawing/2014/main" id="{4AF9176F-6F12-406C-9A29-9619C306FAE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11652" y="4057065"/>
              <a:ext cx="369572" cy="369572"/>
            </a:xfrm>
            <a:prstGeom prst="rect">
              <a:avLst/>
            </a:prstGeom>
          </p:spPr>
        </p:pic>
        <p:grpSp>
          <p:nvGrpSpPr>
            <p:cNvPr id="91" name="Group 90">
              <a:extLst>
                <a:ext uri="{FF2B5EF4-FFF2-40B4-BE49-F238E27FC236}">
                  <a16:creationId xmlns:a16="http://schemas.microsoft.com/office/drawing/2014/main" id="{C641F400-B74E-4CC1-A07C-7E07439C9B6C}"/>
                </a:ext>
              </a:extLst>
            </p:cNvPr>
            <p:cNvGrpSpPr>
              <a:grpSpLocks noChangeAspect="1"/>
            </p:cNvGrpSpPr>
            <p:nvPr/>
          </p:nvGrpSpPr>
          <p:grpSpPr>
            <a:xfrm>
              <a:off x="10197218" y="4040890"/>
              <a:ext cx="164248" cy="402336"/>
              <a:chOff x="9257554" y="-500162"/>
              <a:chExt cx="1512220" cy="3704277"/>
            </a:xfrm>
          </p:grpSpPr>
          <p:sp>
            <p:nvSpPr>
              <p:cNvPr id="92" name="Rectangle: Top Corners Rounded 91">
                <a:extLst>
                  <a:ext uri="{FF2B5EF4-FFF2-40B4-BE49-F238E27FC236}">
                    <a16:creationId xmlns:a16="http://schemas.microsoft.com/office/drawing/2014/main" id="{13B8A014-0768-4A9B-BEA6-B55A9A390332}"/>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93" name="Graphic 92">
                <a:extLst>
                  <a:ext uri="{FF2B5EF4-FFF2-40B4-BE49-F238E27FC236}">
                    <a16:creationId xmlns:a16="http://schemas.microsoft.com/office/drawing/2014/main" id="{6367B70A-B173-4EA4-9D4A-EF6648ED734E}"/>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a:off x="9257554" y="-500162"/>
                <a:ext cx="1512220" cy="1857757"/>
              </a:xfrm>
              <a:prstGeom prst="rect">
                <a:avLst/>
              </a:prstGeom>
            </p:spPr>
          </p:pic>
          <p:pic>
            <p:nvPicPr>
              <p:cNvPr id="94" name="Graphic 93">
                <a:extLst>
                  <a:ext uri="{FF2B5EF4-FFF2-40B4-BE49-F238E27FC236}">
                    <a16:creationId xmlns:a16="http://schemas.microsoft.com/office/drawing/2014/main" id="{B1139ED4-F74E-4295-A4DE-F4D5BDB76EB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b="48025"/>
              <a:stretch/>
            </p:blipFill>
            <p:spPr>
              <a:xfrm flipV="1">
                <a:off x="9257554" y="1346358"/>
                <a:ext cx="1512220" cy="1857757"/>
              </a:xfrm>
              <a:prstGeom prst="rect">
                <a:avLst/>
              </a:prstGeom>
            </p:spPr>
          </p:pic>
        </p:grpSp>
      </p:grpSp>
      <p:pic>
        <p:nvPicPr>
          <p:cNvPr id="95" name="Graphic 94">
            <a:extLst>
              <a:ext uri="{FF2B5EF4-FFF2-40B4-BE49-F238E27FC236}">
                <a16:creationId xmlns:a16="http://schemas.microsoft.com/office/drawing/2014/main" id="{C6267E3D-F0D5-490E-B712-BE3ABCC8E2C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294431" y="1046329"/>
            <a:ext cx="607043" cy="498643"/>
          </a:xfrm>
          <a:prstGeom prst="rect">
            <a:avLst/>
          </a:prstGeom>
        </p:spPr>
      </p:pic>
      <p:pic>
        <p:nvPicPr>
          <p:cNvPr id="96" name="Graphic 95">
            <a:extLst>
              <a:ext uri="{FF2B5EF4-FFF2-40B4-BE49-F238E27FC236}">
                <a16:creationId xmlns:a16="http://schemas.microsoft.com/office/drawing/2014/main" id="{8CD18070-F69A-41E9-918E-89760C6421A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70695" y="2400968"/>
            <a:ext cx="1254641" cy="1254641"/>
          </a:xfrm>
          <a:prstGeom prst="rect">
            <a:avLst/>
          </a:prstGeom>
        </p:spPr>
      </p:pic>
      <p:sp>
        <p:nvSpPr>
          <p:cNvPr id="28" name="object 8">
            <a:extLst>
              <a:ext uri="{FF2B5EF4-FFF2-40B4-BE49-F238E27FC236}">
                <a16:creationId xmlns:a16="http://schemas.microsoft.com/office/drawing/2014/main" id="{F58109F0-D72A-4576-AFAC-E7A7F45EAB0F}"/>
              </a:ext>
            </a:extLst>
          </p:cNvPr>
          <p:cNvSpPr txBox="1"/>
          <p:nvPr/>
        </p:nvSpPr>
        <p:spPr>
          <a:xfrm>
            <a:off x="3335835" y="1043910"/>
            <a:ext cx="6687184" cy="26924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003B71"/>
                </a:solidFill>
                <a:effectLst/>
                <a:uLnTx/>
                <a:uFillTx/>
                <a:latin typeface="Arial"/>
                <a:ea typeface="+mn-ea"/>
                <a:cs typeface="Arial"/>
              </a:rPr>
              <a:t>2024 Medicare Part B Monthly Premiums*</a:t>
            </a:r>
            <a:endParaRPr kumimoji="0" sz="1600" b="0" i="0" u="none" strike="noStrike" kern="1200" cap="none" spc="0" normalizeH="0" baseline="0" noProof="0" dirty="0">
              <a:ln>
                <a:noFill/>
              </a:ln>
              <a:solidFill>
                <a:prstClr val="black"/>
              </a:solidFill>
              <a:effectLst/>
              <a:uLnTx/>
              <a:uFillTx/>
              <a:latin typeface="Arial"/>
              <a:ea typeface="+mn-ea"/>
              <a:cs typeface="Arial"/>
            </a:endParaRPr>
          </a:p>
        </p:txBody>
      </p:sp>
      <p:sp>
        <p:nvSpPr>
          <p:cNvPr id="31" name="object 11">
            <a:extLst>
              <a:ext uri="{FF2B5EF4-FFF2-40B4-BE49-F238E27FC236}">
                <a16:creationId xmlns:a16="http://schemas.microsoft.com/office/drawing/2014/main" id="{D75EFEB9-063D-4464-984B-85CAEF47D4D2}"/>
              </a:ext>
            </a:extLst>
          </p:cNvPr>
          <p:cNvSpPr txBox="1"/>
          <p:nvPr/>
        </p:nvSpPr>
        <p:spPr>
          <a:xfrm>
            <a:off x="3335835" y="5654043"/>
            <a:ext cx="8746437" cy="813043"/>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Modified adjusted gross income as reported on your 2022 IRS tax return.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You will pay this Standard amount if you 1) enroll in Part B for the first time in 2024, 2) do not get Social Security benefits, </a:t>
            </a:r>
            <a:b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3) are directly billed for your Part B premiums. See </a:t>
            </a: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medicare.gov</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for complete details. </a:t>
            </a:r>
            <a:b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Calibri" panose="020F0502020204030204"/>
                <a:ea typeface="+mn-ea"/>
                <a:cs typeface="+mn-cs"/>
              </a:rPr>
              <a:t>*Note: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 The above dollar amounts are for 2024 and may change in 2025.</a:t>
            </a:r>
          </a:p>
        </p:txBody>
      </p:sp>
      <p:graphicFrame>
        <p:nvGraphicFramePr>
          <p:cNvPr id="26" name="object 10">
            <a:extLst>
              <a:ext uri="{FF2B5EF4-FFF2-40B4-BE49-F238E27FC236}">
                <a16:creationId xmlns:a16="http://schemas.microsoft.com/office/drawing/2014/main" id="{F846E800-8B6F-4E34-AB56-641E2B40A5D7}"/>
              </a:ext>
            </a:extLst>
          </p:cNvPr>
          <p:cNvGraphicFramePr>
            <a:graphicFrameLocks noGrp="1"/>
          </p:cNvGraphicFramePr>
          <p:nvPr/>
        </p:nvGraphicFramePr>
        <p:xfrm>
          <a:off x="3192798" y="1388725"/>
          <a:ext cx="4941388" cy="3868040"/>
        </p:xfrm>
        <a:graphic>
          <a:graphicData uri="http://schemas.openxmlformats.org/drawingml/2006/table">
            <a:tbl>
              <a:tblPr firstRow="1" bandRow="1">
                <a:tableStyleId>{2D5ABB26-0587-4C30-8999-92F81FD0307C}</a:tableStyleId>
              </a:tblPr>
              <a:tblGrid>
                <a:gridCol w="2033319">
                  <a:extLst>
                    <a:ext uri="{9D8B030D-6E8A-4147-A177-3AD203B41FA5}">
                      <a16:colId xmlns:a16="http://schemas.microsoft.com/office/drawing/2014/main" val="20000"/>
                    </a:ext>
                  </a:extLst>
                </a:gridCol>
                <a:gridCol w="1882351">
                  <a:extLst>
                    <a:ext uri="{9D8B030D-6E8A-4147-A177-3AD203B41FA5}">
                      <a16:colId xmlns:a16="http://schemas.microsoft.com/office/drawing/2014/main" val="20001"/>
                    </a:ext>
                  </a:extLst>
                </a:gridCol>
                <a:gridCol w="1025718">
                  <a:extLst>
                    <a:ext uri="{9D8B030D-6E8A-4147-A177-3AD203B41FA5}">
                      <a16:colId xmlns:a16="http://schemas.microsoft.com/office/drawing/2014/main" val="20002"/>
                    </a:ext>
                  </a:extLst>
                </a:gridCol>
              </a:tblGrid>
              <a:tr h="554166">
                <a:tc>
                  <a:txBody>
                    <a:bodyPr/>
                    <a:lstStyle/>
                    <a:p>
                      <a:pPr marL="169545">
                        <a:lnSpc>
                          <a:spcPct val="100000"/>
                        </a:lnSpc>
                        <a:spcBef>
                          <a:spcPts val="765"/>
                        </a:spcBef>
                      </a:pPr>
                      <a:r>
                        <a:rPr lang="en-US" sz="1600" dirty="0">
                          <a:solidFill>
                            <a:srgbClr val="FFFFFF"/>
                          </a:solidFill>
                          <a:latin typeface="+mn-lt"/>
                          <a:cs typeface="Arial"/>
                        </a:rPr>
                        <a:t>Your yearly income</a:t>
                      </a:r>
                      <a:r>
                        <a:rPr lang="en-US" sz="1600" baseline="30000" dirty="0">
                          <a:solidFill>
                            <a:srgbClr val="FFFFFF"/>
                          </a:solidFill>
                          <a:latin typeface="+mn-lt"/>
                          <a:cs typeface="Arial"/>
                        </a:rPr>
                        <a:t>†</a:t>
                      </a:r>
                      <a:endParaRPr sz="1600" baseline="30000" dirty="0">
                        <a:latin typeface="Arial"/>
                        <a:cs typeface="Arial"/>
                      </a:endParaRPr>
                    </a:p>
                  </a:txBody>
                  <a:tcPr marL="0" marR="0" marT="0" marB="0" anchor="ctr">
                    <a:lnL w="3175">
                      <a:solidFill>
                        <a:srgbClr val="000000"/>
                      </a:solidFill>
                      <a:prstDash val="solid"/>
                    </a:lnL>
                    <a:lnR w="12700" cap="flat" cmpd="sng" algn="ctr">
                      <a:noFill/>
                      <a:prstDash val="solid"/>
                      <a:round/>
                      <a:headEnd type="none" w="med" len="med"/>
                      <a:tailEnd type="none" w="med" len="med"/>
                    </a:lnR>
                    <a:lnB w="3175">
                      <a:solidFill>
                        <a:srgbClr val="000000"/>
                      </a:solidFill>
                      <a:prstDash val="solid"/>
                    </a:lnB>
                    <a:solidFill>
                      <a:schemeClr val="accent1"/>
                    </a:solidFill>
                  </a:tcPr>
                </a:tc>
                <a:tc>
                  <a:txBody>
                    <a:bodyPr/>
                    <a:lstStyle/>
                    <a:p>
                      <a:pPr marL="169545">
                        <a:lnSpc>
                          <a:spcPct val="100000"/>
                        </a:lnSpc>
                        <a:spcBef>
                          <a:spcPts val="765"/>
                        </a:spcBef>
                      </a:pPr>
                      <a:endParaRPr sz="1600" dirty="0">
                        <a:latin typeface="Arial"/>
                        <a:cs typeface="Arial"/>
                      </a:endParaRPr>
                    </a:p>
                  </a:txBody>
                  <a:tcPr marL="0" marR="0" marT="0" marB="0" anchor="ctr">
                    <a:lnL w="12700"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B w="3175">
                      <a:solidFill>
                        <a:srgbClr val="000000"/>
                      </a:solidFill>
                      <a:prstDash val="solid"/>
                    </a:lnB>
                    <a:solidFill>
                      <a:schemeClr val="accent1"/>
                    </a:solidFill>
                  </a:tcPr>
                </a:tc>
                <a:tc>
                  <a:txBody>
                    <a:bodyPr/>
                    <a:lstStyle/>
                    <a:p>
                      <a:pPr marL="169545" lvl="0" algn="l">
                        <a:lnSpc>
                          <a:spcPct val="100000"/>
                        </a:lnSpc>
                        <a:spcBef>
                          <a:spcPts val="765"/>
                        </a:spcBef>
                      </a:pPr>
                      <a:r>
                        <a:rPr lang="en-US" sz="1600" dirty="0">
                          <a:solidFill>
                            <a:srgbClr val="FFFFFF"/>
                          </a:solidFill>
                          <a:latin typeface="+mn-lt"/>
                          <a:cs typeface="Arial"/>
                        </a:rPr>
                        <a:t>You pay</a:t>
                      </a:r>
                    </a:p>
                  </a:txBody>
                  <a:tcPr marL="0" marR="0" marT="0" marB="0" anchor="ctr">
                    <a:lnL w="12700" cap="flat" cmpd="sng" algn="ctr">
                      <a:solidFill>
                        <a:schemeClr val="bg1"/>
                      </a:solidFill>
                      <a:prstDash val="solid"/>
                      <a:round/>
                      <a:headEnd type="none" w="med" len="med"/>
                      <a:tailEnd type="none" w="med" len="med"/>
                    </a:lnL>
                    <a:lnR w="3175">
                      <a:solidFill>
                        <a:srgbClr val="000000"/>
                      </a:solidFill>
                      <a:prstDash val="solid"/>
                    </a:lnR>
                    <a:lnB w="3175">
                      <a:solidFill>
                        <a:srgbClr val="000000"/>
                      </a:solidFill>
                      <a:prstDash val="solid"/>
                    </a:lnB>
                    <a:solidFill>
                      <a:schemeClr val="accent1"/>
                    </a:solidFill>
                  </a:tcPr>
                </a:tc>
                <a:extLst>
                  <a:ext uri="{0D108BD9-81ED-4DB2-BD59-A6C34878D82A}">
                    <a16:rowId xmlns:a16="http://schemas.microsoft.com/office/drawing/2014/main" val="875300727"/>
                  </a:ext>
                </a:extLst>
              </a:tr>
              <a:tr h="553738">
                <a:tc>
                  <a:txBody>
                    <a:bodyPr/>
                    <a:lstStyle/>
                    <a:p>
                      <a:pPr marL="169545">
                        <a:lnSpc>
                          <a:spcPct val="100000"/>
                        </a:lnSpc>
                        <a:spcBef>
                          <a:spcPts val="765"/>
                        </a:spcBef>
                      </a:pPr>
                      <a:r>
                        <a:rPr lang="en-US" sz="1300" spc="-5" dirty="0">
                          <a:latin typeface="Arial"/>
                          <a:cs typeface="Arial"/>
                        </a:rPr>
                        <a:t>Single-Standard</a:t>
                      </a:r>
                      <a:r>
                        <a:rPr lang="en-US" sz="1300" spc="-5" baseline="30000" dirty="0">
                          <a:latin typeface="Arial"/>
                          <a:cs typeface="Arial"/>
                        </a:rPr>
                        <a:t>‡</a:t>
                      </a:r>
                      <a:br>
                        <a:rPr lang="en-US" sz="1300" spc="-5" dirty="0">
                          <a:latin typeface="Arial"/>
                          <a:cs typeface="Arial"/>
                        </a:rPr>
                      </a:br>
                      <a:r>
                        <a:rPr lang="en-US" sz="1300" spc="-5" dirty="0">
                          <a:latin typeface="Arial"/>
                          <a:cs typeface="Arial"/>
                        </a:rPr>
                        <a:t>Married couple-standard</a:t>
                      </a:r>
                      <a:r>
                        <a:rPr lang="en-US" sz="1300" spc="-5" baseline="30000" dirty="0">
                          <a:latin typeface="+mn-lt"/>
                          <a:cs typeface="Arial"/>
                        </a:rPr>
                        <a:t>‡</a:t>
                      </a:r>
                      <a:endParaRPr sz="1300" dirty="0">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69545" algn="l">
                        <a:lnSpc>
                          <a:spcPct val="100000"/>
                        </a:lnSpc>
                        <a:spcBef>
                          <a:spcPts val="765"/>
                        </a:spcBef>
                      </a:pPr>
                      <a:r>
                        <a:rPr lang="en-US" sz="1200" spc="-5" dirty="0">
                          <a:solidFill>
                            <a:schemeClr val="tx1"/>
                          </a:solidFill>
                          <a:latin typeface="Arial"/>
                          <a:cs typeface="Arial"/>
                        </a:rPr>
                        <a:t>$103</a:t>
                      </a:r>
                      <a:r>
                        <a:rPr sz="1200" spc="-5" dirty="0">
                          <a:solidFill>
                            <a:schemeClr val="tx1"/>
                          </a:solidFill>
                          <a:latin typeface="Arial"/>
                          <a:cs typeface="Arial"/>
                        </a:rPr>
                        <a:t>,000 or</a:t>
                      </a:r>
                      <a:r>
                        <a:rPr sz="1200" spc="-95" dirty="0">
                          <a:solidFill>
                            <a:schemeClr val="tx1"/>
                          </a:solidFill>
                          <a:latin typeface="Arial"/>
                          <a:cs typeface="Arial"/>
                        </a:rPr>
                        <a:t> </a:t>
                      </a:r>
                      <a:r>
                        <a:rPr sz="1200" spc="-5" dirty="0">
                          <a:solidFill>
                            <a:schemeClr val="tx1"/>
                          </a:solidFill>
                          <a:latin typeface="Arial"/>
                          <a:cs typeface="Arial"/>
                        </a:rPr>
                        <a:t>less</a:t>
                      </a:r>
                      <a:br>
                        <a:rPr lang="en-US" sz="1200" spc="-5" dirty="0">
                          <a:solidFill>
                            <a:schemeClr val="tx1"/>
                          </a:solidFill>
                          <a:latin typeface="Arial"/>
                          <a:cs typeface="Arial"/>
                        </a:rPr>
                      </a:br>
                      <a:r>
                        <a:rPr lang="en-US" sz="1200" spc="-5" dirty="0">
                          <a:solidFill>
                            <a:schemeClr val="tx1"/>
                          </a:solidFill>
                          <a:latin typeface="+mn-lt"/>
                          <a:cs typeface="Arial"/>
                        </a:rPr>
                        <a:t>$</a:t>
                      </a:r>
                      <a:r>
                        <a:rPr lang="en-US" sz="1200" spc="-5" dirty="0">
                          <a:solidFill>
                            <a:schemeClr val="tx1"/>
                          </a:solidFill>
                          <a:latin typeface="Arial"/>
                          <a:cs typeface="Arial"/>
                        </a:rPr>
                        <a:t>206,000 or less</a:t>
                      </a:r>
                      <a:endParaRPr sz="1200" dirty="0">
                        <a:solidFill>
                          <a:schemeClr val="tx1"/>
                        </a:solidFill>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tcPr>
                </a:tc>
                <a:tc>
                  <a:txBody>
                    <a:bodyPr/>
                    <a:lstStyle/>
                    <a:p>
                      <a:pPr marL="169545">
                        <a:lnSpc>
                          <a:spcPct val="100000"/>
                        </a:lnSpc>
                        <a:spcBef>
                          <a:spcPts val="765"/>
                        </a:spcBef>
                      </a:pPr>
                      <a:r>
                        <a:rPr sz="1400" b="1" spc="-5" dirty="0">
                          <a:solidFill>
                            <a:srgbClr val="003B71"/>
                          </a:solidFill>
                          <a:latin typeface="Arial"/>
                          <a:cs typeface="Arial"/>
                        </a:rPr>
                        <a:t>$1</a:t>
                      </a:r>
                      <a:r>
                        <a:rPr lang="en-US" sz="1400" b="1" spc="-5" dirty="0">
                          <a:solidFill>
                            <a:srgbClr val="003B71"/>
                          </a:solidFill>
                          <a:latin typeface="Arial"/>
                          <a:cs typeface="Arial"/>
                        </a:rPr>
                        <a:t>74.70</a:t>
                      </a:r>
                      <a:r>
                        <a:rPr lang="en-US" sz="1400" spc="-5" baseline="30000" dirty="0">
                          <a:solidFill>
                            <a:srgbClr val="003B71"/>
                          </a:solidFill>
                          <a:latin typeface="+mn-lt"/>
                          <a:cs typeface="Arial"/>
                        </a:rPr>
                        <a:t>‡</a:t>
                      </a:r>
                      <a:endParaRPr sz="1400" baseline="0" dirty="0">
                        <a:solidFill>
                          <a:srgbClr val="003B71"/>
                        </a:solidFill>
                        <a:latin typeface="Arial"/>
                        <a:cs typeface="Arial"/>
                      </a:endParaRPr>
                    </a:p>
                  </a:txBody>
                  <a:tcPr marL="0" marR="0" marT="97155" marB="0">
                    <a:lnL w="3175">
                      <a:solidFill>
                        <a:srgbClr val="000000"/>
                      </a:solidFill>
                      <a:prstDash val="solid"/>
                    </a:lnL>
                    <a:lnR w="3175">
                      <a:solidFill>
                        <a:srgbClr val="000000"/>
                      </a:solidFill>
                      <a:prstDash val="solid"/>
                    </a:lnR>
                    <a:lnT w="3175" cap="flat" cmpd="sng" algn="ctr">
                      <a:solidFill>
                        <a:srgbClr val="000000"/>
                      </a:solidFill>
                      <a:prstDash val="solid"/>
                      <a:round/>
                      <a:headEnd type="none" w="med" len="med"/>
                      <a:tailEnd type="none" w="med" len="med"/>
                    </a:lnT>
                    <a:lnB w="3175">
                      <a:solidFill>
                        <a:srgbClr val="000000"/>
                      </a:solidFill>
                      <a:prstDash val="solid"/>
                    </a:lnB>
                    <a:solidFill>
                      <a:srgbClr val="D4EAF9"/>
                    </a:solidFill>
                  </a:tcPr>
                </a:tc>
                <a:extLst>
                  <a:ext uri="{0D108BD9-81ED-4DB2-BD59-A6C34878D82A}">
                    <a16:rowId xmlns:a16="http://schemas.microsoft.com/office/drawing/2014/main" val="10000"/>
                  </a:ext>
                </a:extLst>
              </a:tr>
              <a:tr h="551600">
                <a:tc>
                  <a:txBody>
                    <a:bodyPr/>
                    <a:lstStyle/>
                    <a:p>
                      <a:pPr marL="169545">
                        <a:lnSpc>
                          <a:spcPct val="100000"/>
                        </a:lnSpc>
                        <a:spcBef>
                          <a:spcPts val="750"/>
                        </a:spcBef>
                      </a:pPr>
                      <a:r>
                        <a:rPr lang="en-US" sz="1300" spc="-5" dirty="0">
                          <a:latin typeface="Arial"/>
                          <a:cs typeface="Arial"/>
                        </a:rPr>
                        <a:t>Single</a:t>
                      </a:r>
                      <a:br>
                        <a:rPr lang="en-US" sz="1300" spc="-5" dirty="0">
                          <a:latin typeface="Arial"/>
                          <a:cs typeface="Arial"/>
                        </a:rPr>
                      </a:br>
                      <a:r>
                        <a:rPr lang="en-US" sz="1300" spc="-5" dirty="0">
                          <a:latin typeface="Arial"/>
                          <a:cs typeface="Arial"/>
                        </a:rPr>
                        <a:t>Married couple</a:t>
                      </a: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gn="l">
                        <a:lnSpc>
                          <a:spcPct val="100000"/>
                        </a:lnSpc>
                        <a:spcBef>
                          <a:spcPts val="750"/>
                        </a:spcBef>
                      </a:pPr>
                      <a:r>
                        <a:rPr sz="1200" spc="-5" dirty="0">
                          <a:solidFill>
                            <a:schemeClr val="tx1"/>
                          </a:solidFill>
                          <a:latin typeface="Arial"/>
                          <a:cs typeface="Arial"/>
                        </a:rPr>
                        <a:t>$</a:t>
                      </a:r>
                      <a:r>
                        <a:rPr lang="en-US" sz="1200" spc="-5" dirty="0">
                          <a:solidFill>
                            <a:schemeClr val="tx1"/>
                          </a:solidFill>
                          <a:latin typeface="Arial"/>
                          <a:cs typeface="Arial"/>
                        </a:rPr>
                        <a:t>103,001 - $</a:t>
                      </a:r>
                      <a:r>
                        <a:rPr lang="en-US" sz="1200" spc="-5" dirty="0">
                          <a:solidFill>
                            <a:schemeClr val="tx1"/>
                          </a:solidFill>
                          <a:latin typeface="+mn-lt"/>
                          <a:cs typeface="Arial"/>
                        </a:rPr>
                        <a:t>129,000</a:t>
                      </a:r>
                      <a:br>
                        <a:rPr lang="en-US" sz="1200" spc="-5" dirty="0">
                          <a:solidFill>
                            <a:schemeClr val="tx1"/>
                          </a:solidFill>
                          <a:latin typeface="Arial"/>
                          <a:cs typeface="Arial"/>
                        </a:rPr>
                      </a:br>
                      <a:r>
                        <a:rPr sz="1200" spc="-5" dirty="0">
                          <a:solidFill>
                            <a:schemeClr val="tx1"/>
                          </a:solidFill>
                          <a:latin typeface="Arial"/>
                          <a:cs typeface="Arial"/>
                        </a:rPr>
                        <a:t>$</a:t>
                      </a:r>
                      <a:r>
                        <a:rPr lang="en-US" sz="1200" spc="-5" dirty="0">
                          <a:solidFill>
                            <a:schemeClr val="tx1"/>
                          </a:solidFill>
                          <a:latin typeface="Arial"/>
                          <a:cs typeface="Arial"/>
                        </a:rPr>
                        <a:t>206</a:t>
                      </a:r>
                      <a:r>
                        <a:rPr sz="1200" spc="-5" dirty="0">
                          <a:solidFill>
                            <a:schemeClr val="tx1"/>
                          </a:solidFill>
                          <a:latin typeface="Arial"/>
                          <a:cs typeface="Arial"/>
                        </a:rPr>
                        <a:t>,00</a:t>
                      </a:r>
                      <a:r>
                        <a:rPr lang="en-US" sz="1200" spc="-5" dirty="0">
                          <a:solidFill>
                            <a:schemeClr val="tx1"/>
                          </a:solidFill>
                          <a:latin typeface="Arial"/>
                          <a:cs typeface="Arial"/>
                        </a:rPr>
                        <a:t>1 - $</a:t>
                      </a:r>
                      <a:r>
                        <a:rPr lang="en-US" sz="1200" spc="-5" dirty="0">
                          <a:solidFill>
                            <a:schemeClr val="tx1"/>
                          </a:solidFill>
                          <a:latin typeface="+mn-lt"/>
                          <a:cs typeface="Arial"/>
                        </a:rPr>
                        <a:t>258,000</a:t>
                      </a:r>
                      <a:endParaRPr sz="12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b="1" spc="-5" dirty="0">
                          <a:solidFill>
                            <a:srgbClr val="003B71"/>
                          </a:solidFill>
                          <a:latin typeface="Arial"/>
                          <a:cs typeface="Arial"/>
                        </a:rPr>
                        <a:t>$</a:t>
                      </a:r>
                      <a:r>
                        <a:rPr lang="en-US" sz="1400" b="1" spc="-5" dirty="0">
                          <a:solidFill>
                            <a:srgbClr val="003B71"/>
                          </a:solidFill>
                          <a:latin typeface="Arial"/>
                          <a:cs typeface="Arial"/>
                        </a:rPr>
                        <a:t>244</a:t>
                      </a:r>
                      <a:r>
                        <a:rPr sz="1400" b="1" spc="-5" dirty="0">
                          <a:solidFill>
                            <a:srgbClr val="003B71"/>
                          </a:solidFill>
                          <a:latin typeface="Arial"/>
                          <a:cs typeface="Arial"/>
                        </a:rPr>
                        <a:t>.</a:t>
                      </a:r>
                      <a:r>
                        <a:rPr lang="en-US" sz="1400" b="1" spc="-5" dirty="0">
                          <a:solidFill>
                            <a:srgbClr val="003B71"/>
                          </a:solidFill>
                          <a:latin typeface="Arial"/>
                          <a:cs typeface="Arial"/>
                        </a:rPr>
                        <a:t>6</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1"/>
                  </a:ext>
                </a:extLst>
              </a:tr>
              <a:tr h="551600">
                <a:tc>
                  <a:txBody>
                    <a:bodyPr/>
                    <a:lstStyle/>
                    <a:p>
                      <a:pPr marL="169545">
                        <a:lnSpc>
                          <a:spcPct val="100000"/>
                        </a:lnSpc>
                        <a:spcBef>
                          <a:spcPts val="750"/>
                        </a:spcBef>
                      </a:pPr>
                      <a:r>
                        <a:rPr lang="en-US" sz="1300" spc="-5" dirty="0">
                          <a:latin typeface="Arial"/>
                          <a:cs typeface="Arial"/>
                        </a:rPr>
                        <a:t>Single</a:t>
                      </a:r>
                      <a:br>
                        <a:rPr lang="en-US" sz="1300" spc="-5" dirty="0">
                          <a:latin typeface="Arial"/>
                          <a:cs typeface="Arial"/>
                        </a:rPr>
                      </a:br>
                      <a:r>
                        <a:rPr lang="en-US" sz="1300" spc="-5" dirty="0">
                          <a:latin typeface="Arial"/>
                          <a:cs typeface="Arial"/>
                        </a:rPr>
                        <a:t>Married couple</a:t>
                      </a:r>
                      <a:endParaRPr sz="1300" dirty="0">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gn="l">
                        <a:lnSpc>
                          <a:spcPct val="100000"/>
                        </a:lnSpc>
                        <a:spcBef>
                          <a:spcPts val="750"/>
                        </a:spcBef>
                      </a:pPr>
                      <a:r>
                        <a:rPr sz="1200" spc="-5" dirty="0">
                          <a:solidFill>
                            <a:schemeClr val="tx1"/>
                          </a:solidFill>
                          <a:latin typeface="Arial"/>
                          <a:cs typeface="Arial"/>
                        </a:rPr>
                        <a:t>$1</a:t>
                      </a:r>
                      <a:r>
                        <a:rPr lang="en-US" sz="1200" spc="-5" dirty="0">
                          <a:solidFill>
                            <a:schemeClr val="tx1"/>
                          </a:solidFill>
                          <a:latin typeface="Arial"/>
                          <a:cs typeface="Arial"/>
                        </a:rPr>
                        <a:t>29,001 - </a:t>
                      </a:r>
                      <a:r>
                        <a:rPr sz="1200" spc="-5" dirty="0">
                          <a:solidFill>
                            <a:schemeClr val="tx1"/>
                          </a:solidFill>
                          <a:latin typeface="Arial"/>
                          <a:cs typeface="Arial"/>
                        </a:rPr>
                        <a:t>$</a:t>
                      </a:r>
                      <a:r>
                        <a:rPr lang="en-US" sz="1200" spc="-5" dirty="0">
                          <a:solidFill>
                            <a:schemeClr val="tx1"/>
                          </a:solidFill>
                          <a:latin typeface="Arial"/>
                          <a:cs typeface="Arial"/>
                        </a:rPr>
                        <a:t>161,0</a:t>
                      </a:r>
                      <a:r>
                        <a:rPr sz="1200" spc="-5" dirty="0">
                          <a:solidFill>
                            <a:schemeClr val="tx1"/>
                          </a:solidFill>
                          <a:latin typeface="Arial"/>
                          <a:cs typeface="Arial"/>
                        </a:rPr>
                        <a:t>00</a:t>
                      </a:r>
                      <a:br>
                        <a:rPr lang="en-US" sz="1200" spc="-5" dirty="0">
                          <a:solidFill>
                            <a:schemeClr val="tx1"/>
                          </a:solidFill>
                          <a:latin typeface="Arial"/>
                          <a:cs typeface="Arial"/>
                        </a:rPr>
                      </a:br>
                      <a:r>
                        <a:rPr lang="en-US" sz="1200" spc="-5" dirty="0">
                          <a:solidFill>
                            <a:schemeClr val="tx1"/>
                          </a:solidFill>
                          <a:latin typeface="+mn-lt"/>
                          <a:cs typeface="Arial"/>
                        </a:rPr>
                        <a:t>$</a:t>
                      </a:r>
                      <a:r>
                        <a:rPr lang="en-US" sz="1200" spc="-5" dirty="0">
                          <a:solidFill>
                            <a:schemeClr val="tx1"/>
                          </a:solidFill>
                          <a:latin typeface="Arial"/>
                          <a:cs typeface="Arial"/>
                        </a:rPr>
                        <a:t>258,001 - $</a:t>
                      </a:r>
                      <a:r>
                        <a:rPr lang="en-US" sz="1200" spc="-5" dirty="0">
                          <a:solidFill>
                            <a:schemeClr val="tx1"/>
                          </a:solidFill>
                          <a:latin typeface="+mn-lt"/>
                          <a:cs typeface="Arial"/>
                        </a:rPr>
                        <a:t>322,000</a:t>
                      </a:r>
                      <a:endParaRPr sz="12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sz="1400" b="1" spc="-5" dirty="0">
                          <a:solidFill>
                            <a:srgbClr val="003B71"/>
                          </a:solidFill>
                          <a:latin typeface="Arial"/>
                          <a:cs typeface="Arial"/>
                        </a:rPr>
                        <a:t>$</a:t>
                      </a:r>
                      <a:r>
                        <a:rPr lang="en-US" sz="1400" b="1" spc="-5" dirty="0">
                          <a:solidFill>
                            <a:srgbClr val="003B71"/>
                          </a:solidFill>
                          <a:latin typeface="Arial"/>
                          <a:cs typeface="Arial"/>
                        </a:rPr>
                        <a:t>349</a:t>
                      </a:r>
                      <a:r>
                        <a:rPr sz="1400" b="1" spc="-5" dirty="0">
                          <a:solidFill>
                            <a:srgbClr val="003B71"/>
                          </a:solidFill>
                          <a:latin typeface="Arial"/>
                          <a:cs typeface="Arial"/>
                        </a:rPr>
                        <a:t>.</a:t>
                      </a:r>
                      <a:r>
                        <a:rPr lang="en-US" sz="1400" b="1" spc="-5" dirty="0">
                          <a:solidFill>
                            <a:srgbClr val="003B71"/>
                          </a:solidFill>
                          <a:latin typeface="Arial"/>
                          <a:cs typeface="Arial"/>
                        </a:rPr>
                        <a:t>4</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2"/>
                  </a:ext>
                </a:extLst>
              </a:tr>
              <a:tr h="552312">
                <a:tc>
                  <a:txBody>
                    <a:bodyPr/>
                    <a:lstStyle/>
                    <a:p>
                      <a:pPr marL="169545">
                        <a:lnSpc>
                          <a:spcPct val="100000"/>
                        </a:lnSpc>
                        <a:spcBef>
                          <a:spcPts val="755"/>
                        </a:spcBef>
                      </a:pPr>
                      <a:r>
                        <a:rPr lang="en-US" sz="1300" spc="-5" dirty="0">
                          <a:latin typeface="Arial"/>
                          <a:cs typeface="Arial"/>
                        </a:rPr>
                        <a:t>Single</a:t>
                      </a:r>
                      <a:br>
                        <a:rPr lang="en-US" sz="1300" spc="-5" dirty="0">
                          <a:latin typeface="Arial"/>
                          <a:cs typeface="Arial"/>
                        </a:rPr>
                      </a:br>
                      <a:r>
                        <a:rPr lang="en-US" sz="1300" spc="-5" dirty="0">
                          <a:latin typeface="Arial"/>
                          <a:cs typeface="Arial"/>
                        </a:rPr>
                        <a:t>Married couple</a:t>
                      </a:r>
                      <a:endParaRPr sz="1300" dirty="0">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gn="l">
                        <a:lnSpc>
                          <a:spcPct val="100000"/>
                        </a:lnSpc>
                        <a:spcBef>
                          <a:spcPts val="755"/>
                        </a:spcBef>
                      </a:pPr>
                      <a:r>
                        <a:rPr sz="1200" spc="-5" dirty="0">
                          <a:solidFill>
                            <a:schemeClr val="tx1"/>
                          </a:solidFill>
                          <a:latin typeface="Arial"/>
                          <a:cs typeface="Arial"/>
                        </a:rPr>
                        <a:t>$1</a:t>
                      </a:r>
                      <a:r>
                        <a:rPr lang="en-US" sz="1200" spc="-5" dirty="0">
                          <a:solidFill>
                            <a:schemeClr val="tx1"/>
                          </a:solidFill>
                          <a:latin typeface="Arial"/>
                          <a:cs typeface="Arial"/>
                        </a:rPr>
                        <a:t>61,001 - </a:t>
                      </a:r>
                      <a:r>
                        <a:rPr sz="1200" spc="-5" dirty="0">
                          <a:solidFill>
                            <a:schemeClr val="tx1"/>
                          </a:solidFill>
                          <a:latin typeface="Arial"/>
                          <a:cs typeface="Arial"/>
                        </a:rPr>
                        <a:t>$</a:t>
                      </a:r>
                      <a:r>
                        <a:rPr lang="en-US" sz="1200" spc="-5" dirty="0">
                          <a:solidFill>
                            <a:schemeClr val="tx1"/>
                          </a:solidFill>
                          <a:latin typeface="Arial"/>
                          <a:cs typeface="Arial"/>
                        </a:rPr>
                        <a:t>193</a:t>
                      </a:r>
                      <a:r>
                        <a:rPr sz="1200" spc="-5" dirty="0">
                          <a:solidFill>
                            <a:schemeClr val="tx1"/>
                          </a:solidFill>
                          <a:latin typeface="Arial"/>
                          <a:cs typeface="Arial"/>
                        </a:rPr>
                        <a:t>,000</a:t>
                      </a:r>
                      <a:br>
                        <a:rPr lang="en-US" sz="1200" spc="-5" dirty="0">
                          <a:solidFill>
                            <a:schemeClr val="tx1"/>
                          </a:solidFill>
                          <a:latin typeface="Arial"/>
                          <a:cs typeface="Arial"/>
                        </a:rPr>
                      </a:br>
                      <a:r>
                        <a:rPr lang="en-US" sz="1200" spc="-5" dirty="0">
                          <a:solidFill>
                            <a:schemeClr val="tx1"/>
                          </a:solidFill>
                          <a:latin typeface="+mn-lt"/>
                          <a:cs typeface="Arial"/>
                        </a:rPr>
                        <a:t>$</a:t>
                      </a:r>
                      <a:r>
                        <a:rPr lang="en-US" sz="1200" spc="-5" dirty="0">
                          <a:solidFill>
                            <a:schemeClr val="tx1"/>
                          </a:solidFill>
                          <a:latin typeface="Arial"/>
                          <a:cs typeface="Arial"/>
                        </a:rPr>
                        <a:t>322,001 - $</a:t>
                      </a:r>
                      <a:r>
                        <a:rPr lang="en-US" sz="1200" spc="-5" dirty="0">
                          <a:solidFill>
                            <a:schemeClr val="tx1"/>
                          </a:solidFill>
                          <a:latin typeface="+mn-lt"/>
                          <a:cs typeface="Arial"/>
                        </a:rPr>
                        <a:t>386,000</a:t>
                      </a:r>
                      <a:endParaRPr sz="12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a:t>
                      </a:r>
                      <a:r>
                        <a:rPr lang="en-US" sz="1400" b="1" spc="-5" dirty="0">
                          <a:solidFill>
                            <a:srgbClr val="003B71"/>
                          </a:solidFill>
                          <a:latin typeface="Arial"/>
                          <a:cs typeface="Arial"/>
                        </a:rPr>
                        <a:t>454</a:t>
                      </a:r>
                      <a:r>
                        <a:rPr sz="1400" b="1" spc="-5" dirty="0">
                          <a:solidFill>
                            <a:srgbClr val="003B71"/>
                          </a:solidFill>
                          <a:latin typeface="Arial"/>
                          <a:cs typeface="Arial"/>
                        </a:rPr>
                        <a:t>.</a:t>
                      </a:r>
                      <a:r>
                        <a:rPr lang="en-US" sz="1400" b="1" spc="-5" dirty="0">
                          <a:solidFill>
                            <a:srgbClr val="003B71"/>
                          </a:solidFill>
                          <a:latin typeface="Arial"/>
                          <a:cs typeface="Arial"/>
                        </a:rPr>
                        <a:t>2</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3"/>
                  </a:ext>
                </a:extLst>
              </a:tr>
              <a:tr h="552312">
                <a:tc>
                  <a:txBody>
                    <a:bodyPr/>
                    <a:lstStyle/>
                    <a:p>
                      <a:pPr marL="169545">
                        <a:lnSpc>
                          <a:spcPct val="100000"/>
                        </a:lnSpc>
                        <a:spcBef>
                          <a:spcPts val="755"/>
                        </a:spcBef>
                      </a:pPr>
                      <a:r>
                        <a:rPr lang="en-US" sz="1300" spc="-5" dirty="0">
                          <a:latin typeface="Arial"/>
                          <a:cs typeface="Arial"/>
                        </a:rPr>
                        <a:t>Single</a:t>
                      </a:r>
                      <a:br>
                        <a:rPr lang="en-US" sz="1300" spc="-5" dirty="0">
                          <a:latin typeface="Arial"/>
                          <a:cs typeface="Arial"/>
                        </a:rPr>
                      </a:br>
                      <a:r>
                        <a:rPr lang="en-US" sz="1300" spc="-5" dirty="0">
                          <a:latin typeface="Arial"/>
                          <a:cs typeface="Arial"/>
                        </a:rPr>
                        <a:t>Married couple</a:t>
                      </a:r>
                      <a:endParaRPr sz="1300" dirty="0">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gn="l">
                        <a:lnSpc>
                          <a:spcPct val="100000"/>
                        </a:lnSpc>
                        <a:spcBef>
                          <a:spcPts val="755"/>
                        </a:spcBef>
                      </a:pPr>
                      <a:r>
                        <a:rPr sz="1200" spc="-5" dirty="0">
                          <a:solidFill>
                            <a:schemeClr val="tx1"/>
                          </a:solidFill>
                          <a:latin typeface="Arial"/>
                          <a:cs typeface="Arial"/>
                        </a:rPr>
                        <a:t>$1</a:t>
                      </a:r>
                      <a:r>
                        <a:rPr lang="en-US" sz="1200" spc="-5" dirty="0">
                          <a:solidFill>
                            <a:schemeClr val="tx1"/>
                          </a:solidFill>
                          <a:latin typeface="Arial"/>
                          <a:cs typeface="Arial"/>
                        </a:rPr>
                        <a:t>93,001 -</a:t>
                      </a:r>
                      <a:r>
                        <a:rPr sz="1200" spc="-95" dirty="0">
                          <a:solidFill>
                            <a:schemeClr val="tx1"/>
                          </a:solidFill>
                          <a:latin typeface="Arial"/>
                          <a:cs typeface="Arial"/>
                        </a:rPr>
                        <a:t> </a:t>
                      </a:r>
                      <a:r>
                        <a:rPr sz="1200" spc="-5" dirty="0">
                          <a:solidFill>
                            <a:schemeClr val="tx1"/>
                          </a:solidFill>
                          <a:latin typeface="Arial"/>
                          <a:cs typeface="Arial"/>
                        </a:rPr>
                        <a:t>$5</a:t>
                      </a:r>
                      <a:r>
                        <a:rPr lang="en-US" sz="1200" spc="-5" dirty="0">
                          <a:solidFill>
                            <a:schemeClr val="tx1"/>
                          </a:solidFill>
                          <a:latin typeface="Arial"/>
                          <a:cs typeface="Arial"/>
                        </a:rPr>
                        <a:t>0</a:t>
                      </a:r>
                      <a:r>
                        <a:rPr sz="1200" spc="-5" dirty="0">
                          <a:solidFill>
                            <a:schemeClr val="tx1"/>
                          </a:solidFill>
                          <a:latin typeface="Arial"/>
                          <a:cs typeface="Arial"/>
                        </a:rPr>
                        <a:t>0,000</a:t>
                      </a:r>
                      <a:br>
                        <a:rPr lang="en-US" sz="1200" spc="-5" dirty="0">
                          <a:solidFill>
                            <a:schemeClr val="tx1"/>
                          </a:solidFill>
                          <a:latin typeface="Arial"/>
                          <a:cs typeface="Arial"/>
                        </a:rPr>
                      </a:br>
                      <a:r>
                        <a:rPr lang="en-US" sz="1200" spc="-5" dirty="0">
                          <a:solidFill>
                            <a:schemeClr val="tx1"/>
                          </a:solidFill>
                          <a:latin typeface="+mn-lt"/>
                          <a:cs typeface="Arial"/>
                        </a:rPr>
                        <a:t>$</a:t>
                      </a:r>
                      <a:r>
                        <a:rPr lang="en-US" sz="1200" spc="-5" dirty="0">
                          <a:solidFill>
                            <a:schemeClr val="tx1"/>
                          </a:solidFill>
                          <a:latin typeface="Arial"/>
                          <a:cs typeface="Arial"/>
                        </a:rPr>
                        <a:t>386,001 - $</a:t>
                      </a:r>
                      <a:r>
                        <a:rPr lang="en-US" sz="1200" spc="-5" dirty="0">
                          <a:solidFill>
                            <a:schemeClr val="tx1"/>
                          </a:solidFill>
                          <a:latin typeface="+mn-lt"/>
                          <a:cs typeface="Arial"/>
                        </a:rPr>
                        <a:t>750,000</a:t>
                      </a:r>
                      <a:endParaRPr sz="12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a:t>
                      </a:r>
                      <a:r>
                        <a:rPr lang="en-US" sz="1400" b="1" spc="-5" dirty="0">
                          <a:solidFill>
                            <a:srgbClr val="003B71"/>
                          </a:solidFill>
                          <a:latin typeface="Arial"/>
                          <a:cs typeface="Arial"/>
                        </a:rPr>
                        <a:t>559</a:t>
                      </a:r>
                      <a:r>
                        <a:rPr sz="1400" b="1" spc="-5" dirty="0">
                          <a:solidFill>
                            <a:srgbClr val="003B71"/>
                          </a:solidFill>
                          <a:latin typeface="Arial"/>
                          <a:cs typeface="Arial"/>
                        </a:rPr>
                        <a:t>.</a:t>
                      </a:r>
                      <a:r>
                        <a:rPr lang="en-US" sz="1400" b="1" spc="-5" dirty="0">
                          <a:solidFill>
                            <a:srgbClr val="003B71"/>
                          </a:solidFill>
                          <a:latin typeface="Arial"/>
                          <a:cs typeface="Arial"/>
                        </a:rPr>
                        <a:t>0</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4"/>
                  </a:ext>
                </a:extLst>
              </a:tr>
              <a:tr h="552312">
                <a:tc>
                  <a:txBody>
                    <a:bodyPr/>
                    <a:lstStyle/>
                    <a:p>
                      <a:pPr marL="169545">
                        <a:lnSpc>
                          <a:spcPct val="100000"/>
                        </a:lnSpc>
                        <a:spcBef>
                          <a:spcPts val="755"/>
                        </a:spcBef>
                      </a:pPr>
                      <a:r>
                        <a:rPr lang="en-US" sz="1300" spc="-5" dirty="0">
                          <a:latin typeface="Arial"/>
                          <a:cs typeface="Arial"/>
                        </a:rPr>
                        <a:t>Single</a:t>
                      </a:r>
                      <a:br>
                        <a:rPr lang="en-US" sz="1300" spc="-5" dirty="0">
                          <a:latin typeface="Arial"/>
                          <a:cs typeface="Arial"/>
                        </a:rPr>
                      </a:br>
                      <a:r>
                        <a:rPr lang="en-US" sz="1300" spc="-5" dirty="0">
                          <a:latin typeface="Arial"/>
                          <a:cs typeface="Arial"/>
                        </a:rPr>
                        <a:t>Married couple</a:t>
                      </a:r>
                      <a:endParaRPr sz="1300" dirty="0">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gn="l">
                        <a:lnSpc>
                          <a:spcPct val="100000"/>
                        </a:lnSpc>
                        <a:spcBef>
                          <a:spcPts val="755"/>
                        </a:spcBef>
                      </a:pPr>
                      <a:r>
                        <a:rPr lang="en-US" sz="1200" spc="-5" dirty="0">
                          <a:solidFill>
                            <a:schemeClr val="tx1"/>
                          </a:solidFill>
                          <a:latin typeface="Arial"/>
                          <a:cs typeface="Arial"/>
                        </a:rPr>
                        <a:t>A</a:t>
                      </a:r>
                      <a:r>
                        <a:rPr sz="1200" spc="-5" dirty="0">
                          <a:solidFill>
                            <a:schemeClr val="tx1"/>
                          </a:solidFill>
                          <a:latin typeface="Arial"/>
                          <a:cs typeface="Arial"/>
                        </a:rPr>
                        <a:t>bove</a:t>
                      </a:r>
                      <a:r>
                        <a:rPr sz="1200" spc="-100" dirty="0">
                          <a:solidFill>
                            <a:schemeClr val="tx1"/>
                          </a:solidFill>
                          <a:latin typeface="Arial"/>
                          <a:cs typeface="Arial"/>
                        </a:rPr>
                        <a:t> </a:t>
                      </a:r>
                      <a:r>
                        <a:rPr sz="1200" spc="-5" dirty="0">
                          <a:solidFill>
                            <a:schemeClr val="tx1"/>
                          </a:solidFill>
                          <a:latin typeface="Arial"/>
                          <a:cs typeface="Arial"/>
                        </a:rPr>
                        <a:t>$5</a:t>
                      </a:r>
                      <a:r>
                        <a:rPr lang="en-US" sz="1200" spc="-5" dirty="0">
                          <a:solidFill>
                            <a:schemeClr val="tx1"/>
                          </a:solidFill>
                          <a:latin typeface="Arial"/>
                          <a:cs typeface="Arial"/>
                        </a:rPr>
                        <a:t>0</a:t>
                      </a:r>
                      <a:r>
                        <a:rPr sz="1200" spc="-5" dirty="0">
                          <a:solidFill>
                            <a:schemeClr val="tx1"/>
                          </a:solidFill>
                          <a:latin typeface="Arial"/>
                          <a:cs typeface="Arial"/>
                        </a:rPr>
                        <a:t>0,00</a:t>
                      </a:r>
                      <a:r>
                        <a:rPr lang="en-US" sz="1200" spc="-5" dirty="0">
                          <a:solidFill>
                            <a:schemeClr val="tx1"/>
                          </a:solidFill>
                          <a:latin typeface="+mn-lt"/>
                          <a:cs typeface="Arial"/>
                        </a:rPr>
                        <a:t>0</a:t>
                      </a:r>
                      <a:br>
                        <a:rPr lang="en-US" sz="1200" spc="-5" dirty="0">
                          <a:solidFill>
                            <a:schemeClr val="tx1"/>
                          </a:solidFill>
                          <a:latin typeface="Arial"/>
                          <a:cs typeface="Arial"/>
                        </a:rPr>
                      </a:br>
                      <a:r>
                        <a:rPr lang="en-US" sz="1200" spc="-5" dirty="0">
                          <a:solidFill>
                            <a:schemeClr val="tx1"/>
                          </a:solidFill>
                          <a:latin typeface="+mn-lt"/>
                          <a:cs typeface="Arial"/>
                        </a:rPr>
                        <a:t>Above </a:t>
                      </a:r>
                      <a:r>
                        <a:rPr lang="en-US" sz="1200" spc="-5" dirty="0">
                          <a:solidFill>
                            <a:schemeClr val="tx1"/>
                          </a:solidFill>
                          <a:latin typeface="Arial"/>
                          <a:cs typeface="Arial"/>
                        </a:rPr>
                        <a:t>$</a:t>
                      </a:r>
                      <a:r>
                        <a:rPr lang="en-US" sz="1200" spc="-5" dirty="0">
                          <a:solidFill>
                            <a:schemeClr val="tx1"/>
                          </a:solidFill>
                          <a:latin typeface="+mn-lt"/>
                          <a:cs typeface="Arial"/>
                        </a:rPr>
                        <a:t>750,000</a:t>
                      </a:r>
                      <a:endParaRPr sz="12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sz="1400" b="1" spc="-5" dirty="0">
                          <a:solidFill>
                            <a:srgbClr val="003B71"/>
                          </a:solidFill>
                          <a:latin typeface="Arial"/>
                          <a:cs typeface="Arial"/>
                        </a:rPr>
                        <a:t>$</a:t>
                      </a:r>
                      <a:r>
                        <a:rPr lang="en-US" sz="1400" b="1" spc="-5" dirty="0">
                          <a:solidFill>
                            <a:srgbClr val="003B71"/>
                          </a:solidFill>
                          <a:latin typeface="Arial"/>
                          <a:cs typeface="Arial"/>
                        </a:rPr>
                        <a:t>594</a:t>
                      </a:r>
                      <a:r>
                        <a:rPr sz="1400" b="1" spc="-5" dirty="0">
                          <a:solidFill>
                            <a:srgbClr val="003B71"/>
                          </a:solidFill>
                          <a:latin typeface="Arial"/>
                          <a:cs typeface="Arial"/>
                        </a:rPr>
                        <a:t>.</a:t>
                      </a:r>
                      <a:r>
                        <a:rPr lang="en-US" sz="1400" b="1" spc="-5" dirty="0">
                          <a:solidFill>
                            <a:srgbClr val="003B71"/>
                          </a:solidFill>
                          <a:latin typeface="Arial"/>
                          <a:cs typeface="Arial"/>
                        </a:rPr>
                        <a:t>0</a:t>
                      </a:r>
                      <a:r>
                        <a:rPr sz="1400" b="1" spc="-5" dirty="0">
                          <a:solidFill>
                            <a:srgbClr val="003B71"/>
                          </a:solidFill>
                          <a:latin typeface="Arial"/>
                          <a:cs typeface="Arial"/>
                        </a:rPr>
                        <a:t>0</a:t>
                      </a:r>
                      <a:endParaRPr sz="1400" dirty="0">
                        <a:solidFill>
                          <a:srgbClr val="003B7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solidFill>
                      <a:srgbClr val="D4EAF9"/>
                    </a:solidFill>
                  </a:tcPr>
                </a:tc>
                <a:extLst>
                  <a:ext uri="{0D108BD9-81ED-4DB2-BD59-A6C34878D82A}">
                    <a16:rowId xmlns:a16="http://schemas.microsoft.com/office/drawing/2014/main" val="10005"/>
                  </a:ext>
                </a:extLst>
              </a:tr>
            </a:tbl>
          </a:graphicData>
        </a:graphic>
      </p:graphicFrame>
      <p:graphicFrame>
        <p:nvGraphicFramePr>
          <p:cNvPr id="29" name="object 10">
            <a:extLst>
              <a:ext uri="{FF2B5EF4-FFF2-40B4-BE49-F238E27FC236}">
                <a16:creationId xmlns:a16="http://schemas.microsoft.com/office/drawing/2014/main" id="{340D58CB-9EAC-43F7-B005-AD9871573930}"/>
              </a:ext>
            </a:extLst>
          </p:cNvPr>
          <p:cNvGraphicFramePr>
            <a:graphicFrameLocks noGrp="1"/>
          </p:cNvGraphicFramePr>
          <p:nvPr/>
        </p:nvGraphicFramePr>
        <p:xfrm>
          <a:off x="8174346" y="1382967"/>
          <a:ext cx="3903687" cy="2279063"/>
        </p:xfrm>
        <a:graphic>
          <a:graphicData uri="http://schemas.openxmlformats.org/drawingml/2006/table">
            <a:tbl>
              <a:tblPr firstRow="1" bandRow="1">
                <a:tableStyleId>{2D5ABB26-0587-4C30-8999-92F81FD0307C}</a:tableStyleId>
              </a:tblPr>
              <a:tblGrid>
                <a:gridCol w="2854116">
                  <a:extLst>
                    <a:ext uri="{9D8B030D-6E8A-4147-A177-3AD203B41FA5}">
                      <a16:colId xmlns:a16="http://schemas.microsoft.com/office/drawing/2014/main" val="20000"/>
                    </a:ext>
                  </a:extLst>
                </a:gridCol>
                <a:gridCol w="1049571">
                  <a:extLst>
                    <a:ext uri="{9D8B030D-6E8A-4147-A177-3AD203B41FA5}">
                      <a16:colId xmlns:a16="http://schemas.microsoft.com/office/drawing/2014/main" val="2530318315"/>
                    </a:ext>
                  </a:extLst>
                </a:gridCol>
              </a:tblGrid>
              <a:tr h="559360">
                <a:tc>
                  <a:txBody>
                    <a:bodyPr/>
                    <a:lstStyle/>
                    <a:p>
                      <a:pPr marL="169545">
                        <a:lnSpc>
                          <a:spcPct val="100000"/>
                        </a:lnSpc>
                        <a:spcBef>
                          <a:spcPts val="765"/>
                        </a:spcBef>
                      </a:pPr>
                      <a:r>
                        <a:rPr lang="en-US" sz="1600" dirty="0">
                          <a:solidFill>
                            <a:srgbClr val="FFFFFF"/>
                          </a:solidFill>
                          <a:latin typeface="+mn-lt"/>
                          <a:cs typeface="Arial"/>
                        </a:rPr>
                        <a:t>Your yearly income</a:t>
                      </a:r>
                      <a:r>
                        <a:rPr lang="en-US" sz="1600" baseline="30000" dirty="0">
                          <a:solidFill>
                            <a:srgbClr val="FFFFFF"/>
                          </a:solidFill>
                          <a:latin typeface="+mn-lt"/>
                          <a:cs typeface="Arial"/>
                        </a:rPr>
                        <a:t>†</a:t>
                      </a:r>
                      <a:endParaRPr sz="1600" dirty="0">
                        <a:latin typeface="Arial"/>
                        <a:cs typeface="Arial"/>
                      </a:endParaRPr>
                    </a:p>
                  </a:txBody>
                  <a:tcPr marL="0" marR="0" marT="0" marB="0" anchor="ctr">
                    <a:lnL w="3175">
                      <a:solidFill>
                        <a:srgbClr val="000000"/>
                      </a:solidFill>
                      <a:prstDash val="solid"/>
                    </a:lnL>
                    <a:lnR w="12700" cap="flat" cmpd="sng" algn="ctr">
                      <a:noFill/>
                      <a:prstDash val="solid"/>
                      <a:round/>
                      <a:headEnd type="none" w="med" len="med"/>
                      <a:tailEnd type="none" w="med" len="med"/>
                    </a:lnR>
                    <a:lnB w="3175">
                      <a:solidFill>
                        <a:srgbClr val="000000"/>
                      </a:solidFill>
                      <a:prstDash val="solid"/>
                    </a:lnB>
                    <a:solidFill>
                      <a:schemeClr val="accent1"/>
                    </a:solidFill>
                  </a:tcPr>
                </a:tc>
                <a:tc>
                  <a:txBody>
                    <a:bodyPr/>
                    <a:lstStyle/>
                    <a:p>
                      <a:pPr marL="169545" algn="l">
                        <a:lnSpc>
                          <a:spcPct val="100000"/>
                        </a:lnSpc>
                        <a:spcBef>
                          <a:spcPts val="765"/>
                        </a:spcBef>
                      </a:pPr>
                      <a:r>
                        <a:rPr lang="en-US" sz="1600" dirty="0">
                          <a:solidFill>
                            <a:schemeClr val="bg1"/>
                          </a:solidFill>
                          <a:latin typeface="Arial"/>
                          <a:cs typeface="Arial"/>
                        </a:rPr>
                        <a:t>You pay</a:t>
                      </a:r>
                      <a:endParaRPr sz="1600" dirty="0">
                        <a:solidFill>
                          <a:schemeClr val="bg1"/>
                        </a:solidFill>
                        <a:latin typeface="Arial"/>
                        <a:cs typeface="Arial"/>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B w="3175" cap="flat" cmpd="sng" algn="ctr">
                      <a:solidFill>
                        <a:srgbClr val="000000"/>
                      </a:solidFill>
                      <a:prstDash val="solid"/>
                      <a:round/>
                      <a:headEnd type="none" w="med" len="med"/>
                      <a:tailEnd type="none" w="med" len="med"/>
                    </a:lnB>
                    <a:solidFill>
                      <a:schemeClr val="accent1"/>
                    </a:solidFill>
                  </a:tcPr>
                </a:tc>
                <a:extLst>
                  <a:ext uri="{0D108BD9-81ED-4DB2-BD59-A6C34878D82A}">
                    <a16:rowId xmlns:a16="http://schemas.microsoft.com/office/drawing/2014/main" val="875300727"/>
                  </a:ext>
                </a:extLst>
              </a:tr>
              <a:tr h="564543">
                <a:tc gridSpan="2">
                  <a:txBody>
                    <a:bodyPr/>
                    <a:lstStyle/>
                    <a:p>
                      <a:pPr marL="0" marR="0" lvl="0" indent="0" algn="l" defTabSz="914400" rtl="0" eaLnBrk="1" fontAlgn="base" latinLnBrk="0" hangingPunct="1">
                        <a:lnSpc>
                          <a:spcPct val="100000"/>
                        </a:lnSpc>
                        <a:spcBef>
                          <a:spcPct val="35000"/>
                        </a:spcBef>
                        <a:spcAft>
                          <a:spcPct val="0"/>
                        </a:spcAft>
                        <a:buClr>
                          <a:schemeClr val="tx2"/>
                        </a:buClr>
                        <a:buSzTx/>
                        <a:buFont typeface="Wingdings" charset="0"/>
                        <a:buNone/>
                        <a:tabLst>
                          <a:tab pos="1773238" algn="r"/>
                        </a:tabLst>
                        <a:defRPr/>
                      </a:pPr>
                      <a:r>
                        <a:rPr kumimoji="0" lang="en-US" sz="1200" b="1" i="0" u="none" strike="noStrike" cap="none" normalizeH="0" baseline="0" dirty="0">
                          <a:ln>
                            <a:noFill/>
                          </a:ln>
                          <a:solidFill>
                            <a:schemeClr val="accent1"/>
                          </a:solidFill>
                          <a:effectLst/>
                          <a:latin typeface="+mn-lt"/>
                          <a:ea typeface="ヒラギノ角ゴ Pro W3" charset="0"/>
                          <a:cs typeface="Arial" charset="0"/>
                        </a:rPr>
                        <a:t>    If you’re married but file a tax return separately </a:t>
                      </a:r>
                      <a:br>
                        <a:rPr kumimoji="0" lang="en-US" sz="1200" b="1" i="0" u="none" strike="noStrike" cap="none" normalizeH="0" baseline="0" dirty="0">
                          <a:ln>
                            <a:noFill/>
                          </a:ln>
                          <a:solidFill>
                            <a:schemeClr val="accent1"/>
                          </a:solidFill>
                          <a:effectLst/>
                          <a:latin typeface="+mn-lt"/>
                          <a:ea typeface="ヒラギノ角ゴ Pro W3" charset="0"/>
                          <a:cs typeface="Arial" charset="0"/>
                        </a:rPr>
                      </a:br>
                      <a:r>
                        <a:rPr kumimoji="0" lang="en-US" sz="1200" b="1" i="0" u="none" strike="noStrike" cap="none" normalizeH="0" baseline="0" dirty="0">
                          <a:ln>
                            <a:noFill/>
                          </a:ln>
                          <a:solidFill>
                            <a:schemeClr val="accent1"/>
                          </a:solidFill>
                          <a:effectLst/>
                          <a:latin typeface="+mn-lt"/>
                          <a:ea typeface="ヒラギノ角ゴ Pro W3" charset="0"/>
                          <a:cs typeface="Arial" charset="0"/>
                        </a:rPr>
                        <a:t>    from your spouse</a:t>
                      </a:r>
                      <a:endParaRPr kumimoji="0" lang="en-US" sz="1200" b="1" i="0" u="none" strike="noStrike" cap="none" normalizeH="0" baseline="30000" dirty="0">
                        <a:ln>
                          <a:noFill/>
                        </a:ln>
                        <a:solidFill>
                          <a:schemeClr val="accent1"/>
                        </a:solidFill>
                        <a:effectLst/>
                        <a:latin typeface="+mn-lt"/>
                        <a:ea typeface="ヒラギノ角ゴ Pro W3" charset="0"/>
                        <a:cs typeface="Arial" charset="0"/>
                      </a:endParaRPr>
                    </a:p>
                  </a:txBody>
                  <a:tcPr marL="0" marR="0" marT="95250" marB="0">
                    <a:lnL w="3175">
                      <a:solidFill>
                        <a:srgbClr val="000000"/>
                      </a:solidFill>
                      <a:prstDash val="soli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a:solidFill>
                        <a:srgbClr val="000000"/>
                      </a:solidFill>
                      <a:prstDash val="solid"/>
                    </a:lnB>
                  </a:tcPr>
                </a:tc>
                <a:tc hMerge="1">
                  <a:txBody>
                    <a:bodyPr/>
                    <a:lstStyle/>
                    <a:p>
                      <a:pPr marL="0" marR="0" lvl="0" indent="0" algn="l" defTabSz="914400" rtl="0" eaLnBrk="1" fontAlgn="base" latinLnBrk="0" hangingPunct="1">
                        <a:lnSpc>
                          <a:spcPct val="100000"/>
                        </a:lnSpc>
                        <a:spcBef>
                          <a:spcPct val="35000"/>
                        </a:spcBef>
                        <a:spcAft>
                          <a:spcPct val="0"/>
                        </a:spcAft>
                        <a:buClr>
                          <a:schemeClr val="tx2"/>
                        </a:buClr>
                        <a:buSzTx/>
                        <a:buFont typeface="Wingdings" charset="0"/>
                        <a:buNone/>
                        <a:tabLst>
                          <a:tab pos="1773238" algn="r"/>
                        </a:tabLst>
                        <a:defRPr/>
                      </a:pPr>
                      <a:endParaRPr kumimoji="0" lang="en-US" sz="1200" b="1" i="0" u="none" strike="noStrike" cap="none" normalizeH="0" baseline="30000" dirty="0">
                        <a:ln>
                          <a:noFill/>
                        </a:ln>
                        <a:solidFill>
                          <a:schemeClr val="accent1"/>
                        </a:solidFill>
                        <a:effectLst/>
                        <a:latin typeface="+mn-lt"/>
                        <a:ea typeface="ヒラギノ角ゴ Pro W3" charset="0"/>
                        <a:cs typeface="Arial" charset="0"/>
                      </a:endParaRPr>
                    </a:p>
                  </a:txBody>
                  <a:tcPr marL="0" marR="0" marT="9525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75667">
                <a:tc>
                  <a:txBody>
                    <a:bodyPr/>
                    <a:lstStyle/>
                    <a:p>
                      <a:pPr marL="169545">
                        <a:lnSpc>
                          <a:spcPct val="100000"/>
                        </a:lnSpc>
                        <a:spcBef>
                          <a:spcPts val="750"/>
                        </a:spcBef>
                      </a:pPr>
                      <a:r>
                        <a:rPr lang="en-US" sz="1200" spc="-5" dirty="0">
                          <a:solidFill>
                            <a:schemeClr val="tx1"/>
                          </a:solidFill>
                          <a:latin typeface="+mn-lt"/>
                          <a:cs typeface="Arial"/>
                        </a:rPr>
                        <a:t>$103,000 </a:t>
                      </a:r>
                      <a:r>
                        <a:rPr lang="en-US" sz="1200" spc="-5" dirty="0">
                          <a:solidFill>
                            <a:schemeClr val="tx1"/>
                          </a:solidFill>
                          <a:latin typeface="Arial"/>
                          <a:cs typeface="Arial"/>
                        </a:rPr>
                        <a:t>– or less Standard</a:t>
                      </a:r>
                      <a:r>
                        <a:rPr lang="en-US" sz="1200" spc="-5" baseline="30000" dirty="0">
                          <a:solidFill>
                            <a:schemeClr val="tx1"/>
                          </a:solidFill>
                          <a:latin typeface="+mn-lt"/>
                          <a:cs typeface="Arial"/>
                        </a:rPr>
                        <a:t>‡</a:t>
                      </a:r>
                      <a:endParaRPr sz="1200" dirty="0">
                        <a:solidFill>
                          <a:schemeClr val="tx1"/>
                        </a:solidFill>
                        <a:latin typeface="Arial"/>
                        <a:cs typeface="Arial"/>
                      </a:endParaRPr>
                    </a:p>
                  </a:txBody>
                  <a:tcPr marL="0" marR="0" marT="95250"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0"/>
                        </a:spcBef>
                      </a:pPr>
                      <a:r>
                        <a:rPr lang="en-US" sz="1400" b="1" spc="-5" dirty="0">
                          <a:solidFill>
                            <a:srgbClr val="003B71"/>
                          </a:solidFill>
                          <a:latin typeface="Arial"/>
                          <a:cs typeface="Arial"/>
                        </a:rPr>
                        <a:t>$174.70</a:t>
                      </a:r>
                      <a:r>
                        <a:rPr lang="en-US" sz="1400" b="1" spc="-5" baseline="30000" dirty="0">
                          <a:solidFill>
                            <a:srgbClr val="003B71"/>
                          </a:solidFill>
                          <a:latin typeface="+mn-lt"/>
                          <a:cs typeface="Arial"/>
                        </a:rPr>
                        <a:t>‡</a:t>
                      </a:r>
                      <a:endParaRPr sz="1400" b="1" baseline="0" dirty="0">
                        <a:solidFill>
                          <a:srgbClr val="003B71"/>
                        </a:solidFill>
                        <a:latin typeface="Arial"/>
                        <a:cs typeface="Arial"/>
                      </a:endParaRPr>
                    </a:p>
                  </a:txBody>
                  <a:tcPr marL="0" marR="0" marT="95250"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D4EAF9"/>
                    </a:solidFill>
                  </a:tcPr>
                </a:tc>
                <a:extLst>
                  <a:ext uri="{0D108BD9-81ED-4DB2-BD59-A6C34878D82A}">
                    <a16:rowId xmlns:a16="http://schemas.microsoft.com/office/drawing/2014/main" val="10002"/>
                  </a:ext>
                </a:extLst>
              </a:tr>
              <a:tr h="377182">
                <a:tc>
                  <a:txBody>
                    <a:bodyPr/>
                    <a:lstStyle/>
                    <a:p>
                      <a:pPr marL="169545">
                        <a:lnSpc>
                          <a:spcPct val="100000"/>
                        </a:lnSpc>
                        <a:spcBef>
                          <a:spcPts val="755"/>
                        </a:spcBef>
                      </a:pPr>
                      <a:r>
                        <a:rPr lang="en-US" sz="1200" spc="-5" dirty="0">
                          <a:solidFill>
                            <a:schemeClr val="tx1"/>
                          </a:solidFill>
                          <a:latin typeface="+mn-lt"/>
                          <a:cs typeface="Arial"/>
                        </a:rPr>
                        <a:t>$103,001 – </a:t>
                      </a:r>
                      <a:r>
                        <a:rPr lang="en-US" sz="1200" spc="-5" dirty="0">
                          <a:solidFill>
                            <a:schemeClr val="tx1"/>
                          </a:solidFill>
                          <a:latin typeface="Arial"/>
                          <a:cs typeface="Arial"/>
                        </a:rPr>
                        <a:t>less than $</a:t>
                      </a:r>
                      <a:r>
                        <a:rPr lang="en-US" sz="1200" spc="-5" dirty="0">
                          <a:solidFill>
                            <a:schemeClr val="tx1"/>
                          </a:solidFill>
                          <a:latin typeface="+mn-lt"/>
                          <a:cs typeface="Arial"/>
                        </a:rPr>
                        <a:t>397,000</a:t>
                      </a:r>
                      <a:endParaRPr sz="12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lang="en-US" sz="1400" b="1" spc="-5" dirty="0">
                          <a:solidFill>
                            <a:srgbClr val="003B71"/>
                          </a:solidFill>
                          <a:latin typeface="Arial"/>
                          <a:cs typeface="Arial"/>
                        </a:rPr>
                        <a:t>$559.00</a:t>
                      </a:r>
                      <a:endParaRPr sz="1400" b="1" dirty="0">
                        <a:solidFill>
                          <a:srgbClr val="003B71"/>
                        </a:solidFill>
                        <a:latin typeface="Arial"/>
                        <a:cs typeface="Arial"/>
                      </a:endParaRPr>
                    </a:p>
                  </a:txBody>
                  <a:tcPr marL="0" marR="0" marT="95885"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D4EAF9"/>
                    </a:solidFill>
                  </a:tcPr>
                </a:tc>
                <a:extLst>
                  <a:ext uri="{0D108BD9-81ED-4DB2-BD59-A6C34878D82A}">
                    <a16:rowId xmlns:a16="http://schemas.microsoft.com/office/drawing/2014/main" val="10003"/>
                  </a:ext>
                </a:extLst>
              </a:tr>
              <a:tr h="402311">
                <a:tc>
                  <a:txBody>
                    <a:bodyPr/>
                    <a:lstStyle/>
                    <a:p>
                      <a:pPr marL="169545">
                        <a:lnSpc>
                          <a:spcPct val="100000"/>
                        </a:lnSpc>
                        <a:spcBef>
                          <a:spcPts val="755"/>
                        </a:spcBef>
                      </a:pPr>
                      <a:r>
                        <a:rPr lang="en-US" sz="1200" spc="-5" dirty="0">
                          <a:solidFill>
                            <a:schemeClr val="tx1"/>
                          </a:solidFill>
                          <a:latin typeface="Arial"/>
                          <a:cs typeface="Arial"/>
                        </a:rPr>
                        <a:t>Greater than or equal to $</a:t>
                      </a:r>
                      <a:r>
                        <a:rPr lang="en-US" sz="1200" spc="-5" dirty="0">
                          <a:solidFill>
                            <a:schemeClr val="tx1"/>
                          </a:solidFill>
                          <a:latin typeface="+mn-lt"/>
                          <a:cs typeface="Arial"/>
                        </a:rPr>
                        <a:t>397,000</a:t>
                      </a:r>
                      <a:endParaRPr sz="1200" dirty="0">
                        <a:solidFill>
                          <a:schemeClr val="tx1"/>
                        </a:solidFill>
                        <a:latin typeface="Arial"/>
                        <a:cs typeface="Arial"/>
                      </a:endParaRPr>
                    </a:p>
                  </a:txBody>
                  <a:tcPr marL="0" marR="0" marT="95885" marB="0">
                    <a:lnL w="3175">
                      <a:solidFill>
                        <a:srgbClr val="000000"/>
                      </a:solidFill>
                      <a:prstDash val="solid"/>
                    </a:lnL>
                    <a:lnR w="3175">
                      <a:solidFill>
                        <a:srgbClr val="000000"/>
                      </a:solidFill>
                      <a:prstDash val="solid"/>
                    </a:lnR>
                    <a:lnT w="3175">
                      <a:solidFill>
                        <a:srgbClr val="000000"/>
                      </a:solidFill>
                      <a:prstDash val="solid"/>
                    </a:lnT>
                    <a:lnB w="3175">
                      <a:solidFill>
                        <a:srgbClr val="000000"/>
                      </a:solidFill>
                      <a:prstDash val="solid"/>
                    </a:lnB>
                  </a:tcPr>
                </a:tc>
                <a:tc>
                  <a:txBody>
                    <a:bodyPr/>
                    <a:lstStyle/>
                    <a:p>
                      <a:pPr marL="169545">
                        <a:lnSpc>
                          <a:spcPct val="100000"/>
                        </a:lnSpc>
                        <a:spcBef>
                          <a:spcPts val="755"/>
                        </a:spcBef>
                      </a:pPr>
                      <a:r>
                        <a:rPr lang="en-US" sz="1400" b="1" spc="-5" dirty="0">
                          <a:solidFill>
                            <a:srgbClr val="003B71"/>
                          </a:solidFill>
                          <a:latin typeface="Arial"/>
                          <a:cs typeface="Arial"/>
                        </a:rPr>
                        <a:t>$594.00</a:t>
                      </a:r>
                      <a:endParaRPr sz="1400" b="1" dirty="0">
                        <a:solidFill>
                          <a:srgbClr val="003B71"/>
                        </a:solidFill>
                        <a:latin typeface="Arial"/>
                        <a:cs typeface="Arial"/>
                      </a:endParaRPr>
                    </a:p>
                  </a:txBody>
                  <a:tcPr marL="0" marR="0" marT="95885" marB="0">
                    <a:lnL w="3175" cap="flat" cmpd="sng" algn="ctr">
                      <a:solidFill>
                        <a:srgbClr val="000000"/>
                      </a:solidFill>
                      <a:prstDash val="solid"/>
                      <a:round/>
                      <a:headEnd type="none" w="med" len="med"/>
                      <a:tailEnd type="none" w="med" len="med"/>
                    </a:lnL>
                    <a:lnR w="3175" cap="flat" cmpd="sng" algn="ctr">
                      <a:solidFill>
                        <a:srgbClr val="000000"/>
                      </a:solidFill>
                      <a:prstDash val="solid"/>
                      <a:round/>
                      <a:headEnd type="none" w="med" len="med"/>
                      <a:tailEnd type="none" w="med" len="med"/>
                    </a:lnR>
                    <a:lnT w="3175" cap="flat" cmpd="sng" algn="ctr">
                      <a:solidFill>
                        <a:srgbClr val="000000"/>
                      </a:solidFill>
                      <a:prstDash val="solid"/>
                      <a:round/>
                      <a:headEnd type="none" w="med" len="med"/>
                      <a:tailEnd type="none" w="med" len="med"/>
                    </a:lnT>
                    <a:lnB w="3175" cap="flat" cmpd="sng" algn="ctr">
                      <a:solidFill>
                        <a:srgbClr val="000000"/>
                      </a:solidFill>
                      <a:prstDash val="solid"/>
                      <a:round/>
                      <a:headEnd type="none" w="med" len="med"/>
                      <a:tailEnd type="none" w="med" len="med"/>
                    </a:lnB>
                    <a:solidFill>
                      <a:srgbClr val="D4EAF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402512292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object 5">
            <a:extLst>
              <a:ext uri="{FF2B5EF4-FFF2-40B4-BE49-F238E27FC236}">
                <a16:creationId xmlns:a16="http://schemas.microsoft.com/office/drawing/2014/main" id="{27E467E6-FF6D-42B0-8E20-8A4271109CD7}"/>
              </a:ext>
            </a:extLst>
          </p:cNvPr>
          <p:cNvSpPr/>
          <p:nvPr/>
        </p:nvSpPr>
        <p:spPr>
          <a:xfrm>
            <a:off x="109728" y="0"/>
            <a:ext cx="2976880" cy="6858000"/>
          </a:xfrm>
          <a:custGeom>
            <a:avLst/>
            <a:gdLst/>
            <a:ahLst/>
            <a:cxnLst/>
            <a:rect l="l" t="t" r="r" b="b"/>
            <a:pathLst>
              <a:path w="2976880" h="6858000">
                <a:moveTo>
                  <a:pt x="0" y="6858000"/>
                </a:moveTo>
                <a:lnTo>
                  <a:pt x="2976372" y="6858000"/>
                </a:lnTo>
                <a:lnTo>
                  <a:pt x="2976372" y="0"/>
                </a:lnTo>
                <a:lnTo>
                  <a:pt x="0" y="0"/>
                </a:lnTo>
                <a:lnTo>
                  <a:pt x="0" y="6858000"/>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AFBDD1F7-2A47-4E09-90AB-18095A8559B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5" name="object 6">
            <a:extLst>
              <a:ext uri="{FF2B5EF4-FFF2-40B4-BE49-F238E27FC236}">
                <a16:creationId xmlns:a16="http://schemas.microsoft.com/office/drawing/2014/main" id="{5DA2FA83-0FFD-4125-96D6-FAA2823D71CF}"/>
              </a:ext>
            </a:extLst>
          </p:cNvPr>
          <p:cNvSpPr txBox="1">
            <a:spLocks noGrp="1"/>
          </p:cNvSpPr>
          <p:nvPr>
            <p:ph type="title"/>
          </p:nvPr>
        </p:nvSpPr>
        <p:spPr>
          <a:xfrm>
            <a:off x="3541115" y="816247"/>
            <a:ext cx="8186597" cy="412934"/>
          </a:xfrm>
          <a:prstGeom prst="rect">
            <a:avLst/>
          </a:prstGeom>
        </p:spPr>
        <p:txBody>
          <a:bodyPr vert="horz" wrap="square" lIns="0" tIns="12700" rIns="0" bIns="0" rtlCol="0">
            <a:spAutoFit/>
          </a:bodyPr>
          <a:lstStyle/>
          <a:p>
            <a:pPr marL="12700">
              <a:lnSpc>
                <a:spcPct val="100000"/>
              </a:lnSpc>
              <a:spcBef>
                <a:spcPts val="100"/>
              </a:spcBef>
            </a:pPr>
            <a:r>
              <a:rPr sz="2600" dirty="0"/>
              <a:t>Part </a:t>
            </a:r>
            <a:r>
              <a:rPr lang="en-US" sz="2600" dirty="0"/>
              <a:t>A &amp; </a:t>
            </a:r>
            <a:r>
              <a:rPr sz="2600" dirty="0"/>
              <a:t>B: </a:t>
            </a:r>
            <a:r>
              <a:rPr lang="en-US" sz="2600" spc="-5" dirty="0"/>
              <a:t>Enrolling in Medicare When First Eligible</a:t>
            </a:r>
            <a:endParaRPr sz="2600" dirty="0"/>
          </a:p>
        </p:txBody>
      </p:sp>
      <p:sp>
        <p:nvSpPr>
          <p:cNvPr id="28" name="object 8">
            <a:extLst>
              <a:ext uri="{FF2B5EF4-FFF2-40B4-BE49-F238E27FC236}">
                <a16:creationId xmlns:a16="http://schemas.microsoft.com/office/drawing/2014/main" id="{F58109F0-D72A-4576-AFAC-E7A7F45EAB0F}"/>
              </a:ext>
            </a:extLst>
          </p:cNvPr>
          <p:cNvSpPr txBox="1"/>
          <p:nvPr/>
        </p:nvSpPr>
        <p:spPr>
          <a:xfrm>
            <a:off x="3541115" y="1575758"/>
            <a:ext cx="7867620" cy="2239972"/>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rPr>
              <a:t>Initial Enrollment Period</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If you’re already getting benefits from Social Security,  you’ll be automatically enrolled in both Part A and Part B starting the first day of the month you turn 65.</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If you </a:t>
            </a:r>
            <a:r>
              <a:rPr kumimoji="0" lang="en-US" sz="1600" b="1" i="0" u="none" strike="noStrike" kern="1200" cap="none" spc="-40" normalizeH="0" baseline="0" noProof="0" dirty="0">
                <a:ln>
                  <a:noFill/>
                </a:ln>
                <a:solidFill>
                  <a:prstClr val="black"/>
                </a:solidFill>
                <a:effectLst/>
                <a:uLnTx/>
                <a:uFillTx/>
                <a:latin typeface="Calibri" panose="020F0502020204030204"/>
                <a:ea typeface="+mn-ea"/>
                <a:cs typeface="Arial"/>
              </a:rPr>
              <a:t>do not </a:t>
            </a: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get benefits from Social Security, you’ll need to contact Social Security.</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You can enroll over a 7-month period, which starts 3 months before your 65th birthday, known as the </a:t>
            </a:r>
            <a:r>
              <a:rPr kumimoji="0" lang="en-US" sz="1600" b="1" i="0" u="none" strike="noStrike" kern="1200" cap="none" spc="-40" normalizeH="0" baseline="0" noProof="0" dirty="0">
                <a:ln>
                  <a:noFill/>
                </a:ln>
                <a:solidFill>
                  <a:prstClr val="black"/>
                </a:solidFill>
                <a:effectLst/>
                <a:uLnTx/>
                <a:uFillTx/>
                <a:latin typeface="Calibri" panose="020F0502020204030204"/>
                <a:ea typeface="+mn-ea"/>
                <a:cs typeface="Arial"/>
              </a:rPr>
              <a:t>Initial Enrollment Period.</a:t>
            </a:r>
          </a:p>
          <a:p>
            <a:pPr marL="136525" marR="51435" lvl="0" indent="-123825" algn="l" defTabSz="914400" rtl="0" eaLnBrk="1" fontAlgn="auto" latinLnBrk="0" hangingPunct="1">
              <a:lnSpc>
                <a:spcPct val="104200"/>
              </a:lnSpc>
              <a:spcBef>
                <a:spcPts val="894"/>
              </a:spcBef>
              <a:spcAft>
                <a:spcPts val="0"/>
              </a:spcAft>
              <a:buClrTx/>
              <a:buSzTx/>
              <a:buFontTx/>
              <a:buChar char="•"/>
              <a:tabLst>
                <a:tab pos="137160" algn="l"/>
              </a:tabLst>
              <a:defRPr/>
            </a:pPr>
            <a:r>
              <a:rPr kumimoji="0" lang="en-US" sz="1600" b="0" i="0" u="none" strike="noStrike" kern="1200" cap="none" spc="-40" normalizeH="0" baseline="0" noProof="0" dirty="0">
                <a:ln>
                  <a:noFill/>
                </a:ln>
                <a:solidFill>
                  <a:prstClr val="black"/>
                </a:solidFill>
                <a:effectLst/>
                <a:uLnTx/>
                <a:uFillTx/>
                <a:latin typeface="Calibri" panose="020F0502020204030204"/>
                <a:ea typeface="+mn-ea"/>
                <a:cs typeface="Arial"/>
              </a:rPr>
              <a:t>You may be able to enroll online at </a:t>
            </a:r>
            <a:r>
              <a:rPr kumimoji="0" lang="en-US" sz="1600" b="1" i="0" u="none" strike="noStrike" kern="1200" cap="none" spc="-40" normalizeH="0" baseline="0" noProof="0" dirty="0">
                <a:ln>
                  <a:noFill/>
                </a:ln>
                <a:solidFill>
                  <a:prstClr val="black"/>
                </a:solidFill>
                <a:effectLst/>
                <a:uLnTx/>
                <a:uFillTx/>
                <a:latin typeface="Calibri" panose="020F0502020204030204"/>
                <a:ea typeface="+mn-ea"/>
                <a:cs typeface="Arial"/>
              </a:rPr>
              <a:t>socialsecurity.gov.</a:t>
            </a:r>
            <a:endParaRPr kumimoji="0" lang="en-US" sz="1600" b="1"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grpSp>
        <p:nvGrpSpPr>
          <p:cNvPr id="8" name="Group 7">
            <a:extLst>
              <a:ext uri="{FF2B5EF4-FFF2-40B4-BE49-F238E27FC236}">
                <a16:creationId xmlns:a16="http://schemas.microsoft.com/office/drawing/2014/main" id="{B5E7F9BC-58CB-45AC-9A37-743F2B7E3241}"/>
              </a:ext>
            </a:extLst>
          </p:cNvPr>
          <p:cNvGrpSpPr/>
          <p:nvPr/>
        </p:nvGrpSpPr>
        <p:grpSpPr>
          <a:xfrm>
            <a:off x="3720905" y="4473094"/>
            <a:ext cx="2645867" cy="1242703"/>
            <a:chOff x="3720905" y="4146187"/>
            <a:chExt cx="2645867" cy="1242703"/>
          </a:xfrm>
        </p:grpSpPr>
        <p:grpSp>
          <p:nvGrpSpPr>
            <p:cNvPr id="5" name="Group 4">
              <a:extLst>
                <a:ext uri="{FF2B5EF4-FFF2-40B4-BE49-F238E27FC236}">
                  <a16:creationId xmlns:a16="http://schemas.microsoft.com/office/drawing/2014/main" id="{09E715CA-FC76-428C-80A1-73FB7B518877}"/>
                </a:ext>
              </a:extLst>
            </p:cNvPr>
            <p:cNvGrpSpPr/>
            <p:nvPr/>
          </p:nvGrpSpPr>
          <p:grpSpPr>
            <a:xfrm>
              <a:off x="3720905" y="4146187"/>
              <a:ext cx="2645867" cy="884408"/>
              <a:chOff x="3738939" y="4048912"/>
              <a:chExt cx="2645867" cy="884408"/>
            </a:xfrm>
          </p:grpSpPr>
          <p:pic>
            <p:nvPicPr>
              <p:cNvPr id="34" name="Graphic 33">
                <a:extLst>
                  <a:ext uri="{FF2B5EF4-FFF2-40B4-BE49-F238E27FC236}">
                    <a16:creationId xmlns:a16="http://schemas.microsoft.com/office/drawing/2014/main" id="{7A21222A-2615-4851-B9AE-F11B297AA85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8939" y="4048912"/>
                <a:ext cx="884408" cy="884408"/>
              </a:xfrm>
              <a:prstGeom prst="rect">
                <a:avLst/>
              </a:prstGeom>
            </p:spPr>
          </p:pic>
          <p:pic>
            <p:nvPicPr>
              <p:cNvPr id="35" name="Graphic 34">
                <a:extLst>
                  <a:ext uri="{FF2B5EF4-FFF2-40B4-BE49-F238E27FC236}">
                    <a16:creationId xmlns:a16="http://schemas.microsoft.com/office/drawing/2014/main" id="{63186FF5-ECCA-4828-820F-849DF7A76E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9668" y="4048912"/>
                <a:ext cx="884408" cy="884408"/>
              </a:xfrm>
              <a:prstGeom prst="rect">
                <a:avLst/>
              </a:prstGeom>
            </p:spPr>
          </p:pic>
          <p:pic>
            <p:nvPicPr>
              <p:cNvPr id="36" name="Graphic 35">
                <a:extLst>
                  <a:ext uri="{FF2B5EF4-FFF2-40B4-BE49-F238E27FC236}">
                    <a16:creationId xmlns:a16="http://schemas.microsoft.com/office/drawing/2014/main" id="{30F87B85-8E01-4667-A39A-248EB7DEB01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0398" y="4048912"/>
                <a:ext cx="884408" cy="884408"/>
              </a:xfrm>
              <a:prstGeom prst="rect">
                <a:avLst/>
              </a:prstGeom>
            </p:spPr>
          </p:pic>
        </p:grpSp>
        <p:sp>
          <p:nvSpPr>
            <p:cNvPr id="7" name="Left Brace 6">
              <a:extLst>
                <a:ext uri="{FF2B5EF4-FFF2-40B4-BE49-F238E27FC236}">
                  <a16:creationId xmlns:a16="http://schemas.microsoft.com/office/drawing/2014/main" id="{94F07724-5FBF-495A-BC54-2C5D5455D713}"/>
                </a:ext>
              </a:extLst>
            </p:cNvPr>
            <p:cNvSpPr/>
            <p:nvPr/>
          </p:nvSpPr>
          <p:spPr>
            <a:xfrm rot="16200000">
              <a:off x="4951750" y="3719739"/>
              <a:ext cx="184176" cy="2560320"/>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object 8">
              <a:extLst>
                <a:ext uri="{FF2B5EF4-FFF2-40B4-BE49-F238E27FC236}">
                  <a16:creationId xmlns:a16="http://schemas.microsoft.com/office/drawing/2014/main" id="{61A2E9E2-F873-4F2C-8034-ECBEDABB42CB}"/>
                </a:ext>
              </a:extLst>
            </p:cNvPr>
            <p:cNvSpPr txBox="1"/>
            <p:nvPr/>
          </p:nvSpPr>
          <p:spPr>
            <a:xfrm>
              <a:off x="3917760" y="5196914"/>
              <a:ext cx="2267865" cy="191976"/>
            </a:xfrm>
            <a:prstGeom prst="rect">
              <a:avLst/>
            </a:prstGeom>
          </p:spPr>
          <p:txBody>
            <a:bodyPr vert="horz" wrap="non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3 months </a:t>
              </a: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before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your 65</a:t>
              </a:r>
              <a:r>
                <a:rPr kumimoji="0" lang="en-US" sz="1200" b="0" i="0" u="none" strike="noStrike" kern="1200" cap="none" spc="-40" normalizeH="0" baseline="30000" noProof="0" dirty="0">
                  <a:ln>
                    <a:noFill/>
                  </a:ln>
                  <a:solidFill>
                    <a:prstClr val="black"/>
                  </a:solidFill>
                  <a:effectLst/>
                  <a:uLnTx/>
                  <a:uFillTx/>
                  <a:latin typeface="Calibri" panose="020F0502020204030204"/>
                  <a:ea typeface="+mn-ea"/>
                  <a:cs typeface="Arial"/>
                </a:rPr>
                <a:t>th</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 birthday</a:t>
              </a:r>
              <a:endParaRPr kumimoji="0" lang="en-US" sz="1200" b="0"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grpSp>
      <p:grpSp>
        <p:nvGrpSpPr>
          <p:cNvPr id="47" name="Group 46">
            <a:extLst>
              <a:ext uri="{FF2B5EF4-FFF2-40B4-BE49-F238E27FC236}">
                <a16:creationId xmlns:a16="http://schemas.microsoft.com/office/drawing/2014/main" id="{1E6F2944-F438-4CD2-B2DD-AC6ECA8ED22D}"/>
              </a:ext>
            </a:extLst>
          </p:cNvPr>
          <p:cNvGrpSpPr/>
          <p:nvPr/>
        </p:nvGrpSpPr>
        <p:grpSpPr>
          <a:xfrm>
            <a:off x="8471912" y="4473094"/>
            <a:ext cx="2645867" cy="1242703"/>
            <a:chOff x="3720905" y="4146187"/>
            <a:chExt cx="2645867" cy="1242703"/>
          </a:xfrm>
        </p:grpSpPr>
        <p:grpSp>
          <p:nvGrpSpPr>
            <p:cNvPr id="48" name="Group 47">
              <a:extLst>
                <a:ext uri="{FF2B5EF4-FFF2-40B4-BE49-F238E27FC236}">
                  <a16:creationId xmlns:a16="http://schemas.microsoft.com/office/drawing/2014/main" id="{C1CD8817-3EAF-4288-8DD8-042BC71A165F}"/>
                </a:ext>
              </a:extLst>
            </p:cNvPr>
            <p:cNvGrpSpPr/>
            <p:nvPr/>
          </p:nvGrpSpPr>
          <p:grpSpPr>
            <a:xfrm>
              <a:off x="3720905" y="4146187"/>
              <a:ext cx="2645867" cy="884408"/>
              <a:chOff x="3738939" y="4048912"/>
              <a:chExt cx="2645867" cy="884408"/>
            </a:xfrm>
          </p:grpSpPr>
          <p:pic>
            <p:nvPicPr>
              <p:cNvPr id="51" name="Graphic 50">
                <a:extLst>
                  <a:ext uri="{FF2B5EF4-FFF2-40B4-BE49-F238E27FC236}">
                    <a16:creationId xmlns:a16="http://schemas.microsoft.com/office/drawing/2014/main" id="{B6B2C4AF-CAFF-4803-B847-6B0FA1911449}"/>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738939" y="4048912"/>
                <a:ext cx="884408" cy="884408"/>
              </a:xfrm>
              <a:prstGeom prst="rect">
                <a:avLst/>
              </a:prstGeom>
            </p:spPr>
          </p:pic>
          <p:pic>
            <p:nvPicPr>
              <p:cNvPr id="52" name="Graphic 51">
                <a:extLst>
                  <a:ext uri="{FF2B5EF4-FFF2-40B4-BE49-F238E27FC236}">
                    <a16:creationId xmlns:a16="http://schemas.microsoft.com/office/drawing/2014/main" id="{D24E69B2-C087-4101-9B87-05CCA4D2000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619668" y="4048912"/>
                <a:ext cx="884408" cy="884408"/>
              </a:xfrm>
              <a:prstGeom prst="rect">
                <a:avLst/>
              </a:prstGeom>
            </p:spPr>
          </p:pic>
          <p:pic>
            <p:nvPicPr>
              <p:cNvPr id="54" name="Graphic 53">
                <a:extLst>
                  <a:ext uri="{FF2B5EF4-FFF2-40B4-BE49-F238E27FC236}">
                    <a16:creationId xmlns:a16="http://schemas.microsoft.com/office/drawing/2014/main" id="{3B6F03F5-45C8-47C3-B2BD-1B582AC2F0B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00398" y="4048912"/>
                <a:ext cx="884408" cy="884408"/>
              </a:xfrm>
              <a:prstGeom prst="rect">
                <a:avLst/>
              </a:prstGeom>
            </p:spPr>
          </p:pic>
        </p:grpSp>
        <p:sp>
          <p:nvSpPr>
            <p:cNvPr id="49" name="Left Brace 48">
              <a:extLst>
                <a:ext uri="{FF2B5EF4-FFF2-40B4-BE49-F238E27FC236}">
                  <a16:creationId xmlns:a16="http://schemas.microsoft.com/office/drawing/2014/main" id="{5F923CC4-C2EA-4A07-AC3F-3BE0C76310BE}"/>
                </a:ext>
              </a:extLst>
            </p:cNvPr>
            <p:cNvSpPr/>
            <p:nvPr/>
          </p:nvSpPr>
          <p:spPr>
            <a:xfrm rot="16200000">
              <a:off x="4951750" y="3719739"/>
              <a:ext cx="184176" cy="2560320"/>
            </a:xfrm>
            <a:prstGeom prst="lef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0" name="object 8">
              <a:extLst>
                <a:ext uri="{FF2B5EF4-FFF2-40B4-BE49-F238E27FC236}">
                  <a16:creationId xmlns:a16="http://schemas.microsoft.com/office/drawing/2014/main" id="{3C6592C5-917C-409C-88FF-69128EC1ED63}"/>
                </a:ext>
              </a:extLst>
            </p:cNvPr>
            <p:cNvSpPr txBox="1"/>
            <p:nvPr/>
          </p:nvSpPr>
          <p:spPr>
            <a:xfrm>
              <a:off x="3984125" y="5196914"/>
              <a:ext cx="2135136" cy="191976"/>
            </a:xfrm>
            <a:prstGeom prst="rect">
              <a:avLst/>
            </a:prstGeom>
          </p:spPr>
          <p:txBody>
            <a:bodyPr vert="horz" wrap="non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3 months </a:t>
              </a: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after </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your 65</a:t>
              </a:r>
              <a:r>
                <a:rPr kumimoji="0" lang="en-US" sz="1200" b="0" i="0" u="none" strike="noStrike" kern="1200" cap="none" spc="-40" normalizeH="0" baseline="30000" noProof="0" dirty="0">
                  <a:ln>
                    <a:noFill/>
                  </a:ln>
                  <a:solidFill>
                    <a:prstClr val="black"/>
                  </a:solidFill>
                  <a:effectLst/>
                  <a:uLnTx/>
                  <a:uFillTx/>
                  <a:latin typeface="Calibri" panose="020F0502020204030204"/>
                  <a:ea typeface="+mn-ea"/>
                  <a:cs typeface="Arial"/>
                </a:rPr>
                <a:t>th</a:t>
              </a:r>
              <a:r>
                <a:rPr kumimoji="0" lang="en-US" sz="1200" b="0" i="0" u="none" strike="noStrike" kern="1200" cap="none" spc="-40" normalizeH="0" baseline="0" noProof="0" dirty="0">
                  <a:ln>
                    <a:noFill/>
                  </a:ln>
                  <a:solidFill>
                    <a:prstClr val="black"/>
                  </a:solidFill>
                  <a:effectLst/>
                  <a:uLnTx/>
                  <a:uFillTx/>
                  <a:latin typeface="Calibri" panose="020F0502020204030204"/>
                  <a:ea typeface="+mn-ea"/>
                  <a:cs typeface="Arial"/>
                </a:rPr>
                <a:t> birthday</a:t>
              </a:r>
              <a:endParaRPr kumimoji="0" lang="en-US" sz="1200" b="0"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grpSp>
      <p:sp>
        <p:nvSpPr>
          <p:cNvPr id="55" name="object 10">
            <a:extLst>
              <a:ext uri="{FF2B5EF4-FFF2-40B4-BE49-F238E27FC236}">
                <a16:creationId xmlns:a16="http://schemas.microsoft.com/office/drawing/2014/main" id="{8B079A52-FC3F-4CA3-93A9-1A73788FDCA3}"/>
              </a:ext>
            </a:extLst>
          </p:cNvPr>
          <p:cNvSpPr/>
          <p:nvPr/>
        </p:nvSpPr>
        <p:spPr>
          <a:xfrm>
            <a:off x="6429884" y="4284337"/>
            <a:ext cx="1978916" cy="1687132"/>
          </a:xfrm>
          <a:custGeom>
            <a:avLst/>
            <a:gdLst/>
            <a:ahLst/>
            <a:cxnLst/>
            <a:rect l="l" t="t" r="r" b="b"/>
            <a:pathLst>
              <a:path w="2522220" h="2597785">
                <a:moveTo>
                  <a:pt x="0" y="2597277"/>
                </a:moveTo>
                <a:lnTo>
                  <a:pt x="2521623" y="2597277"/>
                </a:lnTo>
                <a:lnTo>
                  <a:pt x="2521623" y="0"/>
                </a:lnTo>
                <a:lnTo>
                  <a:pt x="0" y="0"/>
                </a:lnTo>
                <a:lnTo>
                  <a:pt x="0" y="2597277"/>
                </a:lnTo>
                <a:close/>
              </a:path>
            </a:pathLst>
          </a:custGeom>
          <a:solidFill>
            <a:srgbClr val="D4EAF9"/>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6" name="Graphic 55">
            <a:extLst>
              <a:ext uri="{FF2B5EF4-FFF2-40B4-BE49-F238E27FC236}">
                <a16:creationId xmlns:a16="http://schemas.microsoft.com/office/drawing/2014/main" id="{BC0B9F6A-8A04-42D3-9495-C4012771BE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886280" y="4550841"/>
            <a:ext cx="1066124" cy="1066124"/>
          </a:xfrm>
          <a:prstGeom prst="rect">
            <a:avLst/>
          </a:prstGeom>
        </p:spPr>
      </p:pic>
      <p:sp>
        <p:nvSpPr>
          <p:cNvPr id="57" name="object 8">
            <a:extLst>
              <a:ext uri="{FF2B5EF4-FFF2-40B4-BE49-F238E27FC236}">
                <a16:creationId xmlns:a16="http://schemas.microsoft.com/office/drawing/2014/main" id="{8FB0BEFD-82D2-4608-ABAE-F814F61DB6A7}"/>
              </a:ext>
            </a:extLst>
          </p:cNvPr>
          <p:cNvSpPr txBox="1"/>
          <p:nvPr/>
        </p:nvSpPr>
        <p:spPr>
          <a:xfrm>
            <a:off x="6784585" y="5473333"/>
            <a:ext cx="1269515" cy="384016"/>
          </a:xfrm>
          <a:prstGeom prst="rect">
            <a:avLst/>
          </a:prstGeom>
        </p:spPr>
        <p:txBody>
          <a:bodyPr vert="horz" wrap="none" lIns="0" tIns="12700" rIns="0" bIns="0" rtlCol="0">
            <a:spAutoFit/>
          </a:bodyPr>
          <a:lstStyle/>
          <a:p>
            <a:pPr marL="12700" marR="51435" lvl="0" indent="0" algn="ctr" defTabSz="914400" rtl="0" eaLnBrk="1" fontAlgn="auto" latinLnBrk="0" hangingPunct="1">
              <a:lnSpc>
                <a:spcPct val="104200"/>
              </a:lnSpc>
              <a:spcBef>
                <a:spcPts val="894"/>
              </a:spcBef>
              <a:spcAft>
                <a:spcPts val="0"/>
              </a:spcAft>
              <a:buClrTx/>
              <a:buSzTx/>
              <a:buFontTx/>
              <a:buNone/>
              <a:tabLst>
                <a:tab pos="137160" algn="l"/>
              </a:tabLst>
              <a:defRPr/>
            </a:pP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The month of </a:t>
            </a:r>
            <a:b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b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your 65</a:t>
            </a:r>
            <a:r>
              <a:rPr kumimoji="0" lang="en-US" sz="1200" b="1" i="0" u="none" strike="noStrike" kern="1200" cap="none" spc="-40" normalizeH="0" baseline="30000" noProof="0" dirty="0">
                <a:ln>
                  <a:noFill/>
                </a:ln>
                <a:solidFill>
                  <a:prstClr val="black"/>
                </a:solidFill>
                <a:effectLst/>
                <a:uLnTx/>
                <a:uFillTx/>
                <a:latin typeface="Calibri" panose="020F0502020204030204"/>
                <a:ea typeface="+mn-ea"/>
                <a:cs typeface="Arial"/>
              </a:rPr>
              <a:t>th</a:t>
            </a:r>
            <a:r>
              <a:rPr kumimoji="0" lang="en-US" sz="1200" b="1" i="0" u="none" strike="noStrike" kern="1200" cap="none" spc="-40" normalizeH="0" baseline="0" noProof="0" dirty="0">
                <a:ln>
                  <a:noFill/>
                </a:ln>
                <a:solidFill>
                  <a:prstClr val="black"/>
                </a:solidFill>
                <a:effectLst/>
                <a:uLnTx/>
                <a:uFillTx/>
                <a:latin typeface="Calibri" panose="020F0502020204030204"/>
                <a:ea typeface="+mn-ea"/>
                <a:cs typeface="Arial"/>
              </a:rPr>
              <a:t> birthday</a:t>
            </a:r>
            <a:endParaRPr kumimoji="0" lang="en-US" sz="1200" b="1" i="0" u="none" strike="noStrike" kern="1200" cap="none" spc="-5" normalizeH="0" baseline="0" noProof="0" dirty="0">
              <a:ln>
                <a:noFill/>
              </a:ln>
              <a:solidFill>
                <a:srgbClr val="003B71"/>
              </a:solidFill>
              <a:effectLst/>
              <a:uLnTx/>
              <a:uFillTx/>
              <a:latin typeface="Calibri" panose="020F0502020204030204"/>
              <a:ea typeface="+mn-ea"/>
              <a:cs typeface="Arial"/>
            </a:endParaRPr>
          </a:p>
        </p:txBody>
      </p:sp>
      <p:sp>
        <p:nvSpPr>
          <p:cNvPr id="75" name="Text Placeholder 5">
            <a:extLst>
              <a:ext uri="{FF2B5EF4-FFF2-40B4-BE49-F238E27FC236}">
                <a16:creationId xmlns:a16="http://schemas.microsoft.com/office/drawing/2014/main" id="{36662CC7-8780-462A-A392-68B8F3C9A1AA}"/>
              </a:ext>
            </a:extLst>
          </p:cNvPr>
          <p:cNvSpPr txBox="1">
            <a:spLocks/>
          </p:cNvSpPr>
          <p:nvPr/>
        </p:nvSpPr>
        <p:spPr>
          <a:xfrm>
            <a:off x="384048" y="274320"/>
            <a:ext cx="2743200" cy="182880"/>
          </a:xfrm>
          <a:prstGeom prst="rect">
            <a:avLst/>
          </a:prstGeom>
        </p:spPr>
        <p:txBody>
          <a:bodyPr vert="horz" lIns="0" tIns="45720" rIns="0" bIns="45720" rtlCol="0">
            <a:noAutofit/>
          </a:bodyPr>
          <a:lstStyle>
            <a:lvl1pPr marL="12700" indent="0" algn="l" defTabSz="914400" rtl="0" eaLnBrk="1" latinLnBrk="0" hangingPunct="1">
              <a:lnSpc>
                <a:spcPct val="100000"/>
              </a:lnSpc>
              <a:spcBef>
                <a:spcPts val="100"/>
              </a:spcBef>
              <a:spcAft>
                <a:spcPts val="1200"/>
              </a:spcAft>
              <a:buFont typeface="Arial" panose="020B0604020202020204" pitchFamily="34" charset="0"/>
              <a:buNone/>
              <a:defRPr lang="en-US" sz="900" b="0" kern="1200" cap="all" spc="25" baseline="0" dirty="0">
                <a:solidFill>
                  <a:srgbClr val="003B71"/>
                </a:solidFill>
                <a:latin typeface="Arial"/>
                <a:ea typeface="+mn-ea"/>
                <a:cs typeface="Arial"/>
              </a:defRPr>
            </a:lvl1pPr>
            <a:lvl2pPr marL="635000" indent="-177800">
              <a:spcAft>
                <a:spcPts val="1200"/>
              </a:spcAft>
              <a:buFont typeface="Arial" panose="020B0604020202020204" pitchFamily="34" charset="0"/>
              <a:buChar char="•"/>
              <a:defRPr sz="1400">
                <a:solidFill>
                  <a:schemeClr val="tx1"/>
                </a:solidFill>
                <a:latin typeface="+mn-lt"/>
                <a:ea typeface="+mn-ea"/>
                <a:cs typeface="+mn-cs"/>
              </a:defRPr>
            </a:lvl2pPr>
            <a:lvl3pPr marL="1092200" indent="-177800">
              <a:spcAft>
                <a:spcPts val="1200"/>
              </a:spcAft>
              <a:buFont typeface="Arial" panose="020B0604020202020204" pitchFamily="34" charset="0"/>
              <a:buChar char="•"/>
              <a:defRPr sz="1400">
                <a:solidFill>
                  <a:schemeClr val="tx1"/>
                </a:solidFill>
                <a:latin typeface="+mn-lt"/>
                <a:ea typeface="+mn-ea"/>
                <a:cs typeface="+mn-cs"/>
              </a:defRPr>
            </a:lvl3pPr>
            <a:lvl4pPr marL="1549400" indent="-177800">
              <a:spcAft>
                <a:spcPts val="1200"/>
              </a:spcAft>
              <a:buFont typeface="Arial" panose="020B0604020202020204" pitchFamily="34" charset="0"/>
              <a:buChar char="•"/>
              <a:defRPr sz="1400">
                <a:solidFill>
                  <a:schemeClr val="tx1"/>
                </a:solidFill>
                <a:latin typeface="+mn-lt"/>
                <a:ea typeface="+mn-ea"/>
                <a:cs typeface="+mn-cs"/>
              </a:defRPr>
            </a:lvl4pPr>
            <a:lvl5pPr marL="2006600" indent="-177800">
              <a:spcAft>
                <a:spcPts val="1200"/>
              </a:spcAft>
              <a:buFont typeface="Arial" panose="020B0604020202020204" pitchFamily="34" charset="0"/>
              <a:buChar char="•"/>
              <a:defRPr sz="1400">
                <a:solidFill>
                  <a:schemeClr val="tx1"/>
                </a:solidFill>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marL="12700" marR="0" lvl="0" indent="0" algn="l" defTabSz="914400" rtl="0" eaLnBrk="1" fontAlgn="auto" latinLnBrk="0" hangingPunct="1">
              <a:lnSpc>
                <a:spcPct val="100000"/>
              </a:lnSpc>
              <a:spcBef>
                <a:spcPts val="100"/>
              </a:spcBef>
              <a:spcAft>
                <a:spcPts val="1200"/>
              </a:spcAft>
              <a:buClrTx/>
              <a:buSzTx/>
              <a:buFont typeface="Arial" panose="020B0604020202020204" pitchFamily="34" charset="0"/>
              <a:buNone/>
              <a:tabLst/>
              <a:defRPr/>
            </a:pPr>
            <a:r>
              <a:rPr kumimoji="0" lang="en-US" sz="900" b="0" i="0" u="none" strike="noStrike" kern="1200" cap="all" spc="25" normalizeH="0" baseline="0" noProof="0" dirty="0">
                <a:ln>
                  <a:noFill/>
                </a:ln>
                <a:solidFill>
                  <a:srgbClr val="003B71"/>
                </a:solidFill>
                <a:effectLst/>
                <a:uLnTx/>
                <a:uFillTx/>
                <a:latin typeface="Arial"/>
                <a:ea typeface="+mn-ea"/>
                <a:cs typeface="Arial"/>
              </a:rPr>
              <a:t>MEDICARE FOR GROUP MEMBERS</a:t>
            </a:r>
          </a:p>
        </p:txBody>
      </p:sp>
      <p:sp>
        <p:nvSpPr>
          <p:cNvPr id="76" name="Slide Number Placeholder 3">
            <a:extLst>
              <a:ext uri="{FF2B5EF4-FFF2-40B4-BE49-F238E27FC236}">
                <a16:creationId xmlns:a16="http://schemas.microsoft.com/office/drawing/2014/main" id="{DF3AA2C6-34C3-4169-9C11-93C2B323E71F}"/>
              </a:ext>
            </a:extLst>
          </p:cNvPr>
          <p:cNvSpPr txBox="1">
            <a:spLocks/>
          </p:cNvSpPr>
          <p:nvPr/>
        </p:nvSpPr>
        <p:spPr>
          <a:xfrm>
            <a:off x="384048" y="6483190"/>
            <a:ext cx="2743200" cy="182880"/>
          </a:xfrm>
          <a:prstGeom prst="rect">
            <a:avLst/>
          </a:prstGeom>
        </p:spPr>
        <p:txBody>
          <a:bodyPr vert="horz" lIns="0" tIns="45720" rIns="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Slide Number Placeholder 3">
            <a:extLst>
              <a:ext uri="{FF2B5EF4-FFF2-40B4-BE49-F238E27FC236}">
                <a16:creationId xmlns:a16="http://schemas.microsoft.com/office/drawing/2014/main" id="{5DCF9056-8179-47C9-AFF2-23ECD08AA37B}"/>
              </a:ext>
            </a:extLst>
          </p:cNvPr>
          <p:cNvSpPr txBox="1">
            <a:spLocks/>
          </p:cNvSpPr>
          <p:nvPr/>
        </p:nvSpPr>
        <p:spPr>
          <a:xfrm>
            <a:off x="384048" y="6483190"/>
            <a:ext cx="2743200" cy="182880"/>
          </a:xfrm>
          <a:prstGeom prst="rect">
            <a:avLst/>
          </a:prstGeom>
        </p:spPr>
        <p:txBody>
          <a:bodyPr vert="horz" lIns="0" tIns="45720" rIns="0" bIns="45720" rtlCol="0" anchor="ctr"/>
          <a:lstStyle>
            <a:defPPr>
              <a:defRPr lang="en-US"/>
            </a:defPPr>
            <a:lvl1pPr marL="0" algn="l" defTabSz="914400" rtl="0" eaLnBrk="1" latinLnBrk="0" hangingPunct="1">
              <a:defRPr sz="9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2723C7C7-B0FF-451D-99FE-9EA893039DFB}" type="slidenum">
              <a:rPr kumimoji="0" lang="en-US" sz="9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9" name="object 31">
            <a:extLst>
              <a:ext uri="{FF2B5EF4-FFF2-40B4-BE49-F238E27FC236}">
                <a16:creationId xmlns:a16="http://schemas.microsoft.com/office/drawing/2014/main" id="{07A9B8B5-62BC-404A-BEAA-F52F35716923}"/>
              </a:ext>
            </a:extLst>
          </p:cNvPr>
          <p:cNvSpPr/>
          <p:nvPr/>
        </p:nvSpPr>
        <p:spPr>
          <a:xfrm>
            <a:off x="1186472" y="5458566"/>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0" name="object 55">
            <a:extLst>
              <a:ext uri="{FF2B5EF4-FFF2-40B4-BE49-F238E27FC236}">
                <a16:creationId xmlns:a16="http://schemas.microsoft.com/office/drawing/2014/main" id="{636BD375-7E66-4E85-A411-98BEB2DB97E0}"/>
              </a:ext>
            </a:extLst>
          </p:cNvPr>
          <p:cNvSpPr/>
          <p:nvPr/>
        </p:nvSpPr>
        <p:spPr>
          <a:xfrm>
            <a:off x="1186472" y="4319082"/>
            <a:ext cx="822960" cy="82296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1" name="Group 60">
            <a:extLst>
              <a:ext uri="{FF2B5EF4-FFF2-40B4-BE49-F238E27FC236}">
                <a16:creationId xmlns:a16="http://schemas.microsoft.com/office/drawing/2014/main" id="{0BE17AEF-D85E-4B9E-A29A-6047FB2F951D}"/>
              </a:ext>
            </a:extLst>
          </p:cNvPr>
          <p:cNvGrpSpPr>
            <a:grpSpLocks noChangeAspect="1"/>
          </p:cNvGrpSpPr>
          <p:nvPr/>
        </p:nvGrpSpPr>
        <p:grpSpPr>
          <a:xfrm>
            <a:off x="1490509" y="4467373"/>
            <a:ext cx="214886" cy="526378"/>
            <a:chOff x="9257554" y="-500162"/>
            <a:chExt cx="1512220" cy="3704277"/>
          </a:xfrm>
        </p:grpSpPr>
        <p:sp>
          <p:nvSpPr>
            <p:cNvPr id="62" name="Rectangle: Top Corners Rounded 61">
              <a:extLst>
                <a:ext uri="{FF2B5EF4-FFF2-40B4-BE49-F238E27FC236}">
                  <a16:creationId xmlns:a16="http://schemas.microsoft.com/office/drawing/2014/main" id="{9100B5BC-B83E-4CA6-AD97-7D2068101105}"/>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63" name="Graphic 62">
              <a:extLst>
                <a:ext uri="{FF2B5EF4-FFF2-40B4-BE49-F238E27FC236}">
                  <a16:creationId xmlns:a16="http://schemas.microsoft.com/office/drawing/2014/main" id="{97A88651-76FC-47F0-A832-59B063417077}"/>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025"/>
            <a:stretch/>
          </p:blipFill>
          <p:spPr>
            <a:xfrm>
              <a:off x="9257554" y="-500162"/>
              <a:ext cx="1512220" cy="1857757"/>
            </a:xfrm>
            <a:prstGeom prst="rect">
              <a:avLst/>
            </a:prstGeom>
          </p:spPr>
        </p:pic>
        <p:pic>
          <p:nvPicPr>
            <p:cNvPr id="64" name="Graphic 63">
              <a:extLst>
                <a:ext uri="{FF2B5EF4-FFF2-40B4-BE49-F238E27FC236}">
                  <a16:creationId xmlns:a16="http://schemas.microsoft.com/office/drawing/2014/main" id="{70D8E0AE-8CAE-4D85-8D71-6E78BDE26B6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025"/>
            <a:stretch/>
          </p:blipFill>
          <p:spPr>
            <a:xfrm flipV="1">
              <a:off x="9257554" y="1346358"/>
              <a:ext cx="1512220" cy="1857757"/>
            </a:xfrm>
            <a:prstGeom prst="rect">
              <a:avLst/>
            </a:prstGeom>
          </p:spPr>
        </p:pic>
      </p:grpSp>
      <p:grpSp>
        <p:nvGrpSpPr>
          <p:cNvPr id="65" name="Group 64">
            <a:extLst>
              <a:ext uri="{FF2B5EF4-FFF2-40B4-BE49-F238E27FC236}">
                <a16:creationId xmlns:a16="http://schemas.microsoft.com/office/drawing/2014/main" id="{7310DAD1-FD78-43AF-ABCC-D4D852139089}"/>
              </a:ext>
            </a:extLst>
          </p:cNvPr>
          <p:cNvGrpSpPr/>
          <p:nvPr/>
        </p:nvGrpSpPr>
        <p:grpSpPr>
          <a:xfrm>
            <a:off x="1389673" y="5567844"/>
            <a:ext cx="416559" cy="604405"/>
            <a:chOff x="9611652" y="3351258"/>
            <a:chExt cx="752589" cy="1091968"/>
          </a:xfrm>
        </p:grpSpPr>
        <p:pic>
          <p:nvPicPr>
            <p:cNvPr id="66" name="Graphic 65">
              <a:extLst>
                <a:ext uri="{FF2B5EF4-FFF2-40B4-BE49-F238E27FC236}">
                  <a16:creationId xmlns:a16="http://schemas.microsoft.com/office/drawing/2014/main" id="{2688AB15-E425-4492-B7E1-9FC14101903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72262" y="3351258"/>
              <a:ext cx="691979" cy="568410"/>
            </a:xfrm>
            <a:prstGeom prst="rect">
              <a:avLst/>
            </a:prstGeom>
          </p:spPr>
        </p:pic>
        <p:pic>
          <p:nvPicPr>
            <p:cNvPr id="67" name="Graphic 66">
              <a:extLst>
                <a:ext uri="{FF2B5EF4-FFF2-40B4-BE49-F238E27FC236}">
                  <a16:creationId xmlns:a16="http://schemas.microsoft.com/office/drawing/2014/main" id="{5F594000-6FCF-4464-AD24-9EDF5EA8495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11652" y="4057065"/>
              <a:ext cx="369572" cy="369572"/>
            </a:xfrm>
            <a:prstGeom prst="rect">
              <a:avLst/>
            </a:prstGeom>
          </p:spPr>
        </p:pic>
        <p:grpSp>
          <p:nvGrpSpPr>
            <p:cNvPr id="68" name="Group 67">
              <a:extLst>
                <a:ext uri="{FF2B5EF4-FFF2-40B4-BE49-F238E27FC236}">
                  <a16:creationId xmlns:a16="http://schemas.microsoft.com/office/drawing/2014/main" id="{F586C558-4F8C-4B74-8FB2-EDF7E7F67948}"/>
                </a:ext>
              </a:extLst>
            </p:cNvPr>
            <p:cNvGrpSpPr>
              <a:grpSpLocks noChangeAspect="1"/>
            </p:cNvGrpSpPr>
            <p:nvPr/>
          </p:nvGrpSpPr>
          <p:grpSpPr>
            <a:xfrm>
              <a:off x="10197218" y="4040890"/>
              <a:ext cx="164248" cy="402336"/>
              <a:chOff x="9257554" y="-500162"/>
              <a:chExt cx="1512220" cy="3704277"/>
            </a:xfrm>
          </p:grpSpPr>
          <p:sp>
            <p:nvSpPr>
              <p:cNvPr id="69" name="Rectangle: Top Corners Rounded 68">
                <a:extLst>
                  <a:ext uri="{FF2B5EF4-FFF2-40B4-BE49-F238E27FC236}">
                    <a16:creationId xmlns:a16="http://schemas.microsoft.com/office/drawing/2014/main" id="{E3E0402A-5C33-40EA-B149-F6A46257BC73}"/>
                  </a:ext>
                </a:extLst>
              </p:cNvPr>
              <p:cNvSpPr/>
              <p:nvPr/>
            </p:nvSpPr>
            <p:spPr>
              <a:xfrm rot="10800000">
                <a:off x="9328297" y="1360968"/>
                <a:ext cx="1368055" cy="1750827"/>
              </a:xfrm>
              <a:prstGeom prst="round2SameRect">
                <a:avLst>
                  <a:gd name="adj1" fmla="val 50000"/>
                  <a:gd name="adj2" fmla="val 0"/>
                </a:avLst>
              </a:prstGeom>
              <a:solidFill>
                <a:schemeClr val="accent3"/>
              </a:solidFill>
            </p:spPr>
            <p:txBody>
              <a:bodyPr wrap="none" rtlCol="0" anchor="ctr">
                <a:no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endParaRPr kumimoji="0" lang="en-US" sz="1600" b="1" i="0" u="none" strike="noStrike" kern="1200" cap="none" spc="-20" normalizeH="0" baseline="0" noProof="0" dirty="0">
                  <a:ln>
                    <a:noFill/>
                  </a:ln>
                  <a:solidFill>
                    <a:prstClr val="black"/>
                  </a:solidFill>
                  <a:effectLst/>
                  <a:uLnTx/>
                  <a:uFillTx/>
                  <a:latin typeface="Calibri" panose="020F0502020204030204"/>
                  <a:ea typeface="+mn-ea"/>
                  <a:cs typeface="Arial"/>
                </a:endParaRPr>
              </a:p>
            </p:txBody>
          </p:sp>
          <p:pic>
            <p:nvPicPr>
              <p:cNvPr id="70" name="Graphic 69">
                <a:extLst>
                  <a:ext uri="{FF2B5EF4-FFF2-40B4-BE49-F238E27FC236}">
                    <a16:creationId xmlns:a16="http://schemas.microsoft.com/office/drawing/2014/main" id="{1BF3B8A6-F4AD-43C5-AA9E-3D42F1A889EE}"/>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025"/>
              <a:stretch/>
            </p:blipFill>
            <p:spPr>
              <a:xfrm>
                <a:off x="9257554" y="-500162"/>
                <a:ext cx="1512220" cy="1857757"/>
              </a:xfrm>
              <a:prstGeom prst="rect">
                <a:avLst/>
              </a:prstGeom>
            </p:spPr>
          </p:pic>
          <p:pic>
            <p:nvPicPr>
              <p:cNvPr id="71" name="Graphic 70">
                <a:extLst>
                  <a:ext uri="{FF2B5EF4-FFF2-40B4-BE49-F238E27FC236}">
                    <a16:creationId xmlns:a16="http://schemas.microsoft.com/office/drawing/2014/main" id="{FF38784A-7752-45F4-908C-7AB5EDCA90ED}"/>
                  </a:ext>
                </a:extLst>
              </p:cNvPr>
              <p:cNvPicPr>
                <a:picLocks noChangeAspect="1"/>
              </p:cNvPicPr>
              <p:nvPr/>
            </p:nvPicPr>
            <p:blipFill rotWithShape="1">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b="48025"/>
              <a:stretch/>
            </p:blipFill>
            <p:spPr>
              <a:xfrm flipV="1">
                <a:off x="9257554" y="1346358"/>
                <a:ext cx="1512220" cy="1857757"/>
              </a:xfrm>
              <a:prstGeom prst="rect">
                <a:avLst/>
              </a:prstGeom>
            </p:spPr>
          </p:pic>
        </p:grpSp>
      </p:grpSp>
      <p:grpSp>
        <p:nvGrpSpPr>
          <p:cNvPr id="72" name="Group 71">
            <a:extLst>
              <a:ext uri="{FF2B5EF4-FFF2-40B4-BE49-F238E27FC236}">
                <a16:creationId xmlns:a16="http://schemas.microsoft.com/office/drawing/2014/main" id="{89447C6F-EA64-4649-8704-62721681143D}"/>
              </a:ext>
            </a:extLst>
          </p:cNvPr>
          <p:cNvGrpSpPr/>
          <p:nvPr/>
        </p:nvGrpSpPr>
        <p:grpSpPr>
          <a:xfrm>
            <a:off x="894039" y="914401"/>
            <a:ext cx="1441373" cy="1441373"/>
            <a:chOff x="907770" y="1066801"/>
            <a:chExt cx="1371600" cy="1371600"/>
          </a:xfrm>
        </p:grpSpPr>
        <p:sp>
          <p:nvSpPr>
            <p:cNvPr id="73" name="object 15">
              <a:extLst>
                <a:ext uri="{FF2B5EF4-FFF2-40B4-BE49-F238E27FC236}">
                  <a16:creationId xmlns:a16="http://schemas.microsoft.com/office/drawing/2014/main" id="{C8D04706-190F-45E1-B709-140C702EC40A}"/>
                </a:ext>
              </a:extLst>
            </p:cNvPr>
            <p:cNvSpPr/>
            <p:nvPr/>
          </p:nvSpPr>
          <p:spPr>
            <a:xfrm>
              <a:off x="907770" y="1066801"/>
              <a:ext cx="1371600" cy="1371600"/>
            </a:xfrm>
            <a:custGeom>
              <a:avLst/>
              <a:gdLst/>
              <a:ahLst/>
              <a:cxnLst/>
              <a:rect l="l" t="t" r="r" b="b"/>
              <a:pathLst>
                <a:path w="822960" h="822960">
                  <a:moveTo>
                    <a:pt x="411441" y="0"/>
                  </a:moveTo>
                  <a:lnTo>
                    <a:pt x="363459" y="2768"/>
                  </a:lnTo>
                  <a:lnTo>
                    <a:pt x="317103" y="10866"/>
                  </a:lnTo>
                  <a:lnTo>
                    <a:pt x="272681" y="23987"/>
                  </a:lnTo>
                  <a:lnTo>
                    <a:pt x="230502" y="41820"/>
                  </a:lnTo>
                  <a:lnTo>
                    <a:pt x="190874" y="64057"/>
                  </a:lnTo>
                  <a:lnTo>
                    <a:pt x="154107" y="90390"/>
                  </a:lnTo>
                  <a:lnTo>
                    <a:pt x="120510" y="120510"/>
                  </a:lnTo>
                  <a:lnTo>
                    <a:pt x="90390" y="154107"/>
                  </a:lnTo>
                  <a:lnTo>
                    <a:pt x="64057" y="190874"/>
                  </a:lnTo>
                  <a:lnTo>
                    <a:pt x="41820" y="230502"/>
                  </a:lnTo>
                  <a:lnTo>
                    <a:pt x="23987" y="272681"/>
                  </a:lnTo>
                  <a:lnTo>
                    <a:pt x="10866" y="317103"/>
                  </a:lnTo>
                  <a:lnTo>
                    <a:pt x="2768" y="363459"/>
                  </a:lnTo>
                  <a:lnTo>
                    <a:pt x="0" y="411441"/>
                  </a:lnTo>
                  <a:lnTo>
                    <a:pt x="2768" y="459423"/>
                  </a:lnTo>
                  <a:lnTo>
                    <a:pt x="10866" y="505780"/>
                  </a:lnTo>
                  <a:lnTo>
                    <a:pt x="23987" y="550202"/>
                  </a:lnTo>
                  <a:lnTo>
                    <a:pt x="41820" y="592381"/>
                  </a:lnTo>
                  <a:lnTo>
                    <a:pt x="64057" y="632008"/>
                  </a:lnTo>
                  <a:lnTo>
                    <a:pt x="90390" y="668775"/>
                  </a:lnTo>
                  <a:lnTo>
                    <a:pt x="120510" y="702373"/>
                  </a:lnTo>
                  <a:lnTo>
                    <a:pt x="154107" y="732493"/>
                  </a:lnTo>
                  <a:lnTo>
                    <a:pt x="190874" y="758826"/>
                  </a:lnTo>
                  <a:lnTo>
                    <a:pt x="230502" y="781063"/>
                  </a:lnTo>
                  <a:lnTo>
                    <a:pt x="272681" y="798896"/>
                  </a:lnTo>
                  <a:lnTo>
                    <a:pt x="317103" y="812017"/>
                  </a:lnTo>
                  <a:lnTo>
                    <a:pt x="363459" y="820115"/>
                  </a:lnTo>
                  <a:lnTo>
                    <a:pt x="411441" y="822883"/>
                  </a:lnTo>
                  <a:lnTo>
                    <a:pt x="459423" y="820115"/>
                  </a:lnTo>
                  <a:lnTo>
                    <a:pt x="505780" y="812017"/>
                  </a:lnTo>
                  <a:lnTo>
                    <a:pt x="550202" y="798896"/>
                  </a:lnTo>
                  <a:lnTo>
                    <a:pt x="592381" y="781063"/>
                  </a:lnTo>
                  <a:lnTo>
                    <a:pt x="632008" y="758826"/>
                  </a:lnTo>
                  <a:lnTo>
                    <a:pt x="668775" y="732493"/>
                  </a:lnTo>
                  <a:lnTo>
                    <a:pt x="702373" y="702373"/>
                  </a:lnTo>
                  <a:lnTo>
                    <a:pt x="732493" y="668775"/>
                  </a:lnTo>
                  <a:lnTo>
                    <a:pt x="758826" y="632008"/>
                  </a:lnTo>
                  <a:lnTo>
                    <a:pt x="781063" y="592381"/>
                  </a:lnTo>
                  <a:lnTo>
                    <a:pt x="798896" y="550202"/>
                  </a:lnTo>
                  <a:lnTo>
                    <a:pt x="812017" y="505780"/>
                  </a:lnTo>
                  <a:lnTo>
                    <a:pt x="820115" y="459423"/>
                  </a:lnTo>
                  <a:lnTo>
                    <a:pt x="822883" y="411441"/>
                  </a:lnTo>
                  <a:lnTo>
                    <a:pt x="820115" y="363459"/>
                  </a:lnTo>
                  <a:lnTo>
                    <a:pt x="812017" y="317103"/>
                  </a:lnTo>
                  <a:lnTo>
                    <a:pt x="798896" y="272681"/>
                  </a:lnTo>
                  <a:lnTo>
                    <a:pt x="781063" y="230502"/>
                  </a:lnTo>
                  <a:lnTo>
                    <a:pt x="758826" y="190874"/>
                  </a:lnTo>
                  <a:lnTo>
                    <a:pt x="732493" y="154107"/>
                  </a:lnTo>
                  <a:lnTo>
                    <a:pt x="702373" y="120510"/>
                  </a:lnTo>
                  <a:lnTo>
                    <a:pt x="668775" y="90390"/>
                  </a:lnTo>
                  <a:lnTo>
                    <a:pt x="632008" y="64057"/>
                  </a:lnTo>
                  <a:lnTo>
                    <a:pt x="592381" y="41820"/>
                  </a:lnTo>
                  <a:lnTo>
                    <a:pt x="550202" y="23987"/>
                  </a:lnTo>
                  <a:lnTo>
                    <a:pt x="505780" y="10866"/>
                  </a:lnTo>
                  <a:lnTo>
                    <a:pt x="459423" y="2768"/>
                  </a:lnTo>
                  <a:lnTo>
                    <a:pt x="41144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4" name="Graphic 73">
              <a:extLst>
                <a:ext uri="{FF2B5EF4-FFF2-40B4-BE49-F238E27FC236}">
                  <a16:creationId xmlns:a16="http://schemas.microsoft.com/office/drawing/2014/main" id="{635DC84B-13B0-446A-B8F4-C3EF664D962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11031" y="1298918"/>
              <a:ext cx="966401" cy="793830"/>
            </a:xfrm>
            <a:prstGeom prst="rect">
              <a:avLst/>
            </a:prstGeom>
          </p:spPr>
        </p:pic>
      </p:grpSp>
      <p:grpSp>
        <p:nvGrpSpPr>
          <p:cNvPr id="80" name="Group 79">
            <a:extLst>
              <a:ext uri="{FF2B5EF4-FFF2-40B4-BE49-F238E27FC236}">
                <a16:creationId xmlns:a16="http://schemas.microsoft.com/office/drawing/2014/main" id="{5979E3AD-BEAC-4EEF-AB7A-8B6E66B1D02A}"/>
              </a:ext>
            </a:extLst>
          </p:cNvPr>
          <p:cNvGrpSpPr/>
          <p:nvPr/>
        </p:nvGrpSpPr>
        <p:grpSpPr>
          <a:xfrm>
            <a:off x="894039" y="2625219"/>
            <a:ext cx="1437462" cy="1437462"/>
            <a:chOff x="907770" y="2694803"/>
            <a:chExt cx="1367878" cy="1367878"/>
          </a:xfrm>
        </p:grpSpPr>
        <p:sp>
          <p:nvSpPr>
            <p:cNvPr id="84" name="object 9">
              <a:extLst>
                <a:ext uri="{FF2B5EF4-FFF2-40B4-BE49-F238E27FC236}">
                  <a16:creationId xmlns:a16="http://schemas.microsoft.com/office/drawing/2014/main" id="{45DC6A3D-C2D3-4D7F-AAA4-8F3E862AE336}"/>
                </a:ext>
              </a:extLst>
            </p:cNvPr>
            <p:cNvSpPr/>
            <p:nvPr/>
          </p:nvSpPr>
          <p:spPr>
            <a:xfrm>
              <a:off x="907770" y="2694803"/>
              <a:ext cx="1367878" cy="1367878"/>
            </a:xfrm>
            <a:custGeom>
              <a:avLst/>
              <a:gdLst/>
              <a:ahLst/>
              <a:cxnLst/>
              <a:rect l="l" t="t" r="r" b="b"/>
              <a:pathLst>
                <a:path w="1949450" h="1949450">
                  <a:moveTo>
                    <a:pt x="974623" y="0"/>
                  </a:moveTo>
                  <a:lnTo>
                    <a:pt x="925979" y="1192"/>
                  </a:lnTo>
                  <a:lnTo>
                    <a:pt x="877952" y="4733"/>
                  </a:lnTo>
                  <a:lnTo>
                    <a:pt x="830599" y="10567"/>
                  </a:lnTo>
                  <a:lnTo>
                    <a:pt x="783974" y="18637"/>
                  </a:lnTo>
                  <a:lnTo>
                    <a:pt x="738135" y="28888"/>
                  </a:lnTo>
                  <a:lnTo>
                    <a:pt x="693136" y="41264"/>
                  </a:lnTo>
                  <a:lnTo>
                    <a:pt x="649034" y="55708"/>
                  </a:lnTo>
                  <a:lnTo>
                    <a:pt x="605885" y="72167"/>
                  </a:lnTo>
                  <a:lnTo>
                    <a:pt x="563743" y="90582"/>
                  </a:lnTo>
                  <a:lnTo>
                    <a:pt x="522666" y="110900"/>
                  </a:lnTo>
                  <a:lnTo>
                    <a:pt x="482709" y="133063"/>
                  </a:lnTo>
                  <a:lnTo>
                    <a:pt x="443927" y="157016"/>
                  </a:lnTo>
                  <a:lnTo>
                    <a:pt x="406377" y="182703"/>
                  </a:lnTo>
                  <a:lnTo>
                    <a:pt x="370115" y="210068"/>
                  </a:lnTo>
                  <a:lnTo>
                    <a:pt x="335195" y="239056"/>
                  </a:lnTo>
                  <a:lnTo>
                    <a:pt x="301675" y="269610"/>
                  </a:lnTo>
                  <a:lnTo>
                    <a:pt x="269610" y="301675"/>
                  </a:lnTo>
                  <a:lnTo>
                    <a:pt x="239056" y="335195"/>
                  </a:lnTo>
                  <a:lnTo>
                    <a:pt x="210068" y="370115"/>
                  </a:lnTo>
                  <a:lnTo>
                    <a:pt x="182703" y="406377"/>
                  </a:lnTo>
                  <a:lnTo>
                    <a:pt x="157016" y="443927"/>
                  </a:lnTo>
                  <a:lnTo>
                    <a:pt x="133063" y="482709"/>
                  </a:lnTo>
                  <a:lnTo>
                    <a:pt x="110900" y="522666"/>
                  </a:lnTo>
                  <a:lnTo>
                    <a:pt x="90582" y="563743"/>
                  </a:lnTo>
                  <a:lnTo>
                    <a:pt x="72167" y="605885"/>
                  </a:lnTo>
                  <a:lnTo>
                    <a:pt x="55708" y="649034"/>
                  </a:lnTo>
                  <a:lnTo>
                    <a:pt x="41264" y="693136"/>
                  </a:lnTo>
                  <a:lnTo>
                    <a:pt x="28888" y="738135"/>
                  </a:lnTo>
                  <a:lnTo>
                    <a:pt x="18637" y="783974"/>
                  </a:lnTo>
                  <a:lnTo>
                    <a:pt x="10567" y="830599"/>
                  </a:lnTo>
                  <a:lnTo>
                    <a:pt x="4733" y="877952"/>
                  </a:lnTo>
                  <a:lnTo>
                    <a:pt x="1192" y="925979"/>
                  </a:lnTo>
                  <a:lnTo>
                    <a:pt x="0" y="974623"/>
                  </a:lnTo>
                  <a:lnTo>
                    <a:pt x="1192" y="1023266"/>
                  </a:lnTo>
                  <a:lnTo>
                    <a:pt x="4733" y="1071292"/>
                  </a:lnTo>
                  <a:lnTo>
                    <a:pt x="10567" y="1118644"/>
                  </a:lnTo>
                  <a:lnTo>
                    <a:pt x="18637" y="1165268"/>
                  </a:lnTo>
                  <a:lnTo>
                    <a:pt x="28888" y="1211107"/>
                  </a:lnTo>
                  <a:lnTo>
                    <a:pt x="41264" y="1256105"/>
                  </a:lnTo>
                  <a:lnTo>
                    <a:pt x="55708" y="1300207"/>
                  </a:lnTo>
                  <a:lnTo>
                    <a:pt x="72167" y="1343356"/>
                  </a:lnTo>
                  <a:lnTo>
                    <a:pt x="90582" y="1385497"/>
                  </a:lnTo>
                  <a:lnTo>
                    <a:pt x="110900" y="1426574"/>
                  </a:lnTo>
                  <a:lnTo>
                    <a:pt x="133063" y="1466532"/>
                  </a:lnTo>
                  <a:lnTo>
                    <a:pt x="157016" y="1505313"/>
                  </a:lnTo>
                  <a:lnTo>
                    <a:pt x="182703" y="1542863"/>
                  </a:lnTo>
                  <a:lnTo>
                    <a:pt x="210068" y="1579126"/>
                  </a:lnTo>
                  <a:lnTo>
                    <a:pt x="239056" y="1614045"/>
                  </a:lnTo>
                  <a:lnTo>
                    <a:pt x="269610" y="1647566"/>
                  </a:lnTo>
                  <a:lnTo>
                    <a:pt x="301675" y="1679631"/>
                  </a:lnTo>
                  <a:lnTo>
                    <a:pt x="335195" y="1710186"/>
                  </a:lnTo>
                  <a:lnTo>
                    <a:pt x="370115" y="1739174"/>
                  </a:lnTo>
                  <a:lnTo>
                    <a:pt x="406377" y="1766540"/>
                  </a:lnTo>
                  <a:lnTo>
                    <a:pt x="443927" y="1792227"/>
                  </a:lnTo>
                  <a:lnTo>
                    <a:pt x="482709" y="1816180"/>
                  </a:lnTo>
                  <a:lnTo>
                    <a:pt x="522666" y="1838344"/>
                  </a:lnTo>
                  <a:lnTo>
                    <a:pt x="563743" y="1858661"/>
                  </a:lnTo>
                  <a:lnTo>
                    <a:pt x="605885" y="1877077"/>
                  </a:lnTo>
                  <a:lnTo>
                    <a:pt x="649034" y="1893536"/>
                  </a:lnTo>
                  <a:lnTo>
                    <a:pt x="693136" y="1907981"/>
                  </a:lnTo>
                  <a:lnTo>
                    <a:pt x="738135" y="1920357"/>
                  </a:lnTo>
                  <a:lnTo>
                    <a:pt x="783974" y="1930608"/>
                  </a:lnTo>
                  <a:lnTo>
                    <a:pt x="830599" y="1938679"/>
                  </a:lnTo>
                  <a:lnTo>
                    <a:pt x="877952" y="1944512"/>
                  </a:lnTo>
                  <a:lnTo>
                    <a:pt x="925979" y="1948054"/>
                  </a:lnTo>
                  <a:lnTo>
                    <a:pt x="974623" y="1949246"/>
                  </a:lnTo>
                  <a:lnTo>
                    <a:pt x="1023267" y="1948054"/>
                  </a:lnTo>
                  <a:lnTo>
                    <a:pt x="1071294" y="1944512"/>
                  </a:lnTo>
                  <a:lnTo>
                    <a:pt x="1118647" y="1938679"/>
                  </a:lnTo>
                  <a:lnTo>
                    <a:pt x="1165272" y="1930608"/>
                  </a:lnTo>
                  <a:lnTo>
                    <a:pt x="1211111" y="1920357"/>
                  </a:lnTo>
                  <a:lnTo>
                    <a:pt x="1256110" y="1907981"/>
                  </a:lnTo>
                  <a:lnTo>
                    <a:pt x="1300212" y="1893536"/>
                  </a:lnTo>
                  <a:lnTo>
                    <a:pt x="1343361" y="1877077"/>
                  </a:lnTo>
                  <a:lnTo>
                    <a:pt x="1385503" y="1858661"/>
                  </a:lnTo>
                  <a:lnTo>
                    <a:pt x="1426580" y="1838344"/>
                  </a:lnTo>
                  <a:lnTo>
                    <a:pt x="1466537" y="1816180"/>
                  </a:lnTo>
                  <a:lnTo>
                    <a:pt x="1505319" y="1792227"/>
                  </a:lnTo>
                  <a:lnTo>
                    <a:pt x="1542869" y="1766540"/>
                  </a:lnTo>
                  <a:lnTo>
                    <a:pt x="1579131" y="1739174"/>
                  </a:lnTo>
                  <a:lnTo>
                    <a:pt x="1614050" y="1710186"/>
                  </a:lnTo>
                  <a:lnTo>
                    <a:pt x="1647570" y="1679631"/>
                  </a:lnTo>
                  <a:lnTo>
                    <a:pt x="1679636" y="1647566"/>
                  </a:lnTo>
                  <a:lnTo>
                    <a:pt x="1710190" y="1614045"/>
                  </a:lnTo>
                  <a:lnTo>
                    <a:pt x="1739178" y="1579126"/>
                  </a:lnTo>
                  <a:lnTo>
                    <a:pt x="1766543" y="1542863"/>
                  </a:lnTo>
                  <a:lnTo>
                    <a:pt x="1792230" y="1505313"/>
                  </a:lnTo>
                  <a:lnTo>
                    <a:pt x="1816183" y="1466532"/>
                  </a:lnTo>
                  <a:lnTo>
                    <a:pt x="1838346" y="1426574"/>
                  </a:lnTo>
                  <a:lnTo>
                    <a:pt x="1858664" y="1385497"/>
                  </a:lnTo>
                  <a:lnTo>
                    <a:pt x="1877079" y="1343356"/>
                  </a:lnTo>
                  <a:lnTo>
                    <a:pt x="1893537" y="1300207"/>
                  </a:lnTo>
                  <a:lnTo>
                    <a:pt x="1907982" y="1256105"/>
                  </a:lnTo>
                  <a:lnTo>
                    <a:pt x="1920358" y="1211107"/>
                  </a:lnTo>
                  <a:lnTo>
                    <a:pt x="1930609" y="1165268"/>
                  </a:lnTo>
                  <a:lnTo>
                    <a:pt x="1938679" y="1118644"/>
                  </a:lnTo>
                  <a:lnTo>
                    <a:pt x="1944513" y="1071292"/>
                  </a:lnTo>
                  <a:lnTo>
                    <a:pt x="1948054" y="1023266"/>
                  </a:lnTo>
                  <a:lnTo>
                    <a:pt x="1949246" y="974623"/>
                  </a:lnTo>
                  <a:lnTo>
                    <a:pt x="1948054" y="925979"/>
                  </a:lnTo>
                  <a:lnTo>
                    <a:pt x="1944513" y="877952"/>
                  </a:lnTo>
                  <a:lnTo>
                    <a:pt x="1938679" y="830599"/>
                  </a:lnTo>
                  <a:lnTo>
                    <a:pt x="1930609" y="783974"/>
                  </a:lnTo>
                  <a:lnTo>
                    <a:pt x="1920358" y="738135"/>
                  </a:lnTo>
                  <a:lnTo>
                    <a:pt x="1907982" y="693136"/>
                  </a:lnTo>
                  <a:lnTo>
                    <a:pt x="1893537" y="649034"/>
                  </a:lnTo>
                  <a:lnTo>
                    <a:pt x="1877079" y="605885"/>
                  </a:lnTo>
                  <a:lnTo>
                    <a:pt x="1858664" y="563743"/>
                  </a:lnTo>
                  <a:lnTo>
                    <a:pt x="1838346" y="522666"/>
                  </a:lnTo>
                  <a:lnTo>
                    <a:pt x="1816183" y="482709"/>
                  </a:lnTo>
                  <a:lnTo>
                    <a:pt x="1792230" y="443927"/>
                  </a:lnTo>
                  <a:lnTo>
                    <a:pt x="1766543" y="406377"/>
                  </a:lnTo>
                  <a:lnTo>
                    <a:pt x="1739178" y="370115"/>
                  </a:lnTo>
                  <a:lnTo>
                    <a:pt x="1710190" y="335195"/>
                  </a:lnTo>
                  <a:lnTo>
                    <a:pt x="1679636" y="301675"/>
                  </a:lnTo>
                  <a:lnTo>
                    <a:pt x="1647570" y="269610"/>
                  </a:lnTo>
                  <a:lnTo>
                    <a:pt x="1614050" y="239056"/>
                  </a:lnTo>
                  <a:lnTo>
                    <a:pt x="1579131" y="210068"/>
                  </a:lnTo>
                  <a:lnTo>
                    <a:pt x="1542869" y="182703"/>
                  </a:lnTo>
                  <a:lnTo>
                    <a:pt x="1505319" y="157016"/>
                  </a:lnTo>
                  <a:lnTo>
                    <a:pt x="1466537" y="133063"/>
                  </a:lnTo>
                  <a:lnTo>
                    <a:pt x="1426580" y="110900"/>
                  </a:lnTo>
                  <a:lnTo>
                    <a:pt x="1385503" y="90582"/>
                  </a:lnTo>
                  <a:lnTo>
                    <a:pt x="1343361" y="72167"/>
                  </a:lnTo>
                  <a:lnTo>
                    <a:pt x="1300212" y="55708"/>
                  </a:lnTo>
                  <a:lnTo>
                    <a:pt x="1256110" y="41264"/>
                  </a:lnTo>
                  <a:lnTo>
                    <a:pt x="1211111" y="28888"/>
                  </a:lnTo>
                  <a:lnTo>
                    <a:pt x="1165272" y="18637"/>
                  </a:lnTo>
                  <a:lnTo>
                    <a:pt x="1118647" y="10567"/>
                  </a:lnTo>
                  <a:lnTo>
                    <a:pt x="1071294" y="4733"/>
                  </a:lnTo>
                  <a:lnTo>
                    <a:pt x="1023267" y="1192"/>
                  </a:lnTo>
                  <a:lnTo>
                    <a:pt x="974623"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5" name="Graphic 84">
              <a:extLst>
                <a:ext uri="{FF2B5EF4-FFF2-40B4-BE49-F238E27FC236}">
                  <a16:creationId xmlns:a16="http://schemas.microsoft.com/office/drawing/2014/main" id="{9CAF4081-B8A3-4527-A51F-1B03767AC6D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51550" y="2938583"/>
              <a:ext cx="880318" cy="880318"/>
            </a:xfrm>
            <a:prstGeom prst="rect">
              <a:avLst/>
            </a:prstGeom>
          </p:spPr>
        </p:pic>
      </p:grpSp>
      <p:pic>
        <p:nvPicPr>
          <p:cNvPr id="53" name="Picture 52">
            <a:extLst>
              <a:ext uri="{FF2B5EF4-FFF2-40B4-BE49-F238E27FC236}">
                <a16:creationId xmlns:a16="http://schemas.microsoft.com/office/drawing/2014/main" id="{62A80E21-96DE-4328-A6A7-2594F68888CB}"/>
              </a:ext>
            </a:extLst>
          </p:cNvPr>
          <p:cNvPicPr>
            <a:picLocks noChangeAspect="1"/>
          </p:cNvPicPr>
          <p:nvPr/>
        </p:nvPicPr>
        <p:blipFill rotWithShape="1">
          <a:blip r:embed="rId10">
            <a:duotone>
              <a:prstClr val="black"/>
              <a:srgbClr val="0070C0">
                <a:tint val="45000"/>
                <a:satMod val="400000"/>
              </a:srgbClr>
            </a:duotone>
          </a:blip>
          <a:srcRect l="43270" r="43649" b="65248"/>
          <a:stretch/>
        </p:blipFill>
        <p:spPr>
          <a:xfrm>
            <a:off x="7002898" y="3902632"/>
            <a:ext cx="851550" cy="884201"/>
          </a:xfrm>
          <a:prstGeom prst="rect">
            <a:avLst/>
          </a:prstGeom>
          <a:ln>
            <a:noFill/>
          </a:ln>
        </p:spPr>
      </p:pic>
      <p:sp>
        <p:nvSpPr>
          <p:cNvPr id="77" name="Rectangle 76">
            <a:extLst>
              <a:ext uri="{FF2B5EF4-FFF2-40B4-BE49-F238E27FC236}">
                <a16:creationId xmlns:a16="http://schemas.microsoft.com/office/drawing/2014/main" id="{7DAC8F5A-83A8-498E-BB3B-D048F5F3E8B9}"/>
              </a:ext>
            </a:extLst>
          </p:cNvPr>
          <p:cNvSpPr/>
          <p:nvPr/>
        </p:nvSpPr>
        <p:spPr>
          <a:xfrm>
            <a:off x="3471341" y="6252492"/>
            <a:ext cx="5815721"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Note: </a:t>
            </a: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Completing the application form and submitting it doesn’t automatically enroll you in </a:t>
            </a:r>
            <a:b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Medicare Part B. Social Security must first determine if you’re eligible</a:t>
            </a: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415912872"/>
      </p:ext>
    </p:extLst>
  </p:cSld>
  <p:clrMapOvr>
    <a:masterClrMapping/>
  </p:clrMapOvr>
  <p:transition>
    <p:fade/>
  </p:transition>
</p:sld>
</file>

<file path=ppt/theme/_rels/theme3.xml.rels><?xml version="1.0" encoding="UTF-8" standalone="yes"?>
<Relationships xmlns="http://schemas.openxmlformats.org/package/2006/relationships"><Relationship Id="rId1" Type="http://schemas.openxmlformats.org/officeDocument/2006/relationships/image" Target="../media/image12.jpeg"/></Relationships>
</file>

<file path=ppt/theme/theme1.xml><?xml version="1.0" encoding="utf-8"?>
<a:theme xmlns:a="http://schemas.openxmlformats.org/drawingml/2006/main" name="2_Office Theme">
  <a:themeElements>
    <a:clrScheme name="Kaiser Permanente 2020">
      <a:dk1>
        <a:sysClr val="windowText" lastClr="000000"/>
      </a:dk1>
      <a:lt1>
        <a:srgbClr val="FFFFFF"/>
      </a:lt1>
      <a:dk2>
        <a:srgbClr val="1F497D"/>
      </a:dk2>
      <a:lt2>
        <a:srgbClr val="FFFFFF"/>
      </a:lt2>
      <a:accent1>
        <a:srgbClr val="003B71"/>
      </a:accent1>
      <a:accent2>
        <a:srgbClr val="0078B3"/>
      </a:accent2>
      <a:accent3>
        <a:srgbClr val="92CCF0"/>
      </a:accent3>
      <a:accent4>
        <a:srgbClr val="583985"/>
      </a:accent4>
      <a:accent5>
        <a:srgbClr val="D1480C"/>
      </a:accent5>
      <a:accent6>
        <a:srgbClr val="4A7628"/>
      </a:accent6>
      <a:hlink>
        <a:srgbClr val="0078B3"/>
      </a:hlink>
      <a:folHlink>
        <a:srgbClr val="92CCF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spPr>
      <a:bodyPr wrap="none" rtlCol="0" anchor="ctr">
        <a:noAutofit/>
      </a:bodyPr>
      <a:lstStyle>
        <a:defPPr marL="12700" algn="l">
          <a:lnSpc>
            <a:spcPct val="100000"/>
          </a:lnSpc>
          <a:spcBef>
            <a:spcPts val="100"/>
          </a:spcBef>
          <a:defRPr sz="1600" b="1" spc="-20" dirty="0">
            <a:cs typeface="Arial"/>
          </a:defRPr>
        </a:defPPr>
      </a:lst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Custom 2">
      <a:dk1>
        <a:srgbClr val="BADDE1"/>
      </a:dk1>
      <a:lt1>
        <a:srgbClr val="FFFFFF"/>
      </a:lt1>
      <a:dk2>
        <a:srgbClr val="44969F"/>
      </a:dk2>
      <a:lt2>
        <a:srgbClr val="808080"/>
      </a:lt2>
      <a:accent1>
        <a:srgbClr val="ADD3DB"/>
      </a:accent1>
      <a:accent2>
        <a:srgbClr val="A5A5A5"/>
      </a:accent2>
      <a:accent3>
        <a:srgbClr val="FFFFFF"/>
      </a:accent3>
      <a:accent4>
        <a:srgbClr val="50A1B2"/>
      </a:accent4>
      <a:accent5>
        <a:srgbClr val="DAEDEF"/>
      </a:accent5>
      <a:accent6>
        <a:srgbClr val="DEEDF0"/>
      </a:accent6>
      <a:hlink>
        <a:srgbClr val="009999"/>
      </a:hlink>
      <a:folHlink>
        <a:srgbClr val="BFBFBF"/>
      </a:folHlink>
    </a:clrScheme>
    <a:fontScheme name="Default Design">
      <a:majorFont>
        <a:latin typeface="Arial"/>
        <a:ea typeface=""/>
        <a:cs typeface=""/>
      </a:majorFont>
      <a:minorFont>
        <a:latin typeface="Arial"/>
        <a:ea typeface=""/>
        <a:cs typeface=""/>
      </a:minorFont>
    </a:fontScheme>
    <a:fmtScheme name="Grunge Texture">
      <a:fillStyleLst>
        <a:solidFill>
          <a:schemeClr val="phClr"/>
        </a:solidFill>
        <a:blipFill rotWithShape="1">
          <a:blip xmlns:r="http://schemas.openxmlformats.org/officeDocument/2006/relationships" r:embed="rId1">
            <a:duotone>
              <a:schemeClr val="phClr">
                <a:tint val="67000"/>
                <a:shade val="65000"/>
              </a:schemeClr>
              <a:schemeClr val="phClr">
                <a:tint val="10000"/>
                <a:satMod val="130000"/>
              </a:schemeClr>
            </a:duotone>
          </a:blip>
          <a:tile tx="0" ty="0" sx="60000" sy="59000" flip="none" algn="b"/>
        </a:blipFill>
        <a:blipFill rotWithShape="1">
          <a:blip xmlns:r="http://schemas.openxmlformats.org/officeDocument/2006/relationships" r:embed="rId1">
            <a:duotone>
              <a:schemeClr val="phClr">
                <a:shade val="30000"/>
                <a:satMod val="115000"/>
              </a:schemeClr>
              <a:schemeClr val="phClr">
                <a:tint val="34000"/>
              </a:schemeClr>
            </a:duotone>
          </a:blip>
          <a:tile tx="0" ty="0" sx="60000" sy="59000" flip="none" algn="b"/>
        </a:blipFill>
      </a:fillStyleLst>
      <a:lnStyleLst>
        <a:ln w="6350" cap="flat" cmpd="sng" algn="ctr">
          <a:solidFill>
            <a:schemeClr val="phClr">
              <a:tint val="70000"/>
            </a:scheme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HPI Marketing Collateral" ma:contentTypeID="0x01010063B6B853DF3DB7489B3ABD845411B4800100291942F7EE546D478592AEA794B118F0" ma:contentTypeVersion="203" ma:contentTypeDescription="Content type for HPI marketing collaterals" ma:contentTypeScope="" ma:versionID="fc3176922ebd583c7788da182c575bbc">
  <xsd:schema xmlns:xsd="http://www.w3.org/2001/XMLSchema" xmlns:xs="http://www.w3.org/2001/XMLSchema" xmlns:p="http://schemas.microsoft.com/office/2006/metadata/properties" xmlns:ns1="http://schemas.microsoft.com/sharepoint/v3" xmlns:ns2="0f7729ae-eb07-4146-bd37-e83062420d3f" xmlns:ns4="7e4fe365-81f7-42af-a337-b9cbc30962a5" targetNamespace="http://schemas.microsoft.com/office/2006/metadata/properties" ma:root="true" ma:fieldsID="340725692bd144033d07009573308057" ns1:_="" ns2:_="" ns4:_="">
    <xsd:import namespace="http://schemas.microsoft.com/sharepoint/v3"/>
    <xsd:import namespace="0f7729ae-eb07-4146-bd37-e83062420d3f"/>
    <xsd:import namespace="7e4fe365-81f7-42af-a337-b9cbc30962a5"/>
    <xsd:element name="properties">
      <xsd:complexType>
        <xsd:sequence>
          <xsd:element name="documentManagement">
            <xsd:complexType>
              <xsd:all>
                <xsd:element ref="ns2:HPIOwner"/>
                <xsd:element ref="ns2:HPIDescription" minOccurs="0"/>
                <xsd:element ref="ns1:Last_x0020_Updated" minOccurs="0"/>
                <xsd:element ref="ns2:HPIContentStrategist" minOccurs="0"/>
                <xsd:element ref="ns2:HPIDeveloper" minOccurs="0"/>
                <xsd:element ref="ns2:DocumentOrder" minOccurs="0"/>
                <xsd:element ref="ns2:OID" minOccurs="0"/>
                <xsd:element ref="ns2:WFIndicator" minOccurs="0"/>
                <xsd:element ref="ns2:MultiLinks" minOccurs="0"/>
                <xsd:element ref="ns2:Comments_x0020__x0028_Admin_x0020_Use_x0020_Only_x0029_" minOccurs="0"/>
                <xsd:element ref="ns2:HPIAvailableByDate" minOccurs="0"/>
                <xsd:element ref="ns2:HPIIdentifyingNumber" minOccurs="0"/>
                <xsd:element ref="ns2:HPIThumbnailIcon" minOccurs="0"/>
                <xsd:element ref="ns2:HPIValidThroughDate" minOccurs="0"/>
                <xsd:element ref="ns2:HPIOrderingInfo" minOccurs="0"/>
                <xsd:element ref="ns2:ShowThumbnail" minOccurs="0"/>
                <xsd:element ref="ns2:sendToShowpad" minOccurs="0"/>
                <xsd:element ref="ns2:TaxCatchAll" minOccurs="0"/>
                <xsd:element ref="ns2:TaxCatchAllLabel" minOccurs="0"/>
                <xsd:element ref="ns2:downloadable" minOccurs="0"/>
                <xsd:element ref="ns2:editable" minOccurs="0"/>
                <xsd:element ref="ns2:shareable" minOccurs="0"/>
                <xsd:element ref="ns2:lockedPages" minOccurs="0"/>
                <xsd:element ref="ns2:m4ee85b08fca46bdb43cdb6a3323af18" minOccurs="0"/>
                <xsd:element ref="ns2:n8332d8096bd460db80681e248a6cf13" minOccurs="0"/>
                <xsd:element ref="ns2:g0aefb5920bb496cb27df9b3b838f284" minOccurs="0"/>
                <xsd:element ref="ns2:l8717813ec9146febedeeb2b9b82b486" minOccurs="0"/>
                <xsd:element ref="ns2:kf9d439cb49f41769ddf90920cf0bbe1" minOccurs="0"/>
                <xsd:element ref="ns2:ff28582f10bd43a79385002c1d49b4e4" minOccurs="0"/>
                <xsd:element ref="ns2:n037d6b13dd64ba4870e838f4b03b832" minOccurs="0"/>
                <xsd:element ref="ns2:f87c3486442741548169d8943d8b2aec" minOccurs="0"/>
                <xsd:element ref="ns2:i47d06ce3c4341c98037a4e7e53381c0" minOccurs="0"/>
                <xsd:element ref="ns2:_dlc_DocId" minOccurs="0"/>
                <xsd:element ref="ns2:_dlc_DocIdUrl" minOccurs="0"/>
                <xsd:element ref="ns2:_dlc_DocIdPersistId" minOccurs="0"/>
                <xsd:element ref="ns4:ShowPad_x0020_File_x0020_Name" minOccurs="0"/>
                <xsd:element ref="ns4:Showpad_regions" minOccurs="0"/>
                <xsd:element ref="ns4:Thumbnai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Last_x0020_Updated" ma:index="5" nillable="true" ma:displayName="Last Updated" ma:description="This field is optional. If not filled out, today's date will display on the page." ma:format="DateOnly" ma:internalName="Last_x0020_Updated" ma:readOnly="fals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0f7729ae-eb07-4146-bd37-e83062420d3f" elementFormDefault="qualified">
    <xsd:import namespace="http://schemas.microsoft.com/office/2006/documentManagement/types"/>
    <xsd:import namespace="http://schemas.microsoft.com/office/infopath/2007/PartnerControls"/>
    <xsd:element name="HPIOwner" ma:index="2" ma:displayName="Content Owner" ma:description="Owner responsible for content" ma:SearchPeopleOnly="false" ma:SharePointGroup="0" ma:internalName="HPIOwn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HPIDescription" ma:index="4" nillable="true" ma:displayName="Description" ma:description="Short description - Will Display on Page" ma:internalName="HPIDescription" ma:readOnly="false">
      <xsd:simpleType>
        <xsd:restriction base="dms:Note"/>
      </xsd:simpleType>
    </xsd:element>
    <xsd:element name="HPIContentStrategist" ma:index="11" nillable="true" ma:displayName="Content Strategist" ma:SearchPeopleOnly="false" ma:SharePointGroup="0" ma:internalName="HPIContentStrategist"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HPIDeveloper" ma:index="12" nillable="true" ma:displayName="Content Developer" ma:SearchPeopleOnly="false" ma:SharePointGroup="0" ma:internalName="HPIDevelop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ocumentOrder" ma:index="15" nillable="true" ma:displayName="Document Order (Do Not Use)" ma:internalName="DocumentOrder" ma:readOnly="false" ma:percentage="FALSE">
      <xsd:simpleType>
        <xsd:restriction base="dms:Number"/>
      </xsd:simpleType>
    </xsd:element>
    <xsd:element name="OID" ma:index="16" nillable="true" ma:displayName="OID" ma:internalName="OID" ma:readOnly="false">
      <xsd:simpleType>
        <xsd:restriction base="dms:Text"/>
      </xsd:simpleType>
    </xsd:element>
    <xsd:element name="WFIndicator" ma:index="17" nillable="true" ma:displayName="WF Indicator" ma:default="InitialUpload" ma:format="Dropdown" ma:internalName="WFIndicator" ma:readOnly="false">
      <xsd:simpleType>
        <xsd:restriction base="dms:Choice">
          <xsd:enumeration value="Blank"/>
          <xsd:enumeration value="Content Freshness Disabled"/>
          <xsd:enumeration value="MarkedForRemoval"/>
          <xsd:enumeration value="ContentSecured"/>
          <xsd:enumeration value="InitialUpload"/>
        </xsd:restriction>
      </xsd:simpleType>
    </xsd:element>
    <xsd:element name="MultiLinks" ma:index="18" nillable="true" ma:displayName="MultiLinks" ma:default="0" ma:internalName="MultiLinks" ma:readOnly="false">
      <xsd:simpleType>
        <xsd:restriction base="dms:Boolean"/>
      </xsd:simpleType>
    </xsd:element>
    <xsd:element name="Comments_x0020__x0028_Admin_x0020_Use_x0020_Only_x0029_" ma:index="19" nillable="true" ma:displayName="Comments (Do Not Use)" ma:internalName="Comments_x0020__x0028_Admin_x0020_Use_x0020_Only_x0029_" ma:readOnly="false">
      <xsd:simpleType>
        <xsd:restriction base="dms:Note"/>
      </xsd:simpleType>
    </xsd:element>
    <xsd:element name="HPIAvailableByDate" ma:index="20" nillable="true" ma:displayName="Available By Date" ma:format="DateOnly" ma:internalName="HPIAvailableByDate" ma:readOnly="false">
      <xsd:simpleType>
        <xsd:restriction base="dms:DateTime"/>
      </xsd:simpleType>
    </xsd:element>
    <xsd:element name="HPIIdentifyingNumber" ma:index="21" nillable="true" ma:displayName="OTN/Item#" ma:description="Identifying number for this collateral" ma:internalName="HPIIdentifyingNumber" ma:readOnly="false">
      <xsd:simpleType>
        <xsd:restriction base="dms:Text">
          <xsd:maxLength value="255"/>
        </xsd:restriction>
      </xsd:simpleType>
    </xsd:element>
    <xsd:element name="HPIThumbnailIcon" ma:index="22" nillable="true" ma:displayName="Thumbnail Icon" ma:format="Image" ma:internalName="HPIThumbnailIcon"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HPIValidThroughDate" ma:index="28" nillable="true" ma:displayName="Valid Through Date" ma:description="Validity of this content" ma:format="DateOnly" ma:internalName="HPIValidThroughDate" ma:readOnly="false">
      <xsd:simpleType>
        <xsd:restriction base="dms:DateTime"/>
      </xsd:simpleType>
    </xsd:element>
    <xsd:element name="HPIOrderingInfo" ma:index="30" nillable="true" ma:displayName="Ordering Info" ma:internalName="HPIOrderingInfo" ma:readOnly="false">
      <xsd:simpleType>
        <xsd:restriction base="dms:Text"/>
      </xsd:simpleType>
    </xsd:element>
    <xsd:element name="ShowThumbnail" ma:index="31" nillable="true" ma:displayName="Show Thumbnail" ma:default="0" ma:internalName="ShowThumbnail" ma:readOnly="false">
      <xsd:simpleType>
        <xsd:restriction base="dms:Boolean"/>
      </xsd:simpleType>
    </xsd:element>
    <xsd:element name="sendToShowpad" ma:index="32" nillable="true" ma:displayName="sendToShowpad" ma:default="0" ma:internalName="sendToShowpad" ma:readOnly="false">
      <xsd:simpleType>
        <xsd:restriction base="dms:Boolean"/>
      </xsd:simpleType>
    </xsd:element>
    <xsd:element name="TaxCatchAll" ma:index="33" nillable="true" ma:displayName="Taxonomy Catch All Column" ma:description="" ma:list="{51613dd7-9e01-49c7-bb28-7bc3bba04f77}" ma:internalName="TaxCatchAll" ma:showField="CatchAllData" ma:web="0f7729ae-eb07-4146-bd37-e83062420d3f">
      <xsd:complexType>
        <xsd:complexContent>
          <xsd:extension base="dms:MultiChoiceLookup">
            <xsd:sequence>
              <xsd:element name="Value" type="dms:Lookup" maxOccurs="unbounded" minOccurs="0" nillable="true"/>
            </xsd:sequence>
          </xsd:extension>
        </xsd:complexContent>
      </xsd:complexType>
    </xsd:element>
    <xsd:element name="TaxCatchAllLabel" ma:index="34" nillable="true" ma:displayName="Taxonomy Catch All Column1" ma:list="{51613dd7-9e01-49c7-bb28-7bc3bba04f77}" ma:internalName="TaxCatchAllLabel" ma:readOnly="true" ma:showField="CatchAllDataLabel" ma:web="0f7729ae-eb07-4146-bd37-e83062420d3f">
      <xsd:complexType>
        <xsd:complexContent>
          <xsd:extension base="dms:MultiChoiceLookup">
            <xsd:sequence>
              <xsd:element name="Value" type="dms:Lookup" maxOccurs="unbounded" minOccurs="0" nillable="true"/>
            </xsd:sequence>
          </xsd:extension>
        </xsd:complexContent>
      </xsd:complexType>
    </xsd:element>
    <xsd:element name="downloadable" ma:index="36" nillable="true" ma:displayName="downloadable" ma:default="1" ma:internalName="downloadable" ma:readOnly="false">
      <xsd:simpleType>
        <xsd:restriction base="dms:Boolean"/>
      </xsd:simpleType>
    </xsd:element>
    <xsd:element name="editable" ma:index="37" nillable="true" ma:displayName="editable" ma:default="1" ma:internalName="editable" ma:readOnly="false">
      <xsd:simpleType>
        <xsd:restriction base="dms:Boolean"/>
      </xsd:simpleType>
    </xsd:element>
    <xsd:element name="shareable" ma:index="38" nillable="true" ma:displayName="shareable" ma:default="1" ma:internalName="shareable" ma:readOnly="false">
      <xsd:simpleType>
        <xsd:restriction base="dms:Boolean"/>
      </xsd:simpleType>
    </xsd:element>
    <xsd:element name="lockedPages" ma:index="39" nillable="true" ma:displayName="lockedPages" ma:internalName="lockedPages" ma:readOnly="false">
      <xsd:simpleType>
        <xsd:restriction base="dms:Text">
          <xsd:maxLength value="255"/>
        </xsd:restriction>
      </xsd:simpleType>
    </xsd:element>
    <xsd:element name="m4ee85b08fca46bdb43cdb6a3323af18" ma:index="40" nillable="true" ma:taxonomy="true" ma:internalName="m4ee85b08fca46bdb43cdb6a3323af18" ma:taxonomyFieldName="HPICategory" ma:displayName="Category" ma:readOnly="false" ma:default="" ma:fieldId="{64ee85b0-8fca-46bd-b43c-db6a3323af18}" ma:taxonomyMulti="true" ma:sspId="c9112196-7e5b-431e-8fea-f50fb91bcefa" ma:termSetId="20399e41-46f6-4db8-9476-00adb26ccc2d" ma:anchorId="00000000-0000-0000-0000-000000000000" ma:open="false" ma:isKeyword="false">
      <xsd:complexType>
        <xsd:sequence>
          <xsd:element ref="pc:Terms" minOccurs="0" maxOccurs="1"/>
        </xsd:sequence>
      </xsd:complexType>
    </xsd:element>
    <xsd:element name="n8332d8096bd460db80681e248a6cf13" ma:index="41" nillable="true" ma:taxonomy="true" ma:internalName="n8332d8096bd460db80681e248a6cf13" ma:taxonomyFieldName="HPIRegion" ma:displayName="Regions" ma:default="" ma:fieldId="{78332d80-96bd-460d-b806-81e248a6cf13}" ma:taxonomyMulti="true" ma:sspId="c9112196-7e5b-431e-8fea-f50fb91bcefa" ma:termSetId="b9ac82f4-1e99-4457-8b7a-872ace9cb457" ma:anchorId="00000000-0000-0000-0000-000000000000" ma:open="false" ma:isKeyword="false">
      <xsd:complexType>
        <xsd:sequence>
          <xsd:element ref="pc:Terms" minOccurs="0" maxOccurs="1"/>
        </xsd:sequence>
      </xsd:complexType>
    </xsd:element>
    <xsd:element name="g0aefb5920bb496cb27df9b3b838f284" ma:index="42" nillable="true" ma:taxonomy="true" ma:internalName="g0aefb5920bb496cb27df9b3b838f284" ma:taxonomyFieldName="HPIKeywords" ma:displayName="Keywords" ma:default="" ma:fieldId="{00aefb59-20bb-496c-b27d-f9b3b838f284}" ma:taxonomyMulti="true" ma:sspId="c9112196-7e5b-431e-8fea-f50fb91bcefa" ma:termSetId="47aa9cc4-b527-4b86-898f-a8b6e9f2e779" ma:anchorId="00000000-0000-0000-0000-000000000000" ma:open="false" ma:isKeyword="false">
      <xsd:complexType>
        <xsd:sequence>
          <xsd:element ref="pc:Terms" minOccurs="0" maxOccurs="1"/>
        </xsd:sequence>
      </xsd:complexType>
    </xsd:element>
    <xsd:element name="l8717813ec9146febedeeb2b9b82b486" ma:index="43" nillable="true" ma:taxonomy="true" ma:internalName="l8717813ec9146febedeeb2b9b82b486" ma:taxonomyFieldName="HPILanguage" ma:displayName="Language" ma:default="" ma:fieldId="{58717813-ec91-46fe-bede-eb2b9b82b486}" ma:taxonomyMulti="true" ma:sspId="c9112196-7e5b-431e-8fea-f50fb91bcefa" ma:termSetId="b1c63d67-2918-49bf-bfba-999219e0374b" ma:anchorId="00000000-0000-0000-0000-000000000000" ma:open="false" ma:isKeyword="false">
      <xsd:complexType>
        <xsd:sequence>
          <xsd:element ref="pc:Terms" minOccurs="0" maxOccurs="1"/>
        </xsd:sequence>
      </xsd:complexType>
    </xsd:element>
    <xsd:element name="kf9d439cb49f41769ddf90920cf0bbe1" ma:index="44" nillable="true" ma:taxonomy="true" ma:internalName="kf9d439cb49f41769ddf90920cf0bbe1" ma:taxonomyFieldName="HPIDocumentOptions" ma:displayName="Document Options" ma:default="" ma:fieldId="{4f9d439c-b49f-4176-9ddf-90920cf0bbe1}" ma:taxonomyMulti="true" ma:sspId="c9112196-7e5b-431e-8fea-f50fb91bcefa" ma:termSetId="0b9c5d58-24db-4d4c-a043-bace4dde8f21" ma:anchorId="00000000-0000-0000-0000-000000000000" ma:open="false" ma:isKeyword="false">
      <xsd:complexType>
        <xsd:sequence>
          <xsd:element ref="pc:Terms" minOccurs="0" maxOccurs="1"/>
        </xsd:sequence>
      </xsd:complexType>
    </xsd:element>
    <xsd:element name="ff28582f10bd43a79385002c1d49b4e4" ma:index="45" nillable="true" ma:taxonomy="true" ma:internalName="ff28582f10bd43a79385002c1d49b4e4" ma:taxonomyFieldName="HPIDistributionOptions" ma:displayName="Distribution Options" ma:default="" ma:fieldId="{ff28582f-10bd-43a7-9385-002c1d49b4e4}" ma:sspId="c9112196-7e5b-431e-8fea-f50fb91bcefa" ma:termSetId="ab3a53cc-639b-45d5-babb-573074faad76" ma:anchorId="00000000-0000-0000-0000-000000000000" ma:open="false" ma:isKeyword="false">
      <xsd:complexType>
        <xsd:sequence>
          <xsd:element ref="pc:Terms" minOccurs="0" maxOccurs="1"/>
        </xsd:sequence>
      </xsd:complexType>
    </xsd:element>
    <xsd:element name="n037d6b13dd64ba4870e838f4b03b832" ma:index="46" nillable="true" ma:taxonomy="true" ma:internalName="n037d6b13dd64ba4870e838f4b03b832" ma:taxonomyFieldName="HPIAssociatedPages" ma:displayName="Associated Pages" ma:default="" ma:fieldId="{7037d6b1-3dd6-4ba4-870e-838f4b03b832}" ma:taxonomyMulti="true" ma:sspId="c9112196-7e5b-431e-8fea-f50fb91bcefa" ma:termSetId="a01820a9-94b2-4841-8a22-887da25061f0" ma:anchorId="00000000-0000-0000-0000-000000000000" ma:open="true" ma:isKeyword="false">
      <xsd:complexType>
        <xsd:sequence>
          <xsd:element ref="pc:Terms" minOccurs="0" maxOccurs="1"/>
        </xsd:sequence>
      </xsd:complexType>
    </xsd:element>
    <xsd:element name="f87c3486442741548169d8943d8b2aec" ma:index="47" nillable="true" ma:taxonomy="true" ma:internalName="f87c3486442741548169d8943d8b2aec" ma:taxonomyFieldName="HPIPageSections" ma:displayName="Page Sections" ma:default="" ma:fieldId="{f87c3486-4427-4154-8169-d8943d8b2aec}" ma:taxonomyMulti="true" ma:sspId="c9112196-7e5b-431e-8fea-f50fb91bcefa" ma:termSetId="f455067a-95e6-4862-be23-997adfb778be" ma:anchorId="00000000-0000-0000-0000-000000000000" ma:open="true" ma:isKeyword="false">
      <xsd:complexType>
        <xsd:sequence>
          <xsd:element ref="pc:Terms" minOccurs="0" maxOccurs="1"/>
        </xsd:sequence>
      </xsd:complexType>
    </xsd:element>
    <xsd:element name="i47d06ce3c4341c98037a4e7e53381c0" ma:index="48" nillable="true" ma:taxonomy="true" ma:internalName="i47d06ce3c4341c98037a4e7e53381c0" ma:taxonomyFieldName="showpadTags" ma:displayName="showpadTags" ma:readOnly="false" ma:default="" ma:fieldId="{247d06ce-3c43-41c9-8037-a4e7e53381c0}" ma:taxonomyMulti="true" ma:sspId="c9112196-7e5b-431e-8fea-f50fb91bcefa" ma:termSetId="6abcda0b-4971-4b07-9913-140668a12359" ma:anchorId="00000000-0000-0000-0000-000000000000" ma:open="false" ma:isKeyword="false">
      <xsd:complexType>
        <xsd:sequence>
          <xsd:element ref="pc:Terms" minOccurs="0" maxOccurs="1"/>
        </xsd:sequence>
      </xsd:complexType>
    </xsd:element>
    <xsd:element name="_dlc_DocId" ma:index="49" nillable="true" ma:displayName="Document ID Value" ma:description="The value of the document ID assigned to this item." ma:internalName="_dlc_DocId" ma:readOnly="true">
      <xsd:simpleType>
        <xsd:restriction base="dms:Text"/>
      </xsd:simpleType>
    </xsd:element>
    <xsd:element name="_dlc_DocIdUrl" ma:index="50"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51" nillable="true" ma:displayName="Persist ID" ma:description="Keep ID on add." ma:hidden="true" ma:internalName="_dlc_DocIdPersistId0"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7e4fe365-81f7-42af-a337-b9cbc30962a5" elementFormDefault="qualified">
    <xsd:import namespace="http://schemas.microsoft.com/office/2006/documentManagement/types"/>
    <xsd:import namespace="http://schemas.microsoft.com/office/infopath/2007/PartnerControls"/>
    <xsd:element name="ShowPad_x0020_File_x0020_Name" ma:index="52" nillable="true" ma:displayName="ShowPad File Name" ma:description="custom file name created to prepend regions" ma:internalName="ShowPad_x0020_File_x0020_Name">
      <xsd:simpleType>
        <xsd:restriction base="dms:Text">
          <xsd:maxLength value="255"/>
        </xsd:restriction>
      </xsd:simpleType>
    </xsd:element>
    <xsd:element name="Showpad_regions" ma:index="53" nillable="true" ma:displayName="Showpad_regions" ma:internalName="Showpad_regions">
      <xsd:complexType>
        <xsd:complexContent>
          <xsd:extension base="dms:MultiChoice">
            <xsd:sequence>
              <xsd:element name="Value" maxOccurs="unbounded" minOccurs="0" nillable="true">
                <xsd:simpleType>
                  <xsd:restriction base="dms:Choice">
                    <xsd:enumeration value="All Regions"/>
                    <xsd:enumeration value="CA"/>
                    <xsd:enumeration value="CO"/>
                    <xsd:enumeration value="GA"/>
                    <xsd:enumeration value="HI"/>
                    <xsd:enumeration value="MAS"/>
                    <xsd:enumeration value="NW"/>
                    <xsd:enumeration value="KPWA"/>
                  </xsd:restriction>
                </xsd:simpleType>
              </xsd:element>
            </xsd:sequence>
          </xsd:extension>
        </xsd:complexContent>
      </xsd:complexType>
    </xsd:element>
    <xsd:element name="Thumbnail" ma:index="54" nillable="true" ma:displayName="Thumbnail" ma:format="Thumbnail" ma:internalName="Thumbnail">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9" ma:displayName="Content Type"/>
        <xsd:element ref="dc:title"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lockedPages xmlns="0f7729ae-eb07-4146-bd37-e83062420d3f" xsi:nil="true"/>
    <ShowThumbnail xmlns="0f7729ae-eb07-4146-bd37-e83062420d3f">true</ShowThumbnail>
    <sendToShowpad xmlns="0f7729ae-eb07-4146-bd37-e83062420d3f">true</sendToShowpad>
    <editable xmlns="0f7729ae-eb07-4146-bd37-e83062420d3f">true</editable>
    <WFIndicator xmlns="0f7729ae-eb07-4146-bd37-e83062420d3f">InitialUpload</WFIndicator>
    <_dlc_DocId xmlns="0f7729ae-eb07-4146-bd37-e83062420d3f">ISID-726944253-4691</_dlc_DocId>
    <Comments_x0020__x0028_Admin_x0020_Use_x0020_Only_x0029_ xmlns="0f7729ae-eb07-4146-bd37-e83062420d3f" xsi:nil="true"/>
    <HPIOwner xmlns="0f7729ae-eb07-4146-bd37-e83062420d3f">
      <UserInfo>
        <DisplayName>Roberto L. Ramirez</DisplayName>
        <AccountId>509</AccountId>
        <AccountType/>
      </UserInfo>
    </HPIOwner>
    <g0aefb5920bb496cb27df9b3b838f284 xmlns="0f7729ae-eb07-4146-bd37-e83062420d3f">
      <Terms xmlns="http://schemas.microsoft.com/office/infopath/2007/PartnerControls">
        <TermInfo xmlns="http://schemas.microsoft.com/office/infopath/2007/PartnerControls">
          <TermName xmlns="http://schemas.microsoft.com/office/infopath/2007/PartnerControls">Medicare</TermName>
          <TermId xmlns="http://schemas.microsoft.com/office/infopath/2007/PartnerControls">327acaa7-32a2-43ad-8466-f9b175dbbd6b</TermId>
        </TermInfo>
        <TermInfo xmlns="http://schemas.microsoft.com/office/infopath/2007/PartnerControls">
          <TermName xmlns="http://schemas.microsoft.com/office/infopath/2007/PartnerControls">group</TermName>
          <TermId xmlns="http://schemas.microsoft.com/office/infopath/2007/PartnerControls">4bc73c49-2bec-47c3-abc7-3516046ffc1b</TermId>
        </TermInfo>
        <TermInfo xmlns="http://schemas.microsoft.com/office/infopath/2007/PartnerControls">
          <TermName xmlns="http://schemas.microsoft.com/office/infopath/2007/PartnerControls">member</TermName>
          <TermId xmlns="http://schemas.microsoft.com/office/infopath/2007/PartnerControls">37aa2ce3-c0d5-4660-b4f8-286493f40c1d</TermId>
        </TermInfo>
        <TermInfo xmlns="http://schemas.microsoft.com/office/infopath/2007/PartnerControls">
          <TermName xmlns="http://schemas.microsoft.com/office/infopath/2007/PartnerControls">marketing material</TermName>
          <TermId xmlns="http://schemas.microsoft.com/office/infopath/2007/PartnerControls">be73fd46-bb9f-44c9-8d8a-e4380fcb536f</TermId>
        </TermInfo>
        <TermInfo xmlns="http://schemas.microsoft.com/office/infopath/2007/PartnerControls">
          <TermName xmlns="http://schemas.microsoft.com/office/infopath/2007/PartnerControls">marketing</TermName>
          <TermId xmlns="http://schemas.microsoft.com/office/infopath/2007/PartnerControls">1db00530-2b9a-4fc9-8507-2d5bc6894646</TermId>
        </TermInfo>
      </Terms>
    </g0aefb5920bb496cb27df9b3b838f284>
    <MultiLinks xmlns="0f7729ae-eb07-4146-bd37-e83062420d3f">false</MultiLinks>
    <HPIIdentifyingNumber xmlns="0f7729ae-eb07-4146-bd37-e83062420d3f">N/A</HPIIdentifyingNumber>
    <DocumentOrder xmlns="0f7729ae-eb07-4146-bd37-e83062420d3f">10</DocumentOrder>
    <n037d6b13dd64ba4870e838f4b03b832 xmlns="0f7729ae-eb07-4146-bd37-e83062420d3f">
      <Terms xmlns="http://schemas.microsoft.com/office/infopath/2007/PartnerControls">
        <TermInfo xmlns="http://schemas.microsoft.com/office/infopath/2007/PartnerControls">
          <TermName xmlns="http://schemas.microsoft.com/office/infopath/2007/PartnerControls">#$Group Medicare Marketing Consumer (National)$</TermName>
          <TermId xmlns="http://schemas.microsoft.com/office/infopath/2007/PartnerControls">5f346a67-2835-4e68-b919-a8f47b48d517</TermId>
        </TermInfo>
      </Terms>
    </n037d6b13dd64ba4870e838f4b03b832>
    <HPIValidThroughDate xmlns="0f7729ae-eb07-4146-bd37-e83062420d3f">2019-12-19T08:00:00+00:00</HPIValidThroughDate>
    <i47d06ce3c4341c98037a4e7e53381c0 xmlns="0f7729ae-eb07-4146-bd37-e83062420d3f">
      <Terms xmlns="http://schemas.microsoft.com/office/infopath/2007/PartnerControls">
        <TermInfo xmlns="http://schemas.microsoft.com/office/infopath/2007/PartnerControls">
          <TermName xmlns="http://schemas.microsoft.com/office/infopath/2007/PartnerControls">Group Medicare</TermName>
          <TermId xmlns="http://schemas.microsoft.com/office/infopath/2007/PartnerControls">7650d97f-f28e-45df-81fa-4db0f7240c34</TermId>
        </TermInfo>
        <TermInfo xmlns="http://schemas.microsoft.com/office/infopath/2007/PartnerControls">
          <TermName xmlns="http://schemas.microsoft.com/office/infopath/2007/PartnerControls">Consumer/Member</TermName>
          <TermId xmlns="http://schemas.microsoft.com/office/infopath/2007/PartnerControls">8e1388f6-17b6-4f43-a85f-e6788b1ba4b5</TermId>
        </TermInfo>
        <TermInfo xmlns="http://schemas.microsoft.com/office/infopath/2007/PartnerControls">
          <TermName xmlns="http://schemas.microsoft.com/office/infopath/2007/PartnerControls">All Regions Open Enrollment</TermName>
          <TermId xmlns="http://schemas.microsoft.com/office/infopath/2007/PartnerControls">09162ab3-430b-4e93-b192-e3beccf16c3d</TermId>
        </TermInfo>
        <TermInfo xmlns="http://schemas.microsoft.com/office/infopath/2007/PartnerControls">
          <TermName xmlns="http://schemas.microsoft.com/office/infopath/2007/PartnerControls">Strategic Conversations</TermName>
          <TermId xmlns="http://schemas.microsoft.com/office/infopath/2007/PartnerControls">f4e98dc1-df0f-4b99-820a-330185377817</TermId>
        </TermInfo>
        <TermInfo xmlns="http://schemas.microsoft.com/office/infopath/2007/PartnerControls">
          <TermName xmlns="http://schemas.microsoft.com/office/infopath/2007/PartnerControls">Group Medicare - SC</TermName>
          <TermId xmlns="http://schemas.microsoft.com/office/infopath/2007/PartnerControls">3dd486a0-5d51-4fb8-8853-faf9a2047758</TermId>
        </TermInfo>
        <TermInfo xmlns="http://schemas.microsoft.com/office/infopath/2007/PartnerControls">
          <TermName xmlns="http://schemas.microsoft.com/office/infopath/2007/PartnerControls">Proof Points</TermName>
          <TermId xmlns="http://schemas.microsoft.com/office/infopath/2007/PartnerControls">99013dfa-e263-4786-88db-4f1ffeb1ad8c</TermId>
        </TermInfo>
        <TermInfo xmlns="http://schemas.microsoft.com/office/infopath/2007/PartnerControls">
          <TermName xmlns="http://schemas.microsoft.com/office/infopath/2007/PartnerControls">Employer Value - SC</TermName>
          <TermId xmlns="http://schemas.microsoft.com/office/infopath/2007/PartnerControls">8bf01c32-da06-4c2d-80e3-fb8365acc18f</TermId>
        </TermInfo>
        <TermInfo xmlns="http://schemas.microsoft.com/office/infopath/2007/PartnerControls">
          <TermName xmlns="http://schemas.microsoft.com/office/infopath/2007/PartnerControls">Consumer Value - SC</TermName>
          <TermId xmlns="http://schemas.microsoft.com/office/infopath/2007/PartnerControls">a9ddc476-5023-4d71-a945-a4608f238355</TermId>
        </TermInfo>
        <TermInfo xmlns="http://schemas.microsoft.com/office/infopath/2007/PartnerControls">
          <TermName xmlns="http://schemas.microsoft.com/office/infopath/2007/PartnerControls">2022 Open Enrollment</TermName>
          <TermId xmlns="http://schemas.microsoft.com/office/infopath/2007/PartnerControls">cce06d53-6913-4e93-9852-36d72fe7a191</TermId>
        </TermInfo>
      </Terms>
    </i47d06ce3c4341c98037a4e7e53381c0>
    <f87c3486442741548169d8943d8b2aec xmlns="0f7729ae-eb07-4146-bd37-e83062420d3f">
      <Terms xmlns="http://schemas.microsoft.com/office/infopath/2007/PartnerControls">
        <TermInfo xmlns="http://schemas.microsoft.com/office/infopath/2007/PartnerControls">
          <TermName xmlns="http://schemas.microsoft.com/office/infopath/2007/PartnerControls">#Section 4</TermName>
          <TermId xmlns="http://schemas.microsoft.com/office/infopath/2007/PartnerControls">4a6acc87-08a2-4cff-a99e-0f841a30a893</TermId>
        </TermInfo>
      </Terms>
    </f87c3486442741548169d8943d8b2aec>
    <HPIDeveloper xmlns="0f7729ae-eb07-4146-bd37-e83062420d3f">
      <UserInfo>
        <DisplayName>Patricia D Lipscomb Hadden</DisplayName>
        <AccountId>33</AccountId>
        <AccountType/>
      </UserInfo>
    </HPIDeveloper>
    <HPIOrderingInfo xmlns="0f7729ae-eb07-4146-bd37-e83062420d3f">Not stocked. PPT only.</HPIOrderingInfo>
    <ff28582f10bd43a79385002c1d49b4e4 xmlns="0f7729ae-eb07-4146-bd37-e83062420d3f">
      <Terms xmlns="http://schemas.microsoft.com/office/infopath/2007/PartnerControls">
        <TermInfo xmlns="http://schemas.microsoft.com/office/infopath/2007/PartnerControls">
          <TermName xmlns="http://schemas.microsoft.com/office/infopath/2007/PartnerControls">External use - Ok to distribute</TermName>
          <TermId xmlns="http://schemas.microsoft.com/office/infopath/2007/PartnerControls">f530c521-c865-492c-ab6a-6616658127fb</TermId>
        </TermInfo>
      </Terms>
    </ff28582f10bd43a79385002c1d49b4e4>
    <Showpad_regions xmlns="7e4fe365-81f7-42af-a337-b9cbc30962a5">
      <Value>All Regions</Value>
    </Showpad_regions>
    <HPIContentStrategist xmlns="0f7729ae-eb07-4146-bd37-e83062420d3f">
      <UserInfo>
        <DisplayName>Tishana Peebles</DisplayName>
        <AccountId>75</AccountId>
        <AccountType/>
      </UserInfo>
    </HPIContentStrategist>
    <l8717813ec9146febedeeb2b9b82b486 xmlns="0f7729ae-eb07-4146-bd37-e83062420d3f">
      <Terms xmlns="http://schemas.microsoft.com/office/infopath/2007/PartnerControls"/>
    </l8717813ec9146febedeeb2b9b82b486>
    <shareable xmlns="0f7729ae-eb07-4146-bd37-e83062420d3f">true</shareable>
    <m4ee85b08fca46bdb43cdb6a3323af18 xmlns="0f7729ae-eb07-4146-bd37-e83062420d3f">
      <Terms xmlns="http://schemas.microsoft.com/office/infopath/2007/PartnerControls">
        <TermInfo xmlns="http://schemas.microsoft.com/office/infopath/2007/PartnerControls">
          <TermName xmlns="http://schemas.microsoft.com/office/infopath/2007/PartnerControls">Lines of Business</TermName>
          <TermId xmlns="http://schemas.microsoft.com/office/infopath/2007/PartnerControls">6b1a6a0c-3b3c-4d3f-a386-ba7a88664588</TermId>
        </TermInfo>
        <TermInfo xmlns="http://schemas.microsoft.com/office/infopath/2007/PartnerControls">
          <TermName xmlns="http://schemas.microsoft.com/office/infopath/2007/PartnerControls">Medicare</TermName>
          <TermId xmlns="http://schemas.microsoft.com/office/infopath/2007/PartnerControls">34b14faf-ba91-45d6-8bb8-c846a2be8d52</TermId>
        </TermInfo>
      </Terms>
    </m4ee85b08fca46bdb43cdb6a3323af18>
    <n8332d8096bd460db80681e248a6cf13 xmlns="0f7729ae-eb07-4146-bd37-e83062420d3f">
      <Terms xmlns="http://schemas.microsoft.com/office/infopath/2007/PartnerControls">
        <TermInfo xmlns="http://schemas.microsoft.com/office/infopath/2007/PartnerControls">
          <TermName xmlns="http://schemas.microsoft.com/office/infopath/2007/PartnerControls">#All Enterprise</TermName>
          <TermId xmlns="http://schemas.microsoft.com/office/infopath/2007/PartnerControls">06f980c2-6c17-4690-9d3b-0bdce218bb8c</TermId>
        </TermInfo>
      </Terms>
    </n8332d8096bd460db80681e248a6cf13>
    <TaxCatchAll xmlns="0f7729ae-eb07-4146-bd37-e83062420d3f">
      <Value>36</Value>
      <Value>520</Value>
      <Value>3401</Value>
      <Value>3752</Value>
      <Value>30</Value>
      <Value>431</Value>
      <Value>430</Value>
      <Value>3684</Value>
      <Value>20</Value>
      <Value>130</Value>
      <Value>3755</Value>
      <Value>3754</Value>
      <Value>3383</Value>
      <Value>368</Value>
      <Value>51</Value>
      <Value>859</Value>
      <Value>3371</Value>
      <Value>522</Value>
      <Value>409</Value>
      <Value>112</Value>
    </TaxCatchAll>
    <ShowPad_x0020_File_x0020_Name xmlns="7e4fe365-81f7-42af-a337-b9cbc30962a5">All - Welcome to Kaiser Permanente: Presenting Medicare 101 and Kaiser Permanente Medicare Health Plan - NATL</ShowPad_x0020_File_x0020_Name>
    <HPIDescription xmlns="0f7729ae-eb07-4146-bd37-e83062420d3f">Aimed toward the Kaiser Permanente Medicare health plan audience to inform employers and brokers about the basics of Medicare and KP Medicare products, as well as to frame the value of KP with retirees.</HPIDescription>
    <OID xmlns="0f7729ae-eb07-4146-bd37-e83062420d3f" xsi:nil="true"/>
    <HPIThumbnailIcon xmlns="0f7729ae-eb07-4146-bd37-e83062420d3f">
      <Url xsi:nil="true"/>
      <Description xsi:nil="true"/>
    </HPIThumbnailIcon>
    <HPIAvailableByDate xmlns="0f7729ae-eb07-4146-bd37-e83062420d3f" xsi:nil="true"/>
    <Last_x0020_Updated xmlns="http://schemas.microsoft.com/sharepoint/v3">2022-10-27T07:00:00+00:00</Last_x0020_Updated>
    <downloadable xmlns="0f7729ae-eb07-4146-bd37-e83062420d3f">false</downloadable>
    <kf9d439cb49f41769ddf90920cf0bbe1 xmlns="0f7729ae-eb07-4146-bd37-e83062420d3f">
      <Terms xmlns="http://schemas.microsoft.com/office/infopath/2007/PartnerControls"/>
    </kf9d439cb49f41769ddf90920cf0bbe1>
    <_dlc_DocIdUrl xmlns="0f7729ae-eb07-4146-bd37-e83062420d3f">
      <Url>https://sp-cloud.kp.org/sites/services-infosource/lob/_layouts/15/DocIdRedir.aspx?ID=ISID-726944253-4691</Url>
      <Description>ISID-726944253-4691</Description>
    </_dlc_DocIdUrl>
    <Thumbnail xmlns="7e4fe365-81f7-42af-a337-b9cbc30962a5" xsi:nil="true"/>
  </documentManagement>
</p:properties>
</file>

<file path=customXml/itemProps1.xml><?xml version="1.0" encoding="utf-8"?>
<ds:datastoreItem xmlns:ds="http://schemas.openxmlformats.org/officeDocument/2006/customXml" ds:itemID="{F7922BED-5C2E-4A93-AA33-C57FCACD34E8}">
  <ds:schemaRefs>
    <ds:schemaRef ds:uri="http://schemas.microsoft.com/sharepoint/events"/>
  </ds:schemaRefs>
</ds:datastoreItem>
</file>

<file path=customXml/itemProps2.xml><?xml version="1.0" encoding="utf-8"?>
<ds:datastoreItem xmlns:ds="http://schemas.openxmlformats.org/officeDocument/2006/customXml" ds:itemID="{98906BC2-5047-47BE-AB3D-11357D463EA4}">
  <ds:schemaRefs>
    <ds:schemaRef ds:uri="http://schemas.microsoft.com/sharepoint/v3/contenttype/forms"/>
  </ds:schemaRefs>
</ds:datastoreItem>
</file>

<file path=customXml/itemProps3.xml><?xml version="1.0" encoding="utf-8"?>
<ds:datastoreItem xmlns:ds="http://schemas.openxmlformats.org/officeDocument/2006/customXml" ds:itemID="{031BC452-9CBD-4BF1-8992-4ED2799F48F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f7729ae-eb07-4146-bd37-e83062420d3f"/>
    <ds:schemaRef ds:uri="7e4fe365-81f7-42af-a337-b9cbc30962a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13320478-C312-43D0-BED2-A39E79BDF2C0}">
  <ds:schemaRefs>
    <ds:schemaRef ds:uri="7e4fe365-81f7-42af-a337-b9cbc30962a5"/>
    <ds:schemaRef ds:uri="http://purl.org/dc/dcmitype/"/>
    <ds:schemaRef ds:uri="http://schemas.microsoft.com/office/2006/documentManagement/types"/>
    <ds:schemaRef ds:uri="http://schemas.microsoft.com/office/infopath/2007/PartnerControls"/>
    <ds:schemaRef ds:uri="http://schemas.microsoft.com/office/2006/metadata/properties"/>
    <ds:schemaRef ds:uri="http://www.w3.org/XML/1998/namespace"/>
    <ds:schemaRef ds:uri="http://purl.org/dc/elements/1.1/"/>
    <ds:schemaRef ds:uri="http://schemas.openxmlformats.org/package/2006/metadata/core-properties"/>
    <ds:schemaRef ds:uri="0f7729ae-eb07-4146-bd37-e83062420d3f"/>
    <ds:schemaRef ds:uri="http://schemas.microsoft.com/sharepoint/v3"/>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7448</TotalTime>
  <Words>5174</Words>
  <Application>Microsoft Office PowerPoint</Application>
  <PresentationFormat>Widescreen</PresentationFormat>
  <Paragraphs>651</Paragraphs>
  <Slides>39</Slides>
  <Notes>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39</vt:i4>
      </vt:variant>
    </vt:vector>
  </HeadingPairs>
  <TitlesOfParts>
    <vt:vector size="48" baseType="lpstr">
      <vt:lpstr>Arial</vt:lpstr>
      <vt:lpstr>Arial</vt:lpstr>
      <vt:lpstr>Calibri</vt:lpstr>
      <vt:lpstr>Calibri Light</vt:lpstr>
      <vt:lpstr>Times New Roman</vt:lpstr>
      <vt:lpstr>Wingdings</vt:lpstr>
      <vt:lpstr>2_Office Theme</vt:lpstr>
      <vt:lpstr>Office Theme</vt:lpstr>
      <vt:lpstr>Default Design</vt:lpstr>
      <vt:lpstr>Thank You for Joining  College of Marin’s Medicare 101.</vt:lpstr>
      <vt:lpstr>Welcome to Kaiser Permanente - 2024</vt:lpstr>
      <vt:lpstr>Understanding the basics  of Medicare</vt:lpstr>
      <vt:lpstr>Who can join Medicare?</vt:lpstr>
      <vt:lpstr>What is Medicare?</vt:lpstr>
      <vt:lpstr>PowerPoint Presentation</vt:lpstr>
      <vt:lpstr>Part B: Medical Insurance</vt:lpstr>
      <vt:lpstr>Part B: Medical Insurance</vt:lpstr>
      <vt:lpstr>Part A &amp; B: Enrolling in Medicare When First Eligible</vt:lpstr>
      <vt:lpstr>Part A &amp; B: Late Enrollment Into Medicare</vt:lpstr>
      <vt:lpstr>Part D: Prescription Drug Coverage</vt:lpstr>
      <vt:lpstr>Part D: Prescription Drug Coverage</vt:lpstr>
      <vt:lpstr>Part C: Medicare Coverage Options</vt:lpstr>
      <vt:lpstr>Part C: Medicare Advantage</vt:lpstr>
      <vt:lpstr>Part C: Medicare Advantage</vt:lpstr>
      <vt:lpstr>Medicare’s Extra Help Program: Low-Income Subsidy </vt:lpstr>
      <vt:lpstr>PowerPoint Presentation</vt:lpstr>
      <vt:lpstr>Contact Information</vt:lpstr>
      <vt:lpstr>Questions?</vt:lpstr>
      <vt:lpstr>General Overview:  2024 SISC Medicare Health Plan Options</vt:lpstr>
      <vt:lpstr>What Options Are Available Through SISC Post-Retirement?</vt:lpstr>
      <vt:lpstr>Dependent Coverage</vt:lpstr>
      <vt:lpstr>SISC Medicare Plans</vt:lpstr>
      <vt:lpstr>Kaiser Permanente Senior Advantage Medicare Advantage Plan</vt:lpstr>
      <vt:lpstr>SISC Kaiser Permanente Senior Advantage (KPSA) Summary of Benefits (10/1/23 – 09/30/24)</vt:lpstr>
      <vt:lpstr>Kaiser Permanente Senior Advantage Additional Benefits</vt:lpstr>
      <vt:lpstr>CompanionCare Medicare Supplement Plan</vt:lpstr>
      <vt:lpstr>SISC CompanionCare Summary of Benefits (10/1/23 – 09/30/24)</vt:lpstr>
      <vt:lpstr>Silver&amp;Fit  Exercise and Healthy Aging Program</vt:lpstr>
      <vt:lpstr>100-A $0 EGWP PPO Coordination of Benefits Plan</vt:lpstr>
      <vt:lpstr>SISC 100-A $0 EGWP PPO Summary of Benefits (10/01/23 - 09/30/24)</vt:lpstr>
      <vt:lpstr>100-A $0 EGWP PPO Prescription Drug Plans</vt:lpstr>
      <vt:lpstr>SISC Medicare Plan Types &amp; Differences</vt:lpstr>
      <vt:lpstr>Important Considerations</vt:lpstr>
      <vt:lpstr>How to Enroll</vt:lpstr>
      <vt:lpstr>SISC Medicare Enrollment Guidelines</vt:lpstr>
      <vt:lpstr>When Changing Plans</vt:lpstr>
      <vt:lpstr>Resources and Contact Information</vt:lpstr>
      <vt:lpstr>Thank you for your attendance.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Kaiser Permanente: Presenting Medicare 101 and Kaiser Permanente Medicare Health Plan - NATL</dc:title>
  <dc:creator>Chris Garcés</dc:creator>
  <cp:lastModifiedBy>Shawna Smith</cp:lastModifiedBy>
  <cp:revision>252</cp:revision>
  <dcterms:created xsi:type="dcterms:W3CDTF">2020-04-30T13:21:24Z</dcterms:created>
  <dcterms:modified xsi:type="dcterms:W3CDTF">2024-03-27T20:59:36Z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2020-04-29T00:00:00Z</vt:filetime>
  </property>
  <property fmtid="{D5CDD505-2E9C-101B-9397-08002B2CF9AE}" pid="3" name="Creator">
    <vt:lpwstr>Adobe InDesign 14.0 (Macintosh)</vt:lpwstr>
  </property>
  <property fmtid="{D5CDD505-2E9C-101B-9397-08002B2CF9AE}" pid="4" name="LastSaved">
    <vt:filetime>2020-04-30T00:00:00Z</vt:filetime>
  </property>
  <property fmtid="{D5CDD505-2E9C-101B-9397-08002B2CF9AE}" pid="5" name="HPIAssociatedPages">
    <vt:lpwstr>522;##$Group Medicare Marketing Consumer (National)$|5f346a67-2835-4e68-b919-a8f47b48d517</vt:lpwstr>
  </property>
  <property fmtid="{D5CDD505-2E9C-101B-9397-08002B2CF9AE}" pid="6" name="xd_ProgID">
    <vt:lpwstr/>
  </property>
  <property fmtid="{D5CDD505-2E9C-101B-9397-08002B2CF9AE}" pid="7" name="HPIPageSections">
    <vt:lpwstr>112;##Section 4|4a6acc87-08a2-4cff-a99e-0f841a30a893</vt:lpwstr>
  </property>
  <property fmtid="{D5CDD505-2E9C-101B-9397-08002B2CF9AE}" pid="8" name="ContentTypeId">
    <vt:lpwstr>0x01010063B6B853DF3DB7489B3ABD845411B4800100291942F7EE546D478592AEA794B118F0</vt:lpwstr>
  </property>
  <property fmtid="{D5CDD505-2E9C-101B-9397-08002B2CF9AE}" pid="9" name="_SourceUrl">
    <vt:lpwstr/>
  </property>
  <property fmtid="{D5CDD505-2E9C-101B-9397-08002B2CF9AE}" pid="10" name="_SharedFileIndex">
    <vt:lpwstr/>
  </property>
  <property fmtid="{D5CDD505-2E9C-101B-9397-08002B2CF9AE}" pid="11" name="TemplateUrl">
    <vt:lpwstr/>
  </property>
  <property fmtid="{D5CDD505-2E9C-101B-9397-08002B2CF9AE}" pid="12" name="l86ec8f59bd94bd59a447937b4f69990">
    <vt:lpwstr>$Group Medicare Marketing Consumer (National)$|5f346a67-2835-4e68-b919-a8f47b48d517</vt:lpwstr>
  </property>
  <property fmtid="{D5CDD505-2E9C-101B-9397-08002B2CF9AE}" pid="13" name="kdf792ea22b24bb7a4a94edbec2b0f4d">
    <vt:lpwstr/>
  </property>
  <property fmtid="{D5CDD505-2E9C-101B-9397-08002B2CF9AE}" pid="14" name="Page URL">
    <vt:lpwstr>https://sites.sp.kp.org/services/infosource/lob/Pages/Medicare/Group-Medicare-Marketing-Consumer-(National).aspx</vt:lpwstr>
  </property>
  <property fmtid="{D5CDD505-2E9C-101B-9397-08002B2CF9AE}" pid="15" name="HPIKeywords">
    <vt:lpwstr>368;#Medicare|327acaa7-32a2-43ad-8466-f9b175dbbd6b;#520;#group|4bc73c49-2bec-47c3-abc7-3516046ffc1b;#409;#member|37aa2ce3-c0d5-4660-b4f8-286493f40c1d;#431;#marketing material|be73fd46-bb9f-44c9-8d8a-e4380fcb536f;#430;#marketing|1db00530-2b9a-4fc9-8507-2d5</vt:lpwstr>
  </property>
  <property fmtid="{D5CDD505-2E9C-101B-9397-08002B2CF9AE}" pid="16" name="showpadTags">
    <vt:lpwstr>3383;#Group Medicare|7650d97f-f28e-45df-81fa-4db0f7240c34;#859;#Consumer/Member|8e1388f6-17b6-4f43-a85f-e6788b1ba4b5;#3401;#All Regions Open Enrollment|09162ab3-430b-4e93-b192-e3beccf16c3d;#130;#Strategic Conversations|f4e98dc1-df0f-4b99-820a-330185377817</vt:lpwstr>
  </property>
  <property fmtid="{D5CDD505-2E9C-101B-9397-08002B2CF9AE}" pid="17" name="xd_Signature">
    <vt:bool>false</vt:bool>
  </property>
  <property fmtid="{D5CDD505-2E9C-101B-9397-08002B2CF9AE}" pid="18" name="HPIDistributionOptions">
    <vt:lpwstr>36;#External use - Ok to distribute|f530c521-c865-492c-ab6a-6616658127fb</vt:lpwstr>
  </property>
  <property fmtid="{D5CDD505-2E9C-101B-9397-08002B2CF9AE}" pid="19" name="c58197a402844ecd816aa8ca8ccfd47e">
    <vt:lpwstr>External use - Ok to distribute|f530c521-c865-492c-ab6a-6616658127fb</vt:lpwstr>
  </property>
  <property fmtid="{D5CDD505-2E9C-101B-9397-08002B2CF9AE}" pid="20" name="l0bd4fce218f442cbdff4b8400943baf">
    <vt:lpwstr/>
  </property>
  <property fmtid="{D5CDD505-2E9C-101B-9397-08002B2CF9AE}" pid="21" name="j405839e8a874c67974da76a29375a05">
    <vt:lpwstr>All Enterprise|06f980c2-6c17-4690-9d3b-0bdce218bb8c</vt:lpwstr>
  </property>
  <property fmtid="{D5CDD505-2E9C-101B-9397-08002B2CF9AE}" pid="22" name="HPIRegion">
    <vt:lpwstr>30;##All Enterprise|06f980c2-6c17-4690-9d3b-0bdce218bb8c</vt:lpwstr>
  </property>
  <property fmtid="{D5CDD505-2E9C-101B-9397-08002B2CF9AE}" pid="23" name="_dlc_DocIdItemGuid">
    <vt:lpwstr>5e2ee557-34b9-49c4-962f-5ff854ebc362</vt:lpwstr>
  </property>
  <property fmtid="{D5CDD505-2E9C-101B-9397-08002B2CF9AE}" pid="24" name="HPICategory">
    <vt:lpwstr>51;#Lines of Business|6b1a6a0c-3b3c-4d3f-a386-ba7a88664588;#20;#Medicare|34b14faf-ba91-45d6-8bb8-c846a2be8d52</vt:lpwstr>
  </property>
  <property fmtid="{D5CDD505-2E9C-101B-9397-08002B2CF9AE}" pid="25" name="_dlc_DocIdPersistId">
    <vt:bool>false</vt:bool>
  </property>
  <property fmtid="{D5CDD505-2E9C-101B-9397-08002B2CF9AE}" pid="26" name="HPILanguage">
    <vt:lpwstr/>
  </property>
  <property fmtid="{D5CDD505-2E9C-101B-9397-08002B2CF9AE}" pid="27" name="HPILastUpdated">
    <vt:filetime>2018-12-18T08:00:00Z</vt:filetime>
  </property>
  <property fmtid="{D5CDD505-2E9C-101B-9397-08002B2CF9AE}" pid="28" name="cb7cdb739a5740ca8c6d6be39ef7e66f">
    <vt:lpwstr>Lines of Business|6b1a6a0c-3b3c-4d3f-a386-ba7a88664588;Medicare|34b14faf-ba91-45d6-8bb8-c846a2be8d52</vt:lpwstr>
  </property>
  <property fmtid="{D5CDD505-2E9C-101B-9397-08002B2CF9AE}" pid="29" name="m5bc533ed8f642439ee055801e1b124a">
    <vt:lpwstr>Section 4|4a6acc87-08a2-4cff-a99e-0f841a30a893</vt:lpwstr>
  </property>
  <property fmtid="{D5CDD505-2E9C-101B-9397-08002B2CF9AE}" pid="30" name="g3f37e44716d4e2fa6febacf58155248">
    <vt:lpwstr>Medicare|327acaa7-32a2-43ad-8466-f9b175dbbd6b;group|4bc73c49-2bec-47c3-abc7-3516046ffc1b;member|37aa2ce3-c0d5-4660-b4f8-286493f40c1d;marketing material|be73fd46-bb9f-44c9-8d8a-e4380fcb536f;marketing|1db00530-2b9a-4fc9-8507-2d5bc6894646</vt:lpwstr>
  </property>
  <property fmtid="{D5CDD505-2E9C-101B-9397-08002B2CF9AE}" pid="31" name="HPIDocumentOptions">
    <vt:lpwstr/>
  </property>
</Properties>
</file>