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 id="259" r:id="rId5"/>
    <p:sldId id="263" r:id="rId6"/>
    <p:sldId id="260" r:id="rId7"/>
    <p:sldId id="264" r:id="rId8"/>
    <p:sldId id="261" r:id="rId9"/>
    <p:sldId id="262" r:id="rId10"/>
    <p:sldId id="257"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94744-D30D-C0FF-ADBF-B9E44A11F1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5CD0C4-E391-4674-4259-450F60373F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59638B-EBC3-98AD-8CA3-8E2136991B2D}"/>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474F9E83-4181-C838-54A3-2FE7291EC1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3EC3EE-724D-2DBC-AC51-B22E9A268DFE}"/>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4172386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C2A4-6FFA-62A5-2B0F-C364A61CC1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1B9CF3-9E90-B511-10D6-C34E41994C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B710CF-2B7D-4A69-C4AB-EB67F85AC862}"/>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75C1DB64-AD91-9B11-2F08-FDF30B28A9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7819C1-F16C-370C-E381-A8D456D70296}"/>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207024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6DFA06-88B2-48EB-EAF3-60D2EDDA41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CF7607-C771-02D1-0CDB-5C18B4F903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FD8D4-B50B-E0F7-D61C-AFC2DBFB1476}"/>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5DB013B1-7AE0-95A2-38AF-8C7D48DDE7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3F733A-AA1C-BE1E-A408-6881690FDEFE}"/>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1318180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94F42-8EB1-473E-979D-9697062E5E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A720D4-F8E6-47DB-852C-A0D7188B18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44BD83-1A58-46C2-BE11-16252AE89962}"/>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87989B37-67FE-410D-80CC-C6CAA9A4ED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D5703-C93E-43E2-BA19-A13D026B0D04}"/>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195926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D80EC-CD83-42A3-841D-8B79E8DC82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1E315C-CFA2-4AE5-A2EA-E0BF52E5B4D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AE47E6-3FE7-4238-A065-B12B090CF90C}"/>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5A363E92-B21B-4609-8608-F1C4054F7E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584F1-40DD-4858-A158-7306D721F1F0}"/>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3346640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3101-A5C9-48CD-A45E-8435EAFD24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586685-278F-4E28-8671-A4ECF2F86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CD8E7FF-D2DB-4BE6-9A8D-31A70605A0DE}"/>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51D31C44-BC77-40F8-88F7-7C595CBE6F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D8C188-121D-4DBD-A20D-46A8944654FC}"/>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13270069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AF36E-3D4E-476E-9A25-9F2CD3DD1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108854-20AB-49D9-ACE4-BD55271309D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200627-BDF3-4C79-A7F3-F0F94F6F358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D37BBD-97BA-4377-9BCF-11FFB1B2ADD6}"/>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6" name="Footer Placeholder 5">
            <a:extLst>
              <a:ext uri="{FF2B5EF4-FFF2-40B4-BE49-F238E27FC236}">
                <a16:creationId xmlns:a16="http://schemas.microsoft.com/office/drawing/2014/main" id="{B6A6AC58-03B7-471A-B3C8-264712BB23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47B8C1-0A90-4EE2-AE56-5ABF2AA8D684}"/>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918389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3024-CFA5-4CF4-A2D6-D086D37F27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148074-07A9-4CCC-A086-19418B119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2846C57-B826-492B-B75B-EEF48BFF55F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4D2522-8A8B-406C-BAA7-99D7245C4E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BEE0E93-D779-4F83-9368-3EDDD4764C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DA3252-2214-43F7-B35A-F5653C3D87FB}"/>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8" name="Footer Placeholder 7">
            <a:extLst>
              <a:ext uri="{FF2B5EF4-FFF2-40B4-BE49-F238E27FC236}">
                <a16:creationId xmlns:a16="http://schemas.microsoft.com/office/drawing/2014/main" id="{3FD24EB3-1B83-4D6E-AF7B-B9E84EE101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DD803A-CE8A-4F73-A910-90D34AD5DC0F}"/>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1902546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AE24A-D1F9-4E51-93BF-32C6FBC944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2CE4FF-C021-49CB-8AD7-C85D5916AB38}"/>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4" name="Footer Placeholder 3">
            <a:extLst>
              <a:ext uri="{FF2B5EF4-FFF2-40B4-BE49-F238E27FC236}">
                <a16:creationId xmlns:a16="http://schemas.microsoft.com/office/drawing/2014/main" id="{8D59CBEF-7D0E-45E6-9153-084A050A81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B28A51-54D6-4114-98FA-A339CC1F863D}"/>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35790492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9CB9B5-B465-449B-A6AD-BAF70BACD480}"/>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3" name="Footer Placeholder 2">
            <a:extLst>
              <a:ext uri="{FF2B5EF4-FFF2-40B4-BE49-F238E27FC236}">
                <a16:creationId xmlns:a16="http://schemas.microsoft.com/office/drawing/2014/main" id="{362388D7-E174-408F-A372-985F51D1B4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207A84-DCE6-4D7D-A0DA-D709D4085181}"/>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25373607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07B54-4892-4458-B54E-195994F40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DEEB2C-A3AD-4CA1-8EBD-97E58761A4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9B1E2C-00B7-47B4-ADCF-9749661E2A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895D55-6807-4362-95DE-735282A0F84F}"/>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6" name="Footer Placeholder 5">
            <a:extLst>
              <a:ext uri="{FF2B5EF4-FFF2-40B4-BE49-F238E27FC236}">
                <a16:creationId xmlns:a16="http://schemas.microsoft.com/office/drawing/2014/main" id="{207D88B1-494E-49FC-811C-C61A26AB43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0F8472-E374-484C-98E9-F0B90DF9B56E}"/>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379152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E1505-A9BB-E592-2A9D-338F5EA25C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E07C1F-2732-3B74-0363-0C9C889082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3E415-7DF5-5429-F9AC-10248C5DFDD9}"/>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357C9D78-7D3A-3251-0326-0097F51790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F80E3F-7814-BFB2-489E-3C97E5CEF036}"/>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4153323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489D6-01EE-4381-8239-8C6CF0EB20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138E77-E125-42BC-A957-AC4815A925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A4542F-1E49-42DD-957D-B48A06BF8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318A3DE-D85F-4E12-81F1-B7EDB66F5C0A}"/>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6" name="Footer Placeholder 5">
            <a:extLst>
              <a:ext uri="{FF2B5EF4-FFF2-40B4-BE49-F238E27FC236}">
                <a16:creationId xmlns:a16="http://schemas.microsoft.com/office/drawing/2014/main" id="{8F696966-D1AC-49DB-A984-5732BA6EBA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D463B9-6586-4BF3-9077-93ED4B5B5F02}"/>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8357469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0922-8D08-48F8-AA09-9807665FB5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E810BA-CC1A-4F83-91FE-5D3B96972B8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3F1887-A60D-4833-A250-BF831DD1FE08}"/>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283C694D-B594-4F6F-9901-5E4738FA83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A8FB60-19E8-4AB2-AD3C-1C20D11A74FE}"/>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1588677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8B4C09-22BA-4640-935A-C6CC36F621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A5DEFE-9D34-4B63-A4CF-E9E3736580F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DE6CE-1926-4119-AF7C-CF4559C49AD5}"/>
              </a:ext>
            </a:extLst>
          </p:cNvPr>
          <p:cNvSpPr>
            <a:spLocks noGrp="1"/>
          </p:cNvSpPr>
          <p:nvPr>
            <p:ph type="dt" sz="half" idx="10"/>
          </p:nvPr>
        </p:nvSpPr>
        <p:spPr/>
        <p:txBody>
          <a:body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4583162E-E3E9-4E0B-9443-5528014CA2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393C9D-AC42-495B-8EAA-8F1EB5DF7F05}"/>
              </a:ext>
            </a:extLst>
          </p:cNvPr>
          <p:cNvSpPr>
            <a:spLocks noGrp="1"/>
          </p:cNvSpPr>
          <p:nvPr>
            <p:ph type="sldNum" sz="quarter" idx="12"/>
          </p:nvPr>
        </p:nvSpPr>
        <p:spPr/>
        <p:txBody>
          <a:bodyPr/>
          <a:lstStyle/>
          <a:p>
            <a:fld id="{7BB7A125-E43C-478F-B27E-38B11C27BA8F}" type="slidenum">
              <a:rPr lang="en-US" smtClean="0"/>
              <a:t>‹#›</a:t>
            </a:fld>
            <a:endParaRPr lang="en-US"/>
          </a:p>
        </p:txBody>
      </p:sp>
    </p:spTree>
    <p:extLst>
      <p:ext uri="{BB962C8B-B14F-4D97-AF65-F5344CB8AC3E}">
        <p14:creationId xmlns:p14="http://schemas.microsoft.com/office/powerpoint/2010/main" val="1467970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602A1-C5E4-4BEA-8480-F316DDA4BA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C42F5E-D3C4-90D9-1E31-8A36E905F2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9D73CC-CB0F-54EA-41B3-77A44B9A7C5F}"/>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FA0D67CF-194E-4764-5337-B1678D7BEA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008FE-193E-07F2-67BD-14A1A881BBF1}"/>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175674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5A06A-B598-865C-C628-6330BD02F1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9A292-A6F5-85FD-B315-F24AA8FCDC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4C0DC7-C603-C3AD-758C-B1BC5DB768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A5067C-C078-66A5-707C-5B108A8E9E20}"/>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6" name="Footer Placeholder 5">
            <a:extLst>
              <a:ext uri="{FF2B5EF4-FFF2-40B4-BE49-F238E27FC236}">
                <a16:creationId xmlns:a16="http://schemas.microsoft.com/office/drawing/2014/main" id="{CAC1C262-7571-4C20-23CA-D1070BAC0B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82D6AE-F040-89F6-67EC-6891EF204721}"/>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1920350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AB7F3-0724-9785-6377-A18649E439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17D6C3-45DB-F342-3C2C-545AFE5F14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909A91-F699-3994-31E3-9FE3C31236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300893-7508-4889-A814-5029C8D23E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D5DA77-F0CB-78C2-6071-10AE7AEEA8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96DE8A-78E3-621B-D622-421C53179371}"/>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8" name="Footer Placeholder 7">
            <a:extLst>
              <a:ext uri="{FF2B5EF4-FFF2-40B4-BE49-F238E27FC236}">
                <a16:creationId xmlns:a16="http://schemas.microsoft.com/office/drawing/2014/main" id="{1A2D606D-68B3-86E7-E00D-CC3BDE553E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768FDB-BC79-9752-2205-9B47310E99D3}"/>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1879546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2A404-3107-17A9-2442-6A826177C0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99C62B-17C6-4784-30B7-E0A0E57C2BBC}"/>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4" name="Footer Placeholder 3">
            <a:extLst>
              <a:ext uri="{FF2B5EF4-FFF2-40B4-BE49-F238E27FC236}">
                <a16:creationId xmlns:a16="http://schemas.microsoft.com/office/drawing/2014/main" id="{B7706504-0159-2DD4-548A-0B1A8CC4F6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725291-0BF2-B860-8314-CABC22E88922}"/>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3377726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E0CBAB-B61E-3E4C-3F84-A42666B56F4F}"/>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3" name="Footer Placeholder 2">
            <a:extLst>
              <a:ext uri="{FF2B5EF4-FFF2-40B4-BE49-F238E27FC236}">
                <a16:creationId xmlns:a16="http://schemas.microsoft.com/office/drawing/2014/main" id="{35A66EBF-1489-31CC-978F-C9C8180C6C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3053B2-2A30-AB73-529A-B1FF541ED1C7}"/>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46484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D2E02-A232-6160-0435-A9F2A5CB38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B81CCA-8FEF-3C27-A9E8-33BB351D89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004F12-D9E5-5B3C-CFEC-1FD22CFE7D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108A3-567F-1888-71D2-58F2CE65402B}"/>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6" name="Footer Placeholder 5">
            <a:extLst>
              <a:ext uri="{FF2B5EF4-FFF2-40B4-BE49-F238E27FC236}">
                <a16:creationId xmlns:a16="http://schemas.microsoft.com/office/drawing/2014/main" id="{474EB0C4-001C-76C0-7D19-8AA688175E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A60A6C-3E78-340B-8DAC-EBF2AF65BAC5}"/>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3780713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5B43B-75F0-8D98-26A4-E528808144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7858E1-B2CF-34F4-17F9-0AAD2F2236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01E6C-BC45-F44E-DB7F-F47C22A283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49FD16-F2A2-7380-F136-C0C1DB4A932E}"/>
              </a:ext>
            </a:extLst>
          </p:cNvPr>
          <p:cNvSpPr>
            <a:spLocks noGrp="1"/>
          </p:cNvSpPr>
          <p:nvPr>
            <p:ph type="dt" sz="half" idx="10"/>
          </p:nvPr>
        </p:nvSpPr>
        <p:spPr/>
        <p:txBody>
          <a:bodyPr/>
          <a:lstStyle/>
          <a:p>
            <a:fld id="{B97B5C39-3EE9-4B45-BBA2-B8711F494BA2}" type="datetimeFigureOut">
              <a:rPr lang="en-US" smtClean="0"/>
              <a:t>4/29/2025</a:t>
            </a:fld>
            <a:endParaRPr lang="en-US"/>
          </a:p>
        </p:txBody>
      </p:sp>
      <p:sp>
        <p:nvSpPr>
          <p:cNvPr id="6" name="Footer Placeholder 5">
            <a:extLst>
              <a:ext uri="{FF2B5EF4-FFF2-40B4-BE49-F238E27FC236}">
                <a16:creationId xmlns:a16="http://schemas.microsoft.com/office/drawing/2014/main" id="{DC7EE42C-92F7-FCFC-4F04-D71AEFE2CE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9A1C7-508E-99F9-66D5-1302044BBEF0}"/>
              </a:ext>
            </a:extLst>
          </p:cNvPr>
          <p:cNvSpPr>
            <a:spLocks noGrp="1"/>
          </p:cNvSpPr>
          <p:nvPr>
            <p:ph type="sldNum" sz="quarter" idx="12"/>
          </p:nvPr>
        </p:nvSpPr>
        <p:spPr/>
        <p:txBody>
          <a:bodyPr/>
          <a:lstStyle/>
          <a:p>
            <a:fld id="{FA18471F-194C-4518-89F2-7DF600F13125}" type="slidenum">
              <a:rPr lang="en-US" smtClean="0"/>
              <a:t>‹#›</a:t>
            </a:fld>
            <a:endParaRPr lang="en-US"/>
          </a:p>
        </p:txBody>
      </p:sp>
    </p:spTree>
    <p:extLst>
      <p:ext uri="{BB962C8B-B14F-4D97-AF65-F5344CB8AC3E}">
        <p14:creationId xmlns:p14="http://schemas.microsoft.com/office/powerpoint/2010/main" val="85756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88DAC9-2043-51AD-AD6C-2724553D55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D9CD63-633C-B04F-2DAC-09DB1CDD27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880AB9-4859-8EED-F1E2-713B984D02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B5C39-3EE9-4B45-BBA2-B8711F494BA2}" type="datetimeFigureOut">
              <a:rPr lang="en-US" smtClean="0"/>
              <a:t>4/29/2025</a:t>
            </a:fld>
            <a:endParaRPr lang="en-US"/>
          </a:p>
        </p:txBody>
      </p:sp>
      <p:sp>
        <p:nvSpPr>
          <p:cNvPr id="5" name="Footer Placeholder 4">
            <a:extLst>
              <a:ext uri="{FF2B5EF4-FFF2-40B4-BE49-F238E27FC236}">
                <a16:creationId xmlns:a16="http://schemas.microsoft.com/office/drawing/2014/main" id="{1C1CE303-D8DB-0385-B689-0EFDEFA8E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D04128-7C37-A596-70FA-B1C3E8CC3E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8471F-194C-4518-89F2-7DF600F13125}" type="slidenum">
              <a:rPr lang="en-US" smtClean="0"/>
              <a:t>‹#›</a:t>
            </a:fld>
            <a:endParaRPr lang="en-US"/>
          </a:p>
        </p:txBody>
      </p:sp>
    </p:spTree>
    <p:extLst>
      <p:ext uri="{BB962C8B-B14F-4D97-AF65-F5344CB8AC3E}">
        <p14:creationId xmlns:p14="http://schemas.microsoft.com/office/powerpoint/2010/main" val="1634609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55162D-EC18-4FD5-8084-A9566AF014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9D5980-713E-4483-8D64-B84B7C1079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8298D-E4F1-4252-90CE-E6550885DF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F8E52B-D1AD-4351-AB22-288EC5379E92}" type="datetimeFigureOut">
              <a:rPr lang="en-US" smtClean="0"/>
              <a:t>4/29/2025</a:t>
            </a:fld>
            <a:endParaRPr lang="en-US"/>
          </a:p>
        </p:txBody>
      </p:sp>
      <p:sp>
        <p:nvSpPr>
          <p:cNvPr id="5" name="Footer Placeholder 4">
            <a:extLst>
              <a:ext uri="{FF2B5EF4-FFF2-40B4-BE49-F238E27FC236}">
                <a16:creationId xmlns:a16="http://schemas.microsoft.com/office/drawing/2014/main" id="{09A6F683-40BB-41F5-9F34-5CB9734FB4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FB1B837-447B-47F4-B006-BA47D3B008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7A125-E43C-478F-B27E-38B11C27BA8F}" type="slidenum">
              <a:rPr lang="en-US" smtClean="0"/>
              <a:t>‹#›</a:t>
            </a:fld>
            <a:endParaRPr lang="en-US"/>
          </a:p>
        </p:txBody>
      </p:sp>
    </p:spTree>
    <p:extLst>
      <p:ext uri="{BB962C8B-B14F-4D97-AF65-F5344CB8AC3E}">
        <p14:creationId xmlns:p14="http://schemas.microsoft.com/office/powerpoint/2010/main" val="4134133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hyperlink" Target="https://www.schooljobs.com/careers/collegeofmarin"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thebalancecareers.com/what-is-a-functional-resume-2061997"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indeed.com/career-advice/resumes-cover-letters/how-to-quantify-resume" TargetMode="External"/><Relationship Id="rId5" Type="http://schemas.openxmlformats.org/officeDocument/2006/relationships/hyperlink" Target="https://www.indeed.com/career-advice/resumes-cover-letters/action-verbs-to-make-your-resume-stand-out"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jbreakstone@marin.edu"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kgisle@marin.edu" TargetMode="External"/><Relationship Id="rId5" Type="http://schemas.openxmlformats.org/officeDocument/2006/relationships/hyperlink" Target="mailto:nharris@marin.edu" TargetMode="Externa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hyperlink" Target="https://hr.marin.edu/application-and-interview-resources" TargetMode="External"/><Relationship Id="rId13" Type="http://schemas.openxmlformats.org/officeDocument/2006/relationships/hyperlink" Target="https://www.indeed.com/career-advice/interviewing/job-interview-tips-how-to-make-a-great-impression" TargetMode="External"/><Relationship Id="rId18" Type="http://schemas.openxmlformats.org/officeDocument/2006/relationships/hyperlink" Target="https://www.hercjobs.org/category/faculty-career-advice/" TargetMode="External"/><Relationship Id="rId3" Type="http://schemas.openxmlformats.org/officeDocument/2006/relationships/image" Target="../media/image2.png"/><Relationship Id="rId21" Type="http://schemas.openxmlformats.org/officeDocument/2006/relationships/hyperlink" Target="https://www.higheredjobs.com/career/resumes.cfm" TargetMode="External"/><Relationship Id="rId7" Type="http://schemas.openxmlformats.org/officeDocument/2006/relationships/hyperlink" Target="https://hr.marin.edu/employment-faq" TargetMode="External"/><Relationship Id="rId12" Type="http://schemas.openxmlformats.org/officeDocument/2006/relationships/hyperlink" Target="https://www.themuse.com/advice/job-search" TargetMode="External"/><Relationship Id="rId17" Type="http://schemas.openxmlformats.org/officeDocument/2006/relationships/hyperlink" Target="https://www.hercjobs.org/category/cv-resume-advice/" TargetMode="External"/><Relationship Id="rId2" Type="http://schemas.openxmlformats.org/officeDocument/2006/relationships/image" Target="../media/image1.png"/><Relationship Id="rId16" Type="http://schemas.openxmlformats.org/officeDocument/2006/relationships/hyperlink" Target="https://www.hercjobs.org/career-advice/" TargetMode="External"/><Relationship Id="rId20" Type="http://schemas.openxmlformats.org/officeDocument/2006/relationships/hyperlink" Target="https://www.higheredjobs.com/career/" TargetMode="External"/><Relationship Id="rId1" Type="http://schemas.openxmlformats.org/officeDocument/2006/relationships/slideLayout" Target="../slideLayouts/slideLayout4.xml"/><Relationship Id="rId6" Type="http://schemas.openxmlformats.org/officeDocument/2006/relationships/hyperlink" Target="https://hr.marin.edu/career-opportunities" TargetMode="External"/><Relationship Id="rId11" Type="http://schemas.openxmlformats.org/officeDocument/2006/relationships/hyperlink" Target="https://www.indeed.com/career-advice/resumes-cover-letters/how-to-quantify-resume" TargetMode="External"/><Relationship Id="rId24" Type="http://schemas.openxmlformats.org/officeDocument/2006/relationships/hyperlink" Target="https://www.higheredjobs.com/articles/DiversityResources.cfm" TargetMode="External"/><Relationship Id="rId5" Type="http://schemas.openxmlformats.org/officeDocument/2006/relationships/hyperlink" Target="https://www.schooljobs.com/careers/collegeofmarin" TargetMode="External"/><Relationship Id="rId15" Type="http://schemas.openxmlformats.org/officeDocument/2006/relationships/hyperlink" Target="https://www.monster.com/career-advice/article/100-Potential-Interview-Questions" TargetMode="External"/><Relationship Id="rId23" Type="http://schemas.openxmlformats.org/officeDocument/2006/relationships/hyperlink" Target="https://www.higheredjobs.com/salary/" TargetMode="External"/><Relationship Id="rId10" Type="http://schemas.openxmlformats.org/officeDocument/2006/relationships/hyperlink" Target="https://www.thebalancecareers.com/" TargetMode="External"/><Relationship Id="rId19" Type="http://schemas.openxmlformats.org/officeDocument/2006/relationships/hyperlink" Target="https://www.hercjobs.org/category/interviewing/" TargetMode="External"/><Relationship Id="rId4" Type="http://schemas.openxmlformats.org/officeDocument/2006/relationships/image" Target="../media/image3.png"/><Relationship Id="rId9" Type="http://schemas.openxmlformats.org/officeDocument/2006/relationships/hyperlink" Target="https://www.communitycollegecareerconnect.com/" TargetMode="External"/><Relationship Id="rId14" Type="http://schemas.openxmlformats.org/officeDocument/2006/relationships/hyperlink" Target="https://www.monster.com/career-advice/article/Top-10-Interview-Questions-Prep" TargetMode="External"/><Relationship Id="rId22" Type="http://schemas.openxmlformats.org/officeDocument/2006/relationships/hyperlink" Target="https://www.higheredjobs.com/career/ResumeService.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10" name="Subtitle 2">
            <a:extLst>
              <a:ext uri="{FF2B5EF4-FFF2-40B4-BE49-F238E27FC236}">
                <a16:creationId xmlns:a16="http://schemas.microsoft.com/office/drawing/2014/main" id="{44B4CCE7-CBB5-6276-2E36-42D06E53E87D}"/>
              </a:ext>
            </a:extLst>
          </p:cNvPr>
          <p:cNvSpPr>
            <a:spLocks noGrp="1"/>
          </p:cNvSpPr>
          <p:nvPr>
            <p:ph type="subTitle" idx="1"/>
          </p:nvPr>
        </p:nvSpPr>
        <p:spPr>
          <a:xfrm>
            <a:off x="1523999" y="3612737"/>
            <a:ext cx="9144000" cy="819156"/>
          </a:xfrm>
        </p:spPr>
        <p:txBody>
          <a:bodyPr>
            <a:normAutofit/>
          </a:bodyPr>
          <a:lstStyle/>
          <a:p>
            <a:r>
              <a:rPr lang="en-US" dirty="0"/>
              <a:t>College of Marin Human Resources Department</a:t>
            </a:r>
          </a:p>
          <a:p>
            <a:r>
              <a:rPr lang="en-US" sz="1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jobs.marin.edu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11" name="Picture 10" descr="A picture containing text&#10;&#10;Description automatically generated">
            <a:extLst>
              <a:ext uri="{FF2B5EF4-FFF2-40B4-BE49-F238E27FC236}">
                <a16:creationId xmlns:a16="http://schemas.microsoft.com/office/drawing/2014/main" id="{79604B4E-909A-CF44-5A3B-547D34E3AFE0}"/>
              </a:ext>
            </a:extLst>
          </p:cNvPr>
          <p:cNvPicPr>
            <a:picLocks noChangeAspect="1"/>
          </p:cNvPicPr>
          <p:nvPr/>
        </p:nvPicPr>
        <p:blipFill>
          <a:blip r:embed="rId6"/>
          <a:stretch>
            <a:fillRect/>
          </a:stretch>
        </p:blipFill>
        <p:spPr>
          <a:xfrm>
            <a:off x="4472863" y="4600581"/>
            <a:ext cx="3246272" cy="1683967"/>
          </a:xfrm>
          <a:prstGeom prst="rect">
            <a:avLst/>
          </a:prstGeom>
        </p:spPr>
      </p:pic>
      <p:sp>
        <p:nvSpPr>
          <p:cNvPr id="12" name="Title 1">
            <a:extLst>
              <a:ext uri="{FF2B5EF4-FFF2-40B4-BE49-F238E27FC236}">
                <a16:creationId xmlns:a16="http://schemas.microsoft.com/office/drawing/2014/main" id="{75E62FCB-A85C-5F9C-FF08-148D95C79247}"/>
              </a:ext>
            </a:extLst>
          </p:cNvPr>
          <p:cNvSpPr>
            <a:spLocks noGrp="1"/>
          </p:cNvSpPr>
          <p:nvPr>
            <p:ph type="ctrTitle"/>
          </p:nvPr>
        </p:nvSpPr>
        <p:spPr>
          <a:xfrm>
            <a:off x="1111249" y="1232191"/>
            <a:ext cx="9969500" cy="2341122"/>
          </a:xfrm>
        </p:spPr>
        <p:txBody>
          <a:bodyPr vert="horz" lIns="91440" tIns="45720" rIns="91440" bIns="45720" rtlCol="0" anchor="ctr">
            <a:normAutofit/>
          </a:bodyPr>
          <a:lstStyle/>
          <a:p>
            <a:r>
              <a:rPr lang="en-US" dirty="0">
                <a:ea typeface="+mj-lt"/>
                <a:cs typeface="+mj-lt"/>
              </a:rPr>
              <a:t>ACADEMIC JOB APPLICATION TIPS &amp; TRICKS</a:t>
            </a:r>
            <a:endParaRPr lang="en-US" dirty="0">
              <a:cs typeface="Calibri Light"/>
            </a:endParaRPr>
          </a:p>
        </p:txBody>
      </p:sp>
    </p:spTree>
    <p:extLst>
      <p:ext uri="{BB962C8B-B14F-4D97-AF65-F5344CB8AC3E}">
        <p14:creationId xmlns:p14="http://schemas.microsoft.com/office/powerpoint/2010/main" val="4168165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p:txBody>
          <a:bodyPr/>
          <a:lstStyle/>
          <a:p>
            <a:r>
              <a:rPr lang="en-US" b="1" u="sng" dirty="0"/>
              <a:t>THE APPLICATION</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p:txBody>
          <a:bodyPr>
            <a:normAutofit fontScale="92500"/>
          </a:bodyPr>
          <a:lstStyle/>
          <a:p>
            <a:pPr marL="342900" marR="0" lvl="0" indent="-342900">
              <a:spcBef>
                <a:spcPts val="400"/>
              </a:spcBef>
              <a:spcAft>
                <a:spcPts val="0"/>
              </a:spcAft>
              <a:buFont typeface="Wingdings" panose="05000000000000000000" pitchFamily="2" charset="2"/>
              <a:buChar char=""/>
            </a:pPr>
            <a:r>
              <a:rPr lang="en-US" sz="2600" dirty="0">
                <a:effectLst/>
                <a:latin typeface="Calibri" panose="020F0502020204030204" pitchFamily="34" charset="0"/>
                <a:ea typeface="Calibri" panose="020F0502020204030204" pitchFamily="34" charset="0"/>
                <a:cs typeface="Times New Roman" panose="02020603050405020304" pitchFamily="18" charset="0"/>
              </a:rPr>
              <a:t>Complete all sections – don’t leave anything blank and don’t enter “See resume”.</a:t>
            </a:r>
          </a:p>
          <a:p>
            <a:pPr marL="342900" marR="0" lvl="0" indent="-342900">
              <a:spcBef>
                <a:spcPts val="600"/>
              </a:spcBef>
              <a:spcAft>
                <a:spcPts val="0"/>
              </a:spcAft>
              <a:buFont typeface="Wingdings" panose="05000000000000000000" pitchFamily="2" charset="2"/>
              <a:buChar char=""/>
            </a:pPr>
            <a:r>
              <a:rPr lang="en-US" sz="2600" dirty="0">
                <a:effectLst/>
                <a:latin typeface="Calibri" panose="020F0502020204030204" pitchFamily="34" charset="0"/>
                <a:ea typeface="Calibri" panose="020F0502020204030204" pitchFamily="34" charset="0"/>
                <a:cs typeface="Times New Roman" panose="02020603050405020304" pitchFamily="18" charset="0"/>
              </a:rPr>
              <a:t>Enter work history from last 10-15 years. Include any additional experience on your resume.</a:t>
            </a:r>
          </a:p>
          <a:p>
            <a:pPr marL="342900" marR="0" lvl="0" indent="-342900">
              <a:spcBef>
                <a:spcPts val="600"/>
              </a:spcBef>
              <a:spcAft>
                <a:spcPts val="0"/>
              </a:spcAft>
              <a:buFont typeface="Wingdings" panose="05000000000000000000" pitchFamily="2" charset="2"/>
              <a:buChar char=""/>
            </a:pPr>
            <a:r>
              <a:rPr lang="en-US" sz="2600" dirty="0">
                <a:effectLst/>
                <a:latin typeface="Calibri" panose="020F0502020204030204" pitchFamily="34" charset="0"/>
                <a:ea typeface="Calibri" panose="020F0502020204030204" pitchFamily="34" charset="0"/>
                <a:cs typeface="Times New Roman" panose="02020603050405020304" pitchFamily="18" charset="0"/>
              </a:rPr>
              <a:t>Applicant Tracking Systems (ATS):  Some employers utilize their ATS’s scanning feature to search for trigger words within the application. To ensure that your application meets their scanning criteria, consider spelling out acronyms while also including the acronym (e.g., Student Learning Outcomes (SLOs)).</a:t>
            </a:r>
          </a:p>
          <a:p>
            <a:pPr marL="342900" marR="0" lvl="0" indent="-342900">
              <a:spcBef>
                <a:spcPts val="600"/>
              </a:spcBef>
              <a:spcAft>
                <a:spcPts val="0"/>
              </a:spcAft>
              <a:buFont typeface="Wingdings" panose="05000000000000000000" pitchFamily="2" charset="2"/>
              <a:buChar char=""/>
            </a:pPr>
            <a:r>
              <a:rPr lang="en-US" sz="2600" dirty="0">
                <a:effectLst/>
                <a:latin typeface="Calibri" panose="020F0502020204030204" pitchFamily="34" charset="0"/>
                <a:ea typeface="Calibri" panose="020F0502020204030204" pitchFamily="34" charset="0"/>
                <a:cs typeface="Times New Roman" panose="02020603050405020304" pitchFamily="18" charset="0"/>
              </a:rPr>
              <a:t>Proofread and review the Required Application Documents (or similar) section before submitting your application to ensure you’ve attached everything required. Incomplete applications are quickly disqualified at most institutions.</a:t>
            </a:r>
          </a:p>
          <a:p>
            <a:endParaRPr lang="en-US" dirty="0"/>
          </a:p>
        </p:txBody>
      </p:sp>
    </p:spTree>
    <p:extLst>
      <p:ext uri="{BB962C8B-B14F-4D97-AF65-F5344CB8AC3E}">
        <p14:creationId xmlns:p14="http://schemas.microsoft.com/office/powerpoint/2010/main" val="2501685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p:txBody>
          <a:bodyPr/>
          <a:lstStyle/>
          <a:p>
            <a:r>
              <a:rPr lang="en-US" b="1" u="sng" dirty="0"/>
              <a:t>THE COVER LETTER</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p:txBody>
          <a:bodyPr>
            <a:normAutofit/>
          </a:bodyPr>
          <a:lstStyle/>
          <a:p>
            <a:pPr marL="342900" marR="0" lvl="0" indent="-342900">
              <a:spcBef>
                <a:spcPts val="3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Cover letter should indicate WHY you are interested in, and WHY and HOW you are uniquely qualified for, the position/pool. </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Your letter should demonstrate your ability to communicate effectively.</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Tailor your letter to the institution/organization and the position’s requirements, desirables, and essential functions. Demonstrate that you’ve done your research/homework.</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Your letter should reflect some of your personality, but it should appear professional – use a standard business-style format and font.</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Proofread! Proofread! Proofread! Also make sure you’ve addressed your letter to the correct institution and referenced the correct job title.</a:t>
            </a:r>
          </a:p>
          <a:p>
            <a:pPr marL="342900" marR="0" lvl="0" indent="-342900">
              <a:spcBef>
                <a:spcPts val="600"/>
              </a:spcBef>
              <a:spcAft>
                <a:spcPts val="0"/>
              </a:spcAft>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Sample of poorly written cover letter on next slide…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8311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a:xfrm>
            <a:off x="838199" y="489773"/>
            <a:ext cx="10515600" cy="1325563"/>
          </a:xfrm>
        </p:spPr>
        <p:txBody>
          <a:bodyPr/>
          <a:lstStyle/>
          <a:p>
            <a:pPr>
              <a:lnSpc>
                <a:spcPct val="100000"/>
              </a:lnSpc>
            </a:pPr>
            <a:r>
              <a:rPr lang="en-US" b="1" u="sng" dirty="0"/>
              <a:t>SAMPLE COVER LETTER</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sz="half" idx="1"/>
          </p:nvPr>
        </p:nvSpPr>
        <p:spPr>
          <a:ln>
            <a:solidFill>
              <a:schemeClr val="tx1">
                <a:lumMod val="50000"/>
                <a:lumOff val="50000"/>
              </a:schemeClr>
            </a:solidFill>
          </a:ln>
        </p:spPr>
        <p:txBody>
          <a:bodyPr>
            <a:normAutofit fontScale="47500" lnSpcReduction="20000"/>
          </a:bodyPr>
          <a:lstStyle/>
          <a:p>
            <a:pPr marL="0" indent="0">
              <a:lnSpc>
                <a:spcPct val="120000"/>
              </a:lnSpc>
              <a:spcBef>
                <a:spcPts val="0"/>
              </a:spcBef>
              <a:buNone/>
            </a:pPr>
            <a:r>
              <a:rPr lang="en-US" dirty="0"/>
              <a:t>Human Resources,</a:t>
            </a:r>
          </a:p>
          <a:p>
            <a:pPr marL="0" indent="0">
              <a:lnSpc>
                <a:spcPct val="120000"/>
              </a:lnSpc>
              <a:spcBef>
                <a:spcPts val="0"/>
              </a:spcBef>
              <a:buNone/>
            </a:pPr>
            <a:endParaRPr lang="en-US" b="1" dirty="0"/>
          </a:p>
          <a:p>
            <a:pPr marL="0" indent="0">
              <a:lnSpc>
                <a:spcPct val="120000"/>
              </a:lnSpc>
              <a:spcBef>
                <a:spcPts val="0"/>
              </a:spcBef>
              <a:buNone/>
            </a:pPr>
            <a:r>
              <a:rPr lang="en-US" sz="2400" b="1" dirty="0"/>
              <a:t>I would like to apply for your position, as advertised on the web site. </a:t>
            </a:r>
          </a:p>
          <a:p>
            <a:pPr marL="0" indent="0">
              <a:lnSpc>
                <a:spcPct val="120000"/>
              </a:lnSpc>
              <a:spcBef>
                <a:spcPts val="0"/>
              </a:spcBef>
              <a:buNone/>
            </a:pPr>
            <a:r>
              <a:rPr lang="en-US" dirty="0"/>
              <a:t> </a:t>
            </a:r>
          </a:p>
          <a:p>
            <a:pPr marL="0" indent="0">
              <a:lnSpc>
                <a:spcPct val="120000"/>
              </a:lnSpc>
              <a:spcBef>
                <a:spcPts val="0"/>
              </a:spcBef>
              <a:buNone/>
            </a:pPr>
            <a:r>
              <a:rPr lang="en-US" dirty="0"/>
              <a:t>I have over 30 years of experience in Mathematics, Business, and Education. I also have a master’s degree in business administration. At State Community College, I was Department Chair for 2 years, as well as the contact for the Advisory Committee.  In my position at Exeter Academy, I taught high school students college-level classes.</a:t>
            </a:r>
          </a:p>
          <a:p>
            <a:pPr marL="0" indent="0">
              <a:lnSpc>
                <a:spcPct val="120000"/>
              </a:lnSpc>
              <a:spcBef>
                <a:spcPts val="0"/>
              </a:spcBef>
              <a:buNone/>
            </a:pPr>
            <a:r>
              <a:rPr lang="en-US" dirty="0"/>
              <a:t> </a:t>
            </a:r>
          </a:p>
          <a:p>
            <a:pPr marL="0" indent="0">
              <a:lnSpc>
                <a:spcPct val="120000"/>
              </a:lnSpc>
              <a:spcBef>
                <a:spcPts val="0"/>
              </a:spcBef>
              <a:buNone/>
            </a:pPr>
            <a:r>
              <a:rPr lang="en-US" dirty="0"/>
              <a:t>As you can see from my resume, I have a wide variety of skills in both teaching and supporting the teaching environment.  I have also worked in office positions at many levels, from the mail room to administrative assistant. </a:t>
            </a:r>
            <a:r>
              <a:rPr lang="en-US" dirty="0">
                <a:latin typeface="Times New Roman" panose="02020603050405020304" pitchFamily="18" charset="0"/>
                <a:cs typeface="Times New Roman" panose="02020603050405020304" pitchFamily="18" charset="0"/>
              </a:rPr>
              <a:t>I feel that my skills will help me in maintaining and enhancing the quality of the teaching experience at your institution. </a:t>
            </a:r>
          </a:p>
          <a:p>
            <a:pPr marL="0" indent="0">
              <a:lnSpc>
                <a:spcPct val="120000"/>
              </a:lnSpc>
              <a:spcBef>
                <a:spcPts val="0"/>
              </a:spcBef>
              <a:buNone/>
            </a:pPr>
            <a:r>
              <a:rPr lang="en-US" dirty="0"/>
              <a:t> </a:t>
            </a:r>
          </a:p>
          <a:p>
            <a:pPr marL="0" indent="0">
              <a:lnSpc>
                <a:spcPct val="120000"/>
              </a:lnSpc>
              <a:spcBef>
                <a:spcPts val="0"/>
              </a:spcBef>
              <a:buNone/>
            </a:pPr>
            <a:r>
              <a:rPr lang="en-US" sz="2500" dirty="0"/>
              <a:t>I look forward to hearing from you. Thank you for your consideration.</a:t>
            </a:r>
          </a:p>
          <a:p>
            <a:pPr marL="0" indent="0">
              <a:lnSpc>
                <a:spcPct val="120000"/>
              </a:lnSpc>
              <a:spcBef>
                <a:spcPts val="0"/>
              </a:spcBef>
              <a:buNone/>
            </a:pPr>
            <a:r>
              <a:rPr lang="en-US" dirty="0"/>
              <a:t> </a:t>
            </a:r>
          </a:p>
          <a:p>
            <a:pPr marL="0" indent="0">
              <a:lnSpc>
                <a:spcPct val="120000"/>
              </a:lnSpc>
              <a:spcBef>
                <a:spcPts val="0"/>
              </a:spcBef>
              <a:buNone/>
            </a:pPr>
            <a:r>
              <a:rPr lang="en-US" sz="3800" dirty="0"/>
              <a:t>John Doe</a:t>
            </a:r>
          </a:p>
        </p:txBody>
      </p:sp>
      <p:sp>
        <p:nvSpPr>
          <p:cNvPr id="5" name="Content Placeholder 4">
            <a:extLst>
              <a:ext uri="{FF2B5EF4-FFF2-40B4-BE49-F238E27FC236}">
                <a16:creationId xmlns:a16="http://schemas.microsoft.com/office/drawing/2014/main" id="{7C8CD544-E830-4F2E-864C-98E1DB78F080}"/>
              </a:ext>
            </a:extLst>
          </p:cNvPr>
          <p:cNvSpPr>
            <a:spLocks noGrp="1"/>
          </p:cNvSpPr>
          <p:nvPr>
            <p:ph sz="half" idx="2"/>
          </p:nvPr>
        </p:nvSpPr>
        <p:spPr>
          <a:xfrm>
            <a:off x="6759018" y="1825625"/>
            <a:ext cx="4901939" cy="4351338"/>
          </a:xfrm>
        </p:spPr>
        <p:txBody>
          <a:bodyPr>
            <a:normAutofit fontScale="47500" lnSpcReduction="20000"/>
          </a:bodyPr>
          <a:lstStyle/>
          <a:p>
            <a:pPr marL="0" indent="0">
              <a:buNone/>
            </a:pPr>
            <a:r>
              <a:rPr lang="en-US" b="1" dirty="0"/>
              <a:t>ISSUES WITH THIS COVER LETTER:</a:t>
            </a:r>
          </a:p>
          <a:p>
            <a:pPr marL="0" indent="0">
              <a:buNone/>
            </a:pPr>
            <a:endParaRPr lang="en-US" b="1" dirty="0"/>
          </a:p>
          <a:p>
            <a:pPr>
              <a:lnSpc>
                <a:spcPct val="120000"/>
              </a:lnSpc>
              <a:spcBef>
                <a:spcPts val="600"/>
              </a:spcBef>
              <a:buFont typeface="Wingdings" panose="05000000000000000000" pitchFamily="2" charset="2"/>
              <a:buChar char="§"/>
            </a:pPr>
            <a:r>
              <a:rPr lang="en-US" dirty="0"/>
              <a:t>Inconsistent font</a:t>
            </a:r>
          </a:p>
          <a:p>
            <a:pPr>
              <a:lnSpc>
                <a:spcPct val="120000"/>
              </a:lnSpc>
              <a:spcBef>
                <a:spcPts val="600"/>
              </a:spcBef>
              <a:buFont typeface="Wingdings" panose="05000000000000000000" pitchFamily="2" charset="2"/>
              <a:buChar char="§"/>
            </a:pPr>
            <a:r>
              <a:rPr lang="en-US" dirty="0"/>
              <a:t>Generically addressed, and position is not specified in 1</a:t>
            </a:r>
            <a:r>
              <a:rPr lang="en-US" baseline="30000" dirty="0"/>
              <a:t>st</a:t>
            </a:r>
            <a:r>
              <a:rPr lang="en-US" dirty="0"/>
              <a:t> paragraph.</a:t>
            </a:r>
          </a:p>
          <a:p>
            <a:pPr>
              <a:lnSpc>
                <a:spcPct val="120000"/>
              </a:lnSpc>
              <a:spcBef>
                <a:spcPts val="600"/>
              </a:spcBef>
              <a:buFont typeface="Wingdings" panose="05000000000000000000" pitchFamily="2" charset="2"/>
              <a:buChar char="§"/>
            </a:pPr>
            <a:r>
              <a:rPr lang="en-US" dirty="0"/>
              <a:t>2</a:t>
            </a:r>
            <a:r>
              <a:rPr lang="en-US" baseline="30000" dirty="0"/>
              <a:t>nd</a:t>
            </a:r>
            <a:r>
              <a:rPr lang="en-US" dirty="0"/>
              <a:t> paragraph essentially repeats what would be in the resume. It’s also not clear for </a:t>
            </a:r>
            <a:r>
              <a:rPr lang="en-US" i="1" dirty="0"/>
              <a:t>which department</a:t>
            </a:r>
            <a:r>
              <a:rPr lang="en-US" dirty="0"/>
              <a:t> was he chair? For </a:t>
            </a:r>
            <a:r>
              <a:rPr lang="en-US" i="1" dirty="0"/>
              <a:t>which advisory committee</a:t>
            </a:r>
            <a:r>
              <a:rPr lang="en-US" dirty="0"/>
              <a:t> was he the contact? What </a:t>
            </a:r>
            <a:r>
              <a:rPr lang="en-US" i="1" dirty="0"/>
              <a:t>type </a:t>
            </a:r>
            <a:r>
              <a:rPr lang="en-US" dirty="0"/>
              <a:t>of classes did he teach?</a:t>
            </a:r>
          </a:p>
          <a:p>
            <a:pPr>
              <a:lnSpc>
                <a:spcPct val="120000"/>
              </a:lnSpc>
              <a:spcBef>
                <a:spcPts val="600"/>
              </a:spcBef>
              <a:buFont typeface="Wingdings" panose="05000000000000000000" pitchFamily="2" charset="2"/>
              <a:buChar char="§"/>
            </a:pPr>
            <a:r>
              <a:rPr lang="en-US" dirty="0"/>
              <a:t>Again, repetitive of what would be in the resume and very general. “Your institution” at the end of the 3</a:t>
            </a:r>
            <a:r>
              <a:rPr lang="en-US" baseline="30000" dirty="0"/>
              <a:t>rd</a:t>
            </a:r>
            <a:r>
              <a:rPr lang="en-US" dirty="0"/>
              <a:t> paragraph should have been tailored to the institution to which he’s applying.</a:t>
            </a:r>
          </a:p>
          <a:p>
            <a:pPr>
              <a:lnSpc>
                <a:spcPct val="120000"/>
              </a:lnSpc>
              <a:spcBef>
                <a:spcPts val="600"/>
              </a:spcBef>
              <a:buFont typeface="Wingdings" panose="05000000000000000000" pitchFamily="2" charset="2"/>
              <a:buChar char="§"/>
            </a:pPr>
            <a:r>
              <a:rPr lang="en-US" dirty="0"/>
              <a:t>Using an extra large font for your name could be regarded negatively.</a:t>
            </a:r>
          </a:p>
        </p:txBody>
      </p:sp>
    </p:spTree>
    <p:extLst>
      <p:ext uri="{BB962C8B-B14F-4D97-AF65-F5344CB8AC3E}">
        <p14:creationId xmlns:p14="http://schemas.microsoft.com/office/powerpoint/2010/main" val="1036306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a:xfrm>
            <a:off x="838199" y="413035"/>
            <a:ext cx="10515600" cy="663575"/>
          </a:xfrm>
        </p:spPr>
        <p:txBody>
          <a:bodyPr>
            <a:noAutofit/>
          </a:bodyPr>
          <a:lstStyle/>
          <a:p>
            <a:r>
              <a:rPr lang="en-US" b="1" u="sng" dirty="0"/>
              <a:t>THE RESUME/CV</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a:xfrm>
            <a:off x="838199" y="1129093"/>
            <a:ext cx="10515600" cy="5512602"/>
          </a:xfrm>
        </p:spPr>
        <p:txBody>
          <a:bodyPr>
            <a:noAutofit/>
          </a:bodyPr>
          <a:lstStyle/>
          <a:p>
            <a:pPr marL="342900" marR="0" lvl="0" indent="-342900">
              <a:spcBef>
                <a:spcPts val="300"/>
              </a:spcBef>
              <a:spcAft>
                <a:spcPts val="0"/>
              </a:spcAft>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I</a:t>
            </a:r>
            <a:r>
              <a:rPr lang="en-US" sz="2000" dirty="0">
                <a:effectLst/>
                <a:latin typeface="Calibri" panose="020F0502020204030204" pitchFamily="34" charset="0"/>
                <a:ea typeface="Calibri" panose="020F0502020204030204" pitchFamily="34" charset="0"/>
                <a:cs typeface="Times New Roman" panose="02020603050405020304" pitchFamily="18" charset="0"/>
              </a:rPr>
              <a:t>nclude relevant jobs, internships, extracurricular activities, volunteer experience, and leadership experience. A curriculum vitae (CV) may be longer and may include relevant coursework, research, publications or presentations.</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Use </a:t>
            </a:r>
            <a:r>
              <a:rPr lang="en-US"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action words</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spcBef>
                <a:spcPts val="600"/>
              </a:spcBef>
              <a:spcAft>
                <a:spcPts val="0"/>
              </a:spcAft>
              <a:buFont typeface="Wingdings" panose="05000000000000000000" pitchFamily="2" charset="2"/>
              <a:buChar char=""/>
            </a:pPr>
            <a:r>
              <a:rPr lang="en-US"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Quantify your resume</a:t>
            </a:r>
            <a:r>
              <a:rPr lang="en-US" sz="2000" dirty="0">
                <a:effectLst/>
                <a:latin typeface="Calibri" panose="020F0502020204030204" pitchFamily="34" charset="0"/>
                <a:ea typeface="Calibri" panose="020F0502020204030204" pitchFamily="34" charset="0"/>
                <a:cs typeface="Times New Roman" panose="02020603050405020304" pitchFamily="18" charset="0"/>
              </a:rPr>
              <a:t> when possible to further convey your achievements. (See next slide)</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Tailor your resume to showcase the knowledge, skills and abilities that specifically qualify you for the job.</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Proofread! Proofread! Proofread!</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As a new or entering instructor where your work history may be limited, consider using a </a:t>
            </a:r>
            <a:r>
              <a:rPr lang="en-US" sz="2000" i="1" dirty="0">
                <a:effectLst/>
                <a:latin typeface="Calibri" panose="020F0502020204030204" pitchFamily="34" charset="0"/>
                <a:ea typeface="Calibri" panose="020F0502020204030204" pitchFamily="34" charset="0"/>
                <a:cs typeface="Times New Roman" panose="02020603050405020304" pitchFamily="18" charset="0"/>
              </a:rPr>
              <a:t>CV</a:t>
            </a:r>
            <a:r>
              <a:rPr lang="en-US" sz="2000" dirty="0">
                <a:effectLst/>
                <a:latin typeface="Calibri" panose="020F0502020204030204" pitchFamily="34" charset="0"/>
                <a:ea typeface="Calibri" panose="020F0502020204030204" pitchFamily="34" charset="0"/>
                <a:cs typeface="Times New Roman" panose="02020603050405020304" pitchFamily="18" charset="0"/>
              </a:rPr>
              <a:t> or </a:t>
            </a:r>
            <a:r>
              <a:rPr lang="en-US" sz="2000" i="1" dirty="0">
                <a:effectLst/>
                <a:latin typeface="Calibri" panose="020F0502020204030204" pitchFamily="34" charset="0"/>
                <a:ea typeface="Calibri" panose="020F0502020204030204" pitchFamily="34" charset="0"/>
                <a:cs typeface="Times New Roman" panose="02020603050405020304" pitchFamily="18" charset="0"/>
              </a:rPr>
              <a:t>Functional Resume</a:t>
            </a:r>
            <a:r>
              <a:rPr lang="en-US" sz="2000" dirty="0">
                <a:effectLst/>
                <a:latin typeface="Calibri" panose="020F0502020204030204" pitchFamily="34" charset="0"/>
                <a:ea typeface="Calibri" panose="020F0502020204030204" pitchFamily="34" charset="0"/>
                <a:cs typeface="Times New Roman" panose="02020603050405020304" pitchFamily="18" charset="0"/>
              </a:rPr>
              <a:t> versus a Chronological Resume, or a combination of the two types. A </a:t>
            </a:r>
            <a:r>
              <a:rPr lang="en-US"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Functional Resume</a:t>
            </a:r>
            <a:r>
              <a:rPr lang="en-US" sz="2000" dirty="0">
                <a:effectLst/>
                <a:latin typeface="Calibri" panose="020F0502020204030204" pitchFamily="34" charset="0"/>
                <a:ea typeface="Calibri" panose="020F0502020204030204" pitchFamily="34" charset="0"/>
                <a:cs typeface="Times New Roman" panose="02020603050405020304" pitchFamily="18" charset="0"/>
              </a:rPr>
              <a:t> focuses on the skills and abilities you’ve developed rather than on your work history’s timeline.</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Keep it clean, tight, and lean – don’t use cutesy fonts and ensure your formatting is consistent.</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To satisfy ATS scanners, consider labeling your resume’s sections with standard resume terminology - “Work Experience”, “Skills”, etc.</a:t>
            </a:r>
          </a:p>
          <a:p>
            <a:pPr marL="342900" marR="0" lvl="0" indent="-342900">
              <a:spcBef>
                <a:spcPts val="60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Do not include your photo!</a:t>
            </a:r>
          </a:p>
        </p:txBody>
      </p:sp>
    </p:spTree>
    <p:extLst>
      <p:ext uri="{BB962C8B-B14F-4D97-AF65-F5344CB8AC3E}">
        <p14:creationId xmlns:p14="http://schemas.microsoft.com/office/powerpoint/2010/main" val="1122251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a:xfrm>
            <a:off x="838199" y="413035"/>
            <a:ext cx="10515600" cy="663575"/>
          </a:xfrm>
        </p:spPr>
        <p:txBody>
          <a:bodyPr>
            <a:noAutofit/>
          </a:bodyPr>
          <a:lstStyle/>
          <a:p>
            <a:r>
              <a:rPr lang="en-US" b="1" u="sng" dirty="0"/>
              <a:t>THE RESUME/CV</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a:xfrm>
            <a:off x="838199" y="1129093"/>
            <a:ext cx="10515600" cy="5512602"/>
          </a:xfrm>
        </p:spPr>
        <p:txBody>
          <a:bodyPr>
            <a:noAutofit/>
          </a:bodyPr>
          <a:lstStyle/>
          <a:p>
            <a:pPr marL="0" marR="0" lvl="0" indent="0">
              <a:spcBef>
                <a:spcPts val="300"/>
              </a:spcBef>
              <a:spcAft>
                <a:spcPts val="0"/>
              </a:spcAft>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r>
              <a:rPr lang="en-US" sz="2000" b="1" dirty="0">
                <a:latin typeface="Calibri" panose="020F0502020204030204" pitchFamily="34" charset="0"/>
                <a:ea typeface="Calibri" panose="020F0502020204030204" pitchFamily="34" charset="0"/>
                <a:cs typeface="Times New Roman" panose="02020603050405020304" pitchFamily="18" charset="0"/>
              </a:rPr>
              <a:t>QUANTIFIED RESUME ITEM SAMPLE:</a:t>
            </a:r>
          </a:p>
          <a:p>
            <a:pPr marL="0" marR="0" lvl="0" indent="0">
              <a:spcBef>
                <a:spcPts val="30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Before:</a:t>
            </a:r>
          </a:p>
          <a:p>
            <a:pPr marL="0" marR="0" lvl="0" indent="0">
              <a:spcBef>
                <a:spcPts val="300"/>
              </a:spcBef>
              <a:spcAft>
                <a:spcPts val="0"/>
              </a:spcAft>
              <a:buNone/>
            </a:pP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r>
              <a:rPr lang="en-US" sz="2000" i="1" dirty="0">
                <a:effectLst/>
                <a:latin typeface="Calibri" panose="020F0502020204030204" pitchFamily="34" charset="0"/>
                <a:ea typeface="Calibri" panose="020F0502020204030204" pitchFamily="34" charset="0"/>
                <a:cs typeface="Times New Roman" panose="02020603050405020304" pitchFamily="18" charset="0"/>
              </a:rPr>
              <a:t>Resp</a:t>
            </a:r>
            <a:r>
              <a:rPr lang="en-US" sz="2000" i="1" dirty="0">
                <a:latin typeface="Calibri" panose="020F0502020204030204" pitchFamily="34" charset="0"/>
                <a:ea typeface="Calibri" panose="020F0502020204030204" pitchFamily="34" charset="0"/>
                <a:cs typeface="Times New Roman" panose="02020603050405020304" pitchFamily="18" charset="0"/>
              </a:rPr>
              <a:t>onsible for chairing the Student Event Promotional Committee.</a:t>
            </a:r>
          </a:p>
          <a:p>
            <a:pPr marL="0" marR="0" lvl="0" indent="0">
              <a:spcBef>
                <a:spcPts val="30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r>
              <a:rPr lang="en-US" sz="2000" b="1" dirty="0">
                <a:latin typeface="Calibri" panose="020F0502020204030204" pitchFamily="34" charset="0"/>
                <a:ea typeface="Calibri" panose="020F0502020204030204" pitchFamily="34" charset="0"/>
                <a:cs typeface="Times New Roman" panose="02020603050405020304" pitchFamily="18" charset="0"/>
              </a:rPr>
              <a:t>After:</a:t>
            </a:r>
          </a:p>
          <a:p>
            <a:pPr marL="0" marR="0" lvl="0" indent="0">
              <a:spcBef>
                <a:spcPts val="300"/>
              </a:spcBef>
              <a:spcAft>
                <a:spcPts val="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300"/>
              </a:spcBef>
              <a:spcAft>
                <a:spcPts val="0"/>
              </a:spcAft>
              <a:buNone/>
            </a:pPr>
            <a:r>
              <a:rPr lang="en-US" sz="2000" i="1" dirty="0">
                <a:latin typeface="Calibri" panose="020F0502020204030204" pitchFamily="34" charset="0"/>
                <a:ea typeface="Calibri" panose="020F0502020204030204" pitchFamily="34" charset="0"/>
                <a:cs typeface="Times New Roman" panose="02020603050405020304" pitchFamily="18" charset="0"/>
              </a:rPr>
              <a:t>Chaired promotional committee of 12 and presented marking plans to an audience of 40 to 60 students at weekly university senate meetings open to all 2,000 community members.</a:t>
            </a:r>
            <a:endParaRPr lang="en-US" sz="20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7328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p:txBody>
          <a:bodyPr/>
          <a:lstStyle/>
          <a:p>
            <a:r>
              <a:rPr lang="en-US" b="1" u="sng" dirty="0"/>
              <a:t>REFERENCES</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p:txBody>
          <a:bodyPr>
            <a:normAutofit fontScale="92500"/>
          </a:bodyPr>
          <a:lstStyle/>
          <a:p>
            <a:pPr marL="342900" marR="0" lvl="0" indent="-342900">
              <a:spcBef>
                <a:spcPts val="3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Professional references should include individuals who can speak to your knowledge, skills and abilities as they relate to the position for which you have applied.</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References should be </a:t>
            </a:r>
            <a:r>
              <a:rPr lang="en-US" sz="2400" u="sng" dirty="0">
                <a:effectLst/>
                <a:latin typeface="Calibri" panose="020F0502020204030204" pitchFamily="34" charset="0"/>
                <a:ea typeface="Calibri" panose="020F0502020204030204" pitchFamily="34" charset="0"/>
                <a:cs typeface="Times New Roman" panose="02020603050405020304" pitchFamily="18" charset="0"/>
              </a:rPr>
              <a:t>current</a:t>
            </a:r>
            <a:r>
              <a:rPr lang="en-US" sz="2400" dirty="0">
                <a:effectLst/>
                <a:latin typeface="Calibri" panose="020F0502020204030204" pitchFamily="34" charset="0"/>
                <a:ea typeface="Calibri" panose="020F0502020204030204" pitchFamily="34" charset="0"/>
                <a:cs typeface="Times New Roman" panose="02020603050405020304" pitchFamily="18" charset="0"/>
              </a:rPr>
              <a:t> and should include the individual’s full name, job title, organization, phone number, email address, and their relationship to you.</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At COM, references are checked during the final stages of the recruitment process, but other institutions may check references earlier in the process – be prepared to provide them at any point in time.</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Make your references aware that they may be contacted by a prospective employer – do not leave it to surprise or they may not be prepared to provide an adequate and deserving reference.</a:t>
            </a:r>
          </a:p>
          <a:p>
            <a:pPr marL="342900" marR="0" lvl="0" indent="-342900">
              <a:spcBef>
                <a:spcPts val="600"/>
              </a:spcBef>
              <a:spcAft>
                <a:spcPts val="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References can carry significant influence in the recruitment process – be sure that your listed references are qualified and knowledgeable enough to speak on your behalf.</a:t>
            </a:r>
          </a:p>
          <a:p>
            <a:endParaRPr lang="en-US" dirty="0"/>
          </a:p>
        </p:txBody>
      </p:sp>
    </p:spTree>
    <p:extLst>
      <p:ext uri="{BB962C8B-B14F-4D97-AF65-F5344CB8AC3E}">
        <p14:creationId xmlns:p14="http://schemas.microsoft.com/office/powerpoint/2010/main" val="141420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30587BA6-3A1B-8BC0-3741-9AD17E789232}"/>
              </a:ext>
            </a:extLst>
          </p:cNvPr>
          <p:cNvSpPr>
            <a:spLocks noGrp="1"/>
          </p:cNvSpPr>
          <p:nvPr>
            <p:ph type="title"/>
          </p:nvPr>
        </p:nvSpPr>
        <p:spPr>
          <a:xfrm>
            <a:off x="838200" y="899859"/>
            <a:ext cx="10515600" cy="790829"/>
          </a:xfrm>
        </p:spPr>
        <p:txBody>
          <a:bodyPr/>
          <a:lstStyle/>
          <a:p>
            <a:r>
              <a:rPr lang="en-US" b="1" u="sng" dirty="0"/>
              <a:t>COLLEGE OF MARIN CONTACTS</a:t>
            </a:r>
          </a:p>
        </p:txBody>
      </p:sp>
      <p:sp>
        <p:nvSpPr>
          <p:cNvPr id="13" name="Content Placeholder 12">
            <a:extLst>
              <a:ext uri="{FF2B5EF4-FFF2-40B4-BE49-F238E27FC236}">
                <a16:creationId xmlns:a16="http://schemas.microsoft.com/office/drawing/2014/main" id="{651B4A22-66D2-C804-8F07-846A0F86F2E2}"/>
              </a:ext>
            </a:extLst>
          </p:cNvPr>
          <p:cNvSpPr>
            <a:spLocks noGrp="1"/>
          </p:cNvSpPr>
          <p:nvPr>
            <p:ph idx="1"/>
          </p:nvPr>
        </p:nvSpPr>
        <p:spPr/>
        <p:txBody>
          <a:bodyPr anchor="t" anchorCtr="0">
            <a:normAutofit/>
          </a:bodyPr>
          <a:lstStyle/>
          <a:p>
            <a:pPr marL="0" marR="0" indent="0">
              <a:spcBef>
                <a:spcPts val="300"/>
              </a:spcBef>
              <a:spcAft>
                <a:spcPts val="0"/>
              </a:spcAft>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300"/>
              </a:spcBef>
              <a:spcAft>
                <a:spcPts val="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Nekoda “Nikki” Harris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Executive Director of Human Resources</a:t>
            </a:r>
          </a:p>
          <a:p>
            <a:pPr marL="0" marR="0" indent="0">
              <a:spcBef>
                <a:spcPts val="0"/>
              </a:spcBef>
              <a:spcAft>
                <a:spcPts val="0"/>
              </a:spcAft>
              <a:buNone/>
            </a:pP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nharris@marin.edu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(415) 485-9520</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Kirsten Gisle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Employment Services Coordinator (Faculty &amp; Educational Administrative Positions/Pools)</a:t>
            </a:r>
          </a:p>
          <a:p>
            <a:pPr marL="0" marR="0" indent="0">
              <a:spcBef>
                <a:spcPts val="0"/>
              </a:spcBef>
              <a:spcAft>
                <a:spcPts val="0"/>
              </a:spcAft>
              <a:buNone/>
            </a:pP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kgisle@marin.edu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(415) 485-9342</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Julie Breakstone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Employment Services Coordinator (Classified Staff &amp; Classified Management Positions)</a:t>
            </a:r>
          </a:p>
          <a:p>
            <a:pPr marL="0" marR="0" indent="0">
              <a:spcBef>
                <a:spcPts val="0"/>
              </a:spcBef>
              <a:spcAft>
                <a:spcPts val="0"/>
              </a:spcAft>
              <a:buNone/>
            </a:pP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jbreakstone@marin.edu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(415) 485-9331</a:t>
            </a:r>
          </a:p>
          <a:p>
            <a:endParaRPr lang="en-US" dirty="0"/>
          </a:p>
        </p:txBody>
      </p:sp>
    </p:spTree>
    <p:extLst>
      <p:ext uri="{BB962C8B-B14F-4D97-AF65-F5344CB8AC3E}">
        <p14:creationId xmlns:p14="http://schemas.microsoft.com/office/powerpoint/2010/main" val="4083545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hape&#10;&#10;Description automatically generated">
            <a:extLst>
              <a:ext uri="{FF2B5EF4-FFF2-40B4-BE49-F238E27FC236}">
                <a16:creationId xmlns:a16="http://schemas.microsoft.com/office/drawing/2014/main" id="{406E0FC8-4D27-826F-5A52-DCDC6795D445}"/>
              </a:ext>
            </a:extLst>
          </p:cNvPr>
          <p:cNvPicPr>
            <a:picLocks noChangeAspect="1"/>
          </p:cNvPicPr>
          <p:nvPr/>
        </p:nvPicPr>
        <p:blipFill>
          <a:blip r:embed="rId2"/>
          <a:stretch>
            <a:fillRect/>
          </a:stretch>
        </p:blipFill>
        <p:spPr>
          <a:xfrm>
            <a:off x="3717" y="-4158"/>
            <a:ext cx="12184565" cy="417193"/>
          </a:xfrm>
          <a:prstGeom prst="rect">
            <a:avLst/>
          </a:prstGeom>
        </p:spPr>
      </p:pic>
      <p:pic>
        <p:nvPicPr>
          <p:cNvPr id="8" name="Picture 5">
            <a:extLst>
              <a:ext uri="{FF2B5EF4-FFF2-40B4-BE49-F238E27FC236}">
                <a16:creationId xmlns:a16="http://schemas.microsoft.com/office/drawing/2014/main" id="{E017D4A5-EEAD-9E31-78FD-876C1A426E4E}"/>
              </a:ext>
            </a:extLst>
          </p:cNvPr>
          <p:cNvPicPr>
            <a:picLocks noChangeAspect="1"/>
          </p:cNvPicPr>
          <p:nvPr/>
        </p:nvPicPr>
        <p:blipFill>
          <a:blip r:embed="rId3"/>
          <a:stretch>
            <a:fillRect/>
          </a:stretch>
        </p:blipFill>
        <p:spPr>
          <a:xfrm>
            <a:off x="3460596" y="-44933"/>
            <a:ext cx="8755565" cy="944792"/>
          </a:xfrm>
          <a:prstGeom prst="rect">
            <a:avLst/>
          </a:prstGeom>
        </p:spPr>
      </p:pic>
      <p:pic>
        <p:nvPicPr>
          <p:cNvPr id="9" name="Picture 6" descr="Shape&#10;&#10;Description automatically generated">
            <a:extLst>
              <a:ext uri="{FF2B5EF4-FFF2-40B4-BE49-F238E27FC236}">
                <a16:creationId xmlns:a16="http://schemas.microsoft.com/office/drawing/2014/main" id="{8009C06A-9B6E-2BA1-2469-293B205B2ABF}"/>
              </a:ext>
            </a:extLst>
          </p:cNvPr>
          <p:cNvPicPr>
            <a:picLocks noChangeAspect="1"/>
          </p:cNvPicPr>
          <p:nvPr/>
        </p:nvPicPr>
        <p:blipFill>
          <a:blip r:embed="rId4"/>
          <a:stretch>
            <a:fillRect/>
          </a:stretch>
        </p:blipFill>
        <p:spPr>
          <a:xfrm>
            <a:off x="3717" y="6453236"/>
            <a:ext cx="12184565" cy="400651"/>
          </a:xfrm>
          <a:prstGeom prst="rect">
            <a:avLst/>
          </a:prstGeom>
        </p:spPr>
      </p:pic>
      <p:sp>
        <p:nvSpPr>
          <p:cNvPr id="6" name="Title 5">
            <a:extLst>
              <a:ext uri="{FF2B5EF4-FFF2-40B4-BE49-F238E27FC236}">
                <a16:creationId xmlns:a16="http://schemas.microsoft.com/office/drawing/2014/main" id="{48C1C620-7172-7C7D-2AA5-C5D8CB8025FC}"/>
              </a:ext>
            </a:extLst>
          </p:cNvPr>
          <p:cNvSpPr>
            <a:spLocks noGrp="1"/>
          </p:cNvSpPr>
          <p:nvPr>
            <p:ph type="title"/>
          </p:nvPr>
        </p:nvSpPr>
        <p:spPr>
          <a:xfrm>
            <a:off x="838200" y="708581"/>
            <a:ext cx="10515600" cy="790829"/>
          </a:xfrm>
        </p:spPr>
        <p:txBody>
          <a:bodyPr/>
          <a:lstStyle/>
          <a:p>
            <a:r>
              <a:rPr lang="en-US" b="1" u="sng" dirty="0"/>
              <a:t>Interviewing &amp; Resume Resources</a:t>
            </a:r>
          </a:p>
        </p:txBody>
      </p:sp>
      <p:sp>
        <p:nvSpPr>
          <p:cNvPr id="13" name="Content Placeholder 12">
            <a:extLst>
              <a:ext uri="{FF2B5EF4-FFF2-40B4-BE49-F238E27FC236}">
                <a16:creationId xmlns:a16="http://schemas.microsoft.com/office/drawing/2014/main" id="{A147F794-CFD6-F167-4849-101772F2B848}"/>
              </a:ext>
            </a:extLst>
          </p:cNvPr>
          <p:cNvSpPr>
            <a:spLocks noGrp="1"/>
          </p:cNvSpPr>
          <p:nvPr>
            <p:ph sz="half" idx="1"/>
          </p:nvPr>
        </p:nvSpPr>
        <p:spPr>
          <a:xfrm>
            <a:off x="838200" y="1409700"/>
            <a:ext cx="5181600" cy="4924425"/>
          </a:xfrm>
        </p:spPr>
        <p:txBody>
          <a:bodyPr anchor="t" anchorCtr="1">
            <a:normAutofit fontScale="25000" lnSpcReduction="20000"/>
          </a:bodyPr>
          <a:lstStyle/>
          <a:p>
            <a:pPr marL="0" indent="0">
              <a:lnSpc>
                <a:spcPct val="120000"/>
              </a:lnSpc>
              <a:spcBef>
                <a:spcPts val="0"/>
              </a:spcBef>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College of Marin</a:t>
            </a:r>
          </a:p>
          <a:p>
            <a:pPr marL="0" indent="0">
              <a:lnSpc>
                <a:spcPct val="120000"/>
              </a:lnSpc>
              <a:spcBef>
                <a:spcPts val="0"/>
              </a:spcBef>
              <a:buNone/>
            </a:pP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COM’s Job Site</a:t>
            </a:r>
            <a:r>
              <a:rPr lang="en-US" sz="4800" dirty="0">
                <a:effectLst/>
                <a:latin typeface="Calibri" panose="020F0502020204030204" pitchFamily="34" charset="0"/>
                <a:ea typeface="Calibri" panose="020F0502020204030204" pitchFamily="34" charset="0"/>
                <a:cs typeface="Times New Roman" panose="02020603050405020304" pitchFamily="18" charset="0"/>
                <a:hlinkClick r:id="rId5"/>
              </a:rPr>
              <a:t> </a:t>
            </a:r>
            <a:r>
              <a:rPr lang="en-US" sz="4800" dirty="0">
                <a:effectLst/>
                <a:latin typeface="Calibri" panose="020F0502020204030204" pitchFamily="34" charset="0"/>
                <a:ea typeface="Calibri" panose="020F0502020204030204" pitchFamily="34" charset="0"/>
                <a:cs typeface="Times New Roman" panose="02020603050405020304" pitchFamily="18" charset="0"/>
              </a:rPr>
              <a:t>– job/pool postings and to apply</a:t>
            </a: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COM’s Career Opportunities Web Page</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COM’s Employment FAQs Web Page</a:t>
            </a:r>
            <a:endPar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dirty="0">
                <a:effectLst/>
                <a:latin typeface="Calibri" panose="020F0502020204030204" pitchFamily="34" charset="0"/>
                <a:ea typeface="Calibri" panose="020F0502020204030204" pitchFamily="34" charset="0"/>
                <a:cs typeface="Times New Roman" panose="02020603050405020304" pitchFamily="18" charset="0"/>
                <a:hlinkClick r:id="rId8"/>
              </a:rPr>
              <a:t>Application and Interview Resources</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9"/>
              </a:rPr>
              <a:t>California Community College Career Connect</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0"/>
              </a:rPr>
              <a:t>TheBalanceCareers.com</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1"/>
              </a:rPr>
              <a:t>Indeed Career Guide</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2"/>
              </a:rPr>
              <a:t>The Muse Career Advice</a:t>
            </a:r>
            <a:endPar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800"/>
              </a:spcAft>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Indeed.com</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3"/>
              </a:rPr>
              <a:t>https://www.indeed.com/career-advice/interviewing/job-interview-tips-how-to-make-a-great-impression</a:t>
            </a:r>
            <a:endPar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endParaRPr lang="en-US" sz="48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4800" b="1" dirty="0">
                <a:effectLst/>
                <a:latin typeface="Calibri" panose="020F0502020204030204" pitchFamily="34" charset="0"/>
                <a:ea typeface="Calibri" panose="020F0502020204030204" pitchFamily="34" charset="0"/>
                <a:cs typeface="Times New Roman" panose="02020603050405020304" pitchFamily="18" charset="0"/>
              </a:rPr>
              <a:t>Monster.com</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4"/>
              </a:rPr>
              <a:t>https://www.monster.com/career-advice/article/Top-10-Interview-Questions-Prep</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pPr marR="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5"/>
              </a:rPr>
              <a:t>https://www.monster.com/career-advice/article/100-Potential-Interview-Questions</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Content Placeholder 13">
            <a:extLst>
              <a:ext uri="{FF2B5EF4-FFF2-40B4-BE49-F238E27FC236}">
                <a16:creationId xmlns:a16="http://schemas.microsoft.com/office/drawing/2014/main" id="{DCB634E3-2DA4-7712-8DCA-7C106D4E44C9}"/>
              </a:ext>
            </a:extLst>
          </p:cNvPr>
          <p:cNvSpPr>
            <a:spLocks noGrp="1"/>
          </p:cNvSpPr>
          <p:nvPr>
            <p:ph sz="half" idx="2"/>
          </p:nvPr>
        </p:nvSpPr>
        <p:spPr>
          <a:xfrm>
            <a:off x="6172200" y="1409700"/>
            <a:ext cx="5181600" cy="4767263"/>
          </a:xfrm>
        </p:spPr>
        <p:txBody>
          <a:bodyPr anchor="t" anchorCtr="1">
            <a:normAutofit fontScale="25000" lnSpcReduction="20000"/>
          </a:bodyPr>
          <a:lstStyle/>
          <a:p>
            <a:pPr marL="0" marR="0" indent="0">
              <a:lnSpc>
                <a:spcPct val="120000"/>
              </a:lnSpc>
              <a:spcBef>
                <a:spcPts val="0"/>
              </a:spcBef>
              <a:spcAft>
                <a:spcPts val="800"/>
              </a:spcAft>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HERC – Higher Education Recruitment Consortium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6"/>
              </a:rPr>
              <a:t>https://www.hercjobs.org/career-advice/</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br>
              <a:rPr lang="en-US" sz="4800" dirty="0">
                <a:effectLst/>
                <a:latin typeface="Calibri" panose="020F0502020204030204" pitchFamily="34" charset="0"/>
                <a:ea typeface="Calibri" panose="020F0502020204030204" pitchFamily="34" charset="0"/>
                <a:cs typeface="Times New Roman" panose="02020603050405020304" pitchFamily="18" charset="0"/>
              </a:rPr>
            </a:b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800"/>
              </a:spcAft>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Topics include:</a:t>
            </a:r>
          </a:p>
          <a:p>
            <a:pPr marR="0" lvl="0">
              <a:lnSpc>
                <a:spcPct val="120000"/>
              </a:lnSpc>
              <a:spcBef>
                <a:spcPts val="0"/>
              </a:spcBef>
              <a:spcAft>
                <a:spcPts val="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7"/>
              </a:rPr>
              <a:t>CV/Resume Advice</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20000"/>
              </a:lnSpc>
              <a:spcBef>
                <a:spcPts val="0"/>
              </a:spcBef>
              <a:spcAft>
                <a:spcPts val="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8"/>
              </a:rPr>
              <a:t>Faculty Career Advice</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9"/>
              </a:rPr>
              <a:t>Interviewing</a:t>
            </a:r>
            <a:endPar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spcAft>
                <a:spcPts val="800"/>
              </a:spcAft>
              <a:buFont typeface="Symbol" panose="05050102010706020507" pitchFamily="18" charset="2"/>
              <a:buChar char=""/>
            </a:pP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800"/>
              </a:spcAft>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Higher Ed Jobs.com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0"/>
              </a:rPr>
              <a:t>Career Resources – Higher Ed Jobs</a:t>
            </a:r>
            <a:b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b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800"/>
              </a:spcAft>
              <a:buNone/>
            </a:pPr>
            <a:r>
              <a:rPr lang="en-US" sz="4800" b="1" dirty="0">
                <a:effectLst/>
                <a:latin typeface="Calibri" panose="020F0502020204030204" pitchFamily="34" charset="0"/>
                <a:ea typeface="Calibri" panose="020F0502020204030204" pitchFamily="34" charset="0"/>
                <a:cs typeface="Times New Roman" panose="02020603050405020304" pitchFamily="18" charset="0"/>
              </a:rPr>
              <a:t>Topics include:</a:t>
            </a:r>
          </a:p>
          <a:p>
            <a:pPr marR="0" lvl="0">
              <a:lnSpc>
                <a:spcPct val="120000"/>
              </a:lnSpc>
              <a:spcBef>
                <a:spcPts val="0"/>
              </a:spcBef>
              <a:spcAft>
                <a:spcPts val="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1"/>
              </a:rPr>
              <a:t>Job Search Tips</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20000"/>
              </a:lnSpc>
              <a:spcBef>
                <a:spcPts val="0"/>
              </a:spcBef>
              <a:spcAft>
                <a:spcPts val="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2"/>
              </a:rPr>
              <a:t>Resume/CV Writing Service</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20000"/>
              </a:lnSpc>
              <a:spcBef>
                <a:spcPts val="0"/>
              </a:spcBef>
              <a:spcAft>
                <a:spcPts val="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3"/>
              </a:rPr>
              <a:t>Salary Data in Higher Ed</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20000"/>
              </a:lnSpc>
              <a:spcBef>
                <a:spcPts val="0"/>
              </a:spcBef>
              <a:spcAft>
                <a:spcPts val="800"/>
              </a:spcAft>
            </a:pPr>
            <a:r>
              <a:rPr lang="en-US" sz="4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4"/>
              </a:rPr>
              <a:t>Diversity Resources</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44944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1151</Words>
  <Application>Microsoft Office PowerPoint</Application>
  <PresentationFormat>Widescreen</PresentationFormat>
  <Paragraphs>110</Paragraphs>
  <Slides>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Calibri Light</vt:lpstr>
      <vt:lpstr>Symbol</vt:lpstr>
      <vt:lpstr>Times New Roman</vt:lpstr>
      <vt:lpstr>Wingdings</vt:lpstr>
      <vt:lpstr>Office Theme</vt:lpstr>
      <vt:lpstr>Custom Design</vt:lpstr>
      <vt:lpstr>ACADEMIC JOB APPLICATION TIPS &amp; TRICKS</vt:lpstr>
      <vt:lpstr>THE APPLICATION</vt:lpstr>
      <vt:lpstr>THE COVER LETTER</vt:lpstr>
      <vt:lpstr>SAMPLE COVER LETTER</vt:lpstr>
      <vt:lpstr>THE RESUME/CV</vt:lpstr>
      <vt:lpstr>THE RESUME/CV</vt:lpstr>
      <vt:lpstr>REFERENCES</vt:lpstr>
      <vt:lpstr>COLLEGE OF MARIN CONTACTS</vt:lpstr>
      <vt:lpstr>Interviewing &amp; Resume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JOB APPLICATION TIPS &amp; TRICKS</dc:title>
  <dc:creator>Katerinne K Alvarado Wing</dc:creator>
  <cp:lastModifiedBy>Julie Breakstone</cp:lastModifiedBy>
  <cp:revision>14</cp:revision>
  <cp:lastPrinted>2023-04-04T19:31:15Z</cp:lastPrinted>
  <dcterms:created xsi:type="dcterms:W3CDTF">2022-05-06T17:27:11Z</dcterms:created>
  <dcterms:modified xsi:type="dcterms:W3CDTF">2025-04-29T23:25:46Z</dcterms:modified>
</cp:coreProperties>
</file>