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6" r:id="rId2"/>
    <p:sldId id="256" r:id="rId3"/>
    <p:sldId id="465" r:id="rId4"/>
    <p:sldId id="435" r:id="rId5"/>
    <p:sldId id="472" r:id="rId6"/>
    <p:sldId id="446" r:id="rId7"/>
    <p:sldId id="448" r:id="rId8"/>
    <p:sldId id="478" r:id="rId9"/>
    <p:sldId id="479" r:id="rId10"/>
    <p:sldId id="443" r:id="rId11"/>
    <p:sldId id="444" r:id="rId12"/>
    <p:sldId id="482" r:id="rId13"/>
    <p:sldId id="483" r:id="rId14"/>
    <p:sldId id="484" r:id="rId15"/>
    <p:sldId id="485" r:id="rId16"/>
    <p:sldId id="452" r:id="rId17"/>
    <p:sldId id="421" r:id="rId18"/>
    <p:sldId id="419" r:id="rId19"/>
    <p:sldId id="442" r:id="rId20"/>
    <p:sldId id="487" r:id="rId21"/>
    <p:sldId id="417" r:id="rId22"/>
    <p:sldId id="436" r:id="rId23"/>
    <p:sldId id="401" r:id="rId24"/>
    <p:sldId id="489" r:id="rId25"/>
    <p:sldId id="492" r:id="rId26"/>
    <p:sldId id="490" r:id="rId27"/>
    <p:sldId id="425" r:id="rId28"/>
    <p:sldId id="278"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8F"/>
    <a:srgbClr val="D38B00"/>
    <a:srgbClr val="51A1B2"/>
    <a:srgbClr val="D9D9D9"/>
    <a:srgbClr val="ADD3DB"/>
    <a:srgbClr val="71B4C1"/>
    <a:srgbClr val="988F86"/>
    <a:srgbClr val="7C2230"/>
    <a:srgbClr val="791730"/>
    <a:srgbClr val="303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2" autoAdjust="0"/>
    <p:restoredTop sz="94660"/>
  </p:normalViewPr>
  <p:slideViewPr>
    <p:cSldViewPr>
      <p:cViewPr varScale="1">
        <p:scale>
          <a:sx n="108" d="100"/>
          <a:sy n="108" d="100"/>
        </p:scale>
        <p:origin x="94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440"/>
    </p:cViewPr>
  </p:sorterViewPr>
  <p:notesViewPr>
    <p:cSldViewPr>
      <p:cViewPr varScale="1">
        <p:scale>
          <a:sx n="62" d="100"/>
          <a:sy n="62" d="100"/>
        </p:scale>
        <p:origin x="-13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FFFF5EF-AAA5-4270-A91A-161E0CF3826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3" name="Rectangle 3">
            <a:extLst>
              <a:ext uri="{FF2B5EF4-FFF2-40B4-BE49-F238E27FC236}">
                <a16:creationId xmlns:a16="http://schemas.microsoft.com/office/drawing/2014/main" id="{472FFF57-CBC5-41F1-9569-5537C8E447B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82859E79-A7D5-4DE3-9C7E-8F40351F665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97792BA3-2DEF-4211-A448-609D0EAF804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7" name="Rectangle 7">
            <a:extLst>
              <a:ext uri="{FF2B5EF4-FFF2-40B4-BE49-F238E27FC236}">
                <a16:creationId xmlns:a16="http://schemas.microsoft.com/office/drawing/2014/main" id="{7D5A924B-D2E9-446A-BCD9-AE90C05B05F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BB6BF62-4B4B-4E89-85C1-BE29C20D3E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B6BF62-4B4B-4E89-85C1-BE29C20D3EA6}" type="slidenum">
              <a:rPr lang="en-US" smtClean="0"/>
              <a:pPr>
                <a:defRPr/>
              </a:pPr>
              <a:t>9</a:t>
            </a:fld>
            <a:endParaRPr lang="en-US"/>
          </a:p>
        </p:txBody>
      </p:sp>
    </p:spTree>
    <p:extLst>
      <p:ext uri="{BB962C8B-B14F-4D97-AF65-F5344CB8AC3E}">
        <p14:creationId xmlns:p14="http://schemas.microsoft.com/office/powerpoint/2010/main" val="188851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2C65A8-13AF-4524-BEAD-C4340C52072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2E506B-BD86-4207-85FF-34EC26AE54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5" name="Rectangle 2"/>
          <p:cNvSpPr>
            <a:spLocks noGrp="1" noRot="1" noChangeAspect="1" noChangeArrowheads="1" noTextEdit="1"/>
          </p:cNvSpPr>
          <p:nvPr>
            <p:ph type="sldImg"/>
          </p:nvPr>
        </p:nvSpPr>
        <p:spPr>
          <a:xfrm>
            <a:off x="1106488" y="698500"/>
            <a:ext cx="4646612" cy="3484563"/>
          </a:xfrm>
          <a:ln/>
        </p:spPr>
      </p:sp>
      <p:sp>
        <p:nvSpPr>
          <p:cNvPr id="3891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An employee assistance program – or also known as EAP – provides quick and easy access to confidential resources to help you meet the challenges you face daily, such as marital issues, depression, locating child care, stress, work-related issues, etc.  Resources are available via the EAP website or by speaking with an EAP consultant via the toll-free EAP telephone number.  You can find out the number for your EAP from your member materials or from your Human Resources Department.</a:t>
            </a:r>
          </a:p>
          <a:p>
            <a:endParaRPr lang="en-US" altLang="en-US">
              <a:latin typeface="Arial" panose="020B0604020202020204" pitchFamily="34" charset="0"/>
            </a:endParaRPr>
          </a:p>
          <a:p>
            <a:r>
              <a:rPr lang="en-US" altLang="en-US">
                <a:latin typeface="Arial" panose="020B0604020202020204" pitchFamily="34" charset="0"/>
              </a:rPr>
              <a:t>Your EAP is an information, support, and referral service to help you maximize your well-being and achieve your best.</a:t>
            </a:r>
          </a:p>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B6BF62-4B4B-4E89-85C1-BE29C20D3EA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470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85800" y="381000"/>
            <a:ext cx="6745287" cy="1371600"/>
          </a:xfrm>
        </p:spPr>
        <p:txBody>
          <a:bodyPr anchor="t"/>
          <a:lstStyle>
            <a:lvl1pPr algn="l">
              <a:defRPr sz="4000" b="1" cap="all">
                <a:solidFill>
                  <a:srgbClr val="7C2230"/>
                </a:solidFill>
              </a:defRPr>
            </a:lvl1pPr>
          </a:lstStyle>
          <a:p>
            <a:r>
              <a:rPr lang="en-US" dirty="0"/>
              <a:t>Click to edit Master title style</a:t>
            </a:r>
          </a:p>
        </p:txBody>
      </p:sp>
      <p:sp>
        <p:nvSpPr>
          <p:cNvPr id="7" name="Subtitle 3"/>
          <p:cNvSpPr>
            <a:spLocks noGrp="1"/>
          </p:cNvSpPr>
          <p:nvPr>
            <p:ph type="subTitle" idx="1"/>
          </p:nvPr>
        </p:nvSpPr>
        <p:spPr>
          <a:xfrm>
            <a:off x="693955" y="1957551"/>
            <a:ext cx="5943600" cy="1447800"/>
          </a:xfrm>
        </p:spPr>
        <p:txBody>
          <a:bodyPr/>
          <a:lstStyle>
            <a:lvl1pPr>
              <a:buNone/>
              <a:defRPr sz="2000" b="1">
                <a:solidFill>
                  <a:srgbClr val="00718F"/>
                </a:solidFill>
              </a:defRPr>
            </a:lvl1pPr>
          </a:lstStyle>
          <a:p>
            <a:endParaRPr lang="en-US" dirty="0"/>
          </a:p>
        </p:txBody>
      </p:sp>
    </p:spTree>
    <p:extLst>
      <p:ext uri="{BB962C8B-B14F-4D97-AF65-F5344CB8AC3E}">
        <p14:creationId xmlns:p14="http://schemas.microsoft.com/office/powerpoint/2010/main" val="107600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685800" y="1645920"/>
            <a:ext cx="7896225"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288036" y="274320"/>
            <a:ext cx="2057400" cy="182880"/>
          </a:xfrm>
        </p:spPr>
        <p:txBody>
          <a:bodyPr>
            <a:noAutofit/>
          </a:bodyPr>
          <a:lstStyle>
            <a:lvl1pPr marL="9525" indent="0" algn="l" defTabSz="685800" rtl="0" eaLnBrk="1" latinLnBrk="0" hangingPunct="1">
              <a:lnSpc>
                <a:spcPct val="100000"/>
              </a:lnSpc>
              <a:spcBef>
                <a:spcPts val="75"/>
              </a:spcBef>
              <a:buNone/>
              <a:defRPr lang="en-US" sz="675" kern="1200" cap="all" spc="19"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pPr defTabSz="685800" eaLnBrk="1" fontAlgn="auto" hangingPunct="1">
              <a:spcBef>
                <a:spcPts val="0"/>
              </a:spcBef>
              <a:spcAft>
                <a:spcPts val="0"/>
              </a:spcAft>
              <a:defRPr/>
            </a:pPr>
            <a:fld id="{2723C7C7-B0FF-451D-99FE-9EA893039DFB}" type="slidenum">
              <a:rPr lang="en-US" sz="675" smtClean="0">
                <a:solidFill>
                  <a:prstClr val="black"/>
                </a:solidFill>
                <a:latin typeface="Arial" panose="020B0604020202020204"/>
              </a:rPr>
              <a:pPr defTabSz="685800" eaLnBrk="1" fontAlgn="auto" hangingPunct="1">
                <a:spcBef>
                  <a:spcPts val="0"/>
                </a:spcBef>
                <a:spcAft>
                  <a:spcPts val="0"/>
                </a:spcAft>
                <a:defRPr/>
              </a:pPr>
              <a:t>‹#›</a:t>
            </a:fld>
            <a:endParaRPr lang="en-US" sz="675">
              <a:solidFill>
                <a:prstClr val="black"/>
              </a:solidFill>
              <a:latin typeface="Arial" panose="020B0604020202020204"/>
            </a:endParaRPr>
          </a:p>
        </p:txBody>
      </p:sp>
    </p:spTree>
    <p:extLst>
      <p:ext uri="{BB962C8B-B14F-4D97-AF65-F5344CB8AC3E}">
        <p14:creationId xmlns:p14="http://schemas.microsoft.com/office/powerpoint/2010/main" val="27299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8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vl1pPr>
            <a:lvl2pPr>
              <a:defRPr sz="22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89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8F"/>
                </a:solidFill>
              </a:defRPr>
            </a:lvl1pPr>
          </a:lstStyle>
          <a:p>
            <a:r>
              <a:rPr lang="en-US" dirty="0"/>
              <a:t>Click to edit Master title style</a:t>
            </a:r>
          </a:p>
        </p:txBody>
      </p:sp>
      <p:sp>
        <p:nvSpPr>
          <p:cNvPr id="3" name="Content Placeholder 2"/>
          <p:cNvSpPr>
            <a:spLocks noGrp="1"/>
          </p:cNvSpPr>
          <p:nvPr>
            <p:ph sz="half" idx="1"/>
          </p:nvPr>
        </p:nvSpPr>
        <p:spPr>
          <a:xfrm>
            <a:off x="457200" y="1143000"/>
            <a:ext cx="4038600" cy="4343400"/>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343400"/>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978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77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412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27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032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943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457200" y="312738"/>
            <a:ext cx="8229600" cy="830262"/>
          </a:xfrm>
        </p:spPr>
        <p:txBody>
          <a:bodyPr/>
          <a:lstStyle>
            <a:lvl1pPr>
              <a:defRPr sz="3200">
                <a:solidFill>
                  <a:srgbClr val="00718F"/>
                </a:solidFill>
              </a:defRPr>
            </a:lvl1pPr>
          </a:lstStyle>
          <a:p>
            <a:r>
              <a:rPr lang="en-US" dirty="0"/>
              <a:t>Click to edit Master title style</a:t>
            </a:r>
          </a:p>
        </p:txBody>
      </p:sp>
    </p:spTree>
    <p:extLst>
      <p:ext uri="{BB962C8B-B14F-4D97-AF65-F5344CB8AC3E}">
        <p14:creationId xmlns:p14="http://schemas.microsoft.com/office/powerpoint/2010/main" val="127190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7DDE5D-46A2-40BF-9F1B-74548FF8E2C6}"/>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55" r="1693"/>
          <a:stretch/>
        </p:blipFill>
        <p:spPr>
          <a:xfrm>
            <a:off x="-1" y="5683878"/>
            <a:ext cx="9144001" cy="1174122"/>
          </a:xfrm>
          <a:prstGeom prst="rect">
            <a:avLst/>
          </a:prstGeom>
        </p:spPr>
      </p:pic>
      <p:sp>
        <p:nvSpPr>
          <p:cNvPr id="1026" name="Rectangle 2"/>
          <p:cNvSpPr>
            <a:spLocks noGrp="1" noChangeArrowheads="1"/>
          </p:cNvSpPr>
          <p:nvPr>
            <p:ph type="title"/>
          </p:nvPr>
        </p:nvSpPr>
        <p:spPr bwMode="auto">
          <a:xfrm>
            <a:off x="457200" y="1524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1430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a:extLst>
              <a:ext uri="{FF2B5EF4-FFF2-40B4-BE49-F238E27FC236}">
                <a16:creationId xmlns:a16="http://schemas.microsoft.com/office/drawing/2014/main" id="{E86D5B7E-D12C-47B9-9CFF-C14D1E85460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58207"/>
          <a:stretch/>
        </p:blipFill>
        <p:spPr>
          <a:xfrm>
            <a:off x="7232472" y="6414585"/>
            <a:ext cx="1920311" cy="582029"/>
          </a:xfrm>
          <a:prstGeom prst="rect">
            <a:avLst/>
          </a:prstGeom>
        </p:spPr>
      </p:pic>
      <p:pic>
        <p:nvPicPr>
          <p:cNvPr id="18" name="Picture 17">
            <a:extLst>
              <a:ext uri="{FF2B5EF4-FFF2-40B4-BE49-F238E27FC236}">
                <a16:creationId xmlns:a16="http://schemas.microsoft.com/office/drawing/2014/main" id="{2721DFC6-0C1F-45BF-A155-6D7644CBE23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9840" r="44446" b="41089"/>
          <a:stretch/>
        </p:blipFill>
        <p:spPr>
          <a:xfrm>
            <a:off x="7849726" y="5724958"/>
            <a:ext cx="685801" cy="820434"/>
          </a:xfrm>
          <a:prstGeom prst="rect">
            <a:avLst/>
          </a:prstGeom>
        </p:spPr>
      </p:pic>
    </p:spTree>
  </p:cSld>
  <p:clrMap bg1="lt1" tx1="dk1" bg2="lt2" tx2="dk2" accent1="accent1" accent2="accent2" accent3="accent3" accent4="accent4" accent5="accent5" accent6="accent6" hlink="hlink" folHlink="folHlink"/>
  <p:sldLayoutIdLst>
    <p:sldLayoutId id="2147483772" r:id="rId1"/>
    <p:sldLayoutId id="2147483765" r:id="rId2"/>
    <p:sldLayoutId id="2147483766" r:id="rId3"/>
    <p:sldLayoutId id="2147483767" r:id="rId4"/>
    <p:sldLayoutId id="2147483768" r:id="rId5"/>
    <p:sldLayoutId id="2147483769" r:id="rId6"/>
    <p:sldLayoutId id="2147483770" r:id="rId7"/>
    <p:sldLayoutId id="2147483771" r:id="rId8"/>
    <p:sldLayoutId id="2147483773" r:id="rId9"/>
    <p:sldLayoutId id="2147483774" r:id="rId10"/>
  </p:sldLayoutIdLst>
  <p:txStyles>
    <p:titleStyle>
      <a:lvl1pPr algn="l" rtl="0" eaLnBrk="0" fontAlgn="base" hangingPunct="0">
        <a:spcBef>
          <a:spcPct val="0"/>
        </a:spcBef>
        <a:spcAft>
          <a:spcPct val="0"/>
        </a:spcAft>
        <a:defRPr sz="3600">
          <a:solidFill>
            <a:srgbClr val="00718F"/>
          </a:solidFill>
          <a:latin typeface="+mj-lt"/>
          <a:ea typeface="+mj-ea"/>
          <a:cs typeface="+mj-cs"/>
        </a:defRPr>
      </a:lvl1pPr>
      <a:lvl2pPr algn="l" rtl="0" eaLnBrk="0" fontAlgn="base" hangingPunct="0">
        <a:spcBef>
          <a:spcPct val="0"/>
        </a:spcBef>
        <a:spcAft>
          <a:spcPct val="0"/>
        </a:spcAft>
        <a:defRPr sz="3600">
          <a:solidFill>
            <a:srgbClr val="00718F"/>
          </a:solidFill>
          <a:latin typeface="Arial" charset="0"/>
        </a:defRPr>
      </a:lvl2pPr>
      <a:lvl3pPr algn="l" rtl="0" eaLnBrk="0" fontAlgn="base" hangingPunct="0">
        <a:spcBef>
          <a:spcPct val="0"/>
        </a:spcBef>
        <a:spcAft>
          <a:spcPct val="0"/>
        </a:spcAft>
        <a:defRPr sz="3600">
          <a:solidFill>
            <a:srgbClr val="00718F"/>
          </a:solidFill>
          <a:latin typeface="Arial" charset="0"/>
        </a:defRPr>
      </a:lvl3pPr>
      <a:lvl4pPr algn="l" rtl="0" eaLnBrk="0" fontAlgn="base" hangingPunct="0">
        <a:spcBef>
          <a:spcPct val="0"/>
        </a:spcBef>
        <a:spcAft>
          <a:spcPct val="0"/>
        </a:spcAft>
        <a:defRPr sz="3600">
          <a:solidFill>
            <a:srgbClr val="00718F"/>
          </a:solidFill>
          <a:latin typeface="Arial" charset="0"/>
        </a:defRPr>
      </a:lvl4pPr>
      <a:lvl5pPr algn="l" rtl="0" eaLnBrk="0" fontAlgn="base" hangingPunct="0">
        <a:spcBef>
          <a:spcPct val="0"/>
        </a:spcBef>
        <a:spcAft>
          <a:spcPct val="0"/>
        </a:spcAft>
        <a:defRPr sz="3600">
          <a:solidFill>
            <a:srgbClr val="00718F"/>
          </a:solidFill>
          <a:latin typeface="Arial" charset="0"/>
        </a:defRPr>
      </a:lvl5pPr>
      <a:lvl6pPr marL="457200" algn="l" rtl="0" fontAlgn="base">
        <a:spcBef>
          <a:spcPct val="0"/>
        </a:spcBef>
        <a:spcAft>
          <a:spcPct val="0"/>
        </a:spcAft>
        <a:defRPr sz="3600">
          <a:solidFill>
            <a:srgbClr val="791730"/>
          </a:solidFill>
          <a:latin typeface="Arial" charset="0"/>
        </a:defRPr>
      </a:lvl6pPr>
      <a:lvl7pPr marL="914400" algn="l" rtl="0" fontAlgn="base">
        <a:spcBef>
          <a:spcPct val="0"/>
        </a:spcBef>
        <a:spcAft>
          <a:spcPct val="0"/>
        </a:spcAft>
        <a:defRPr sz="3600">
          <a:solidFill>
            <a:srgbClr val="791730"/>
          </a:solidFill>
          <a:latin typeface="Arial" charset="0"/>
        </a:defRPr>
      </a:lvl7pPr>
      <a:lvl8pPr marL="1371600" algn="l" rtl="0" fontAlgn="base">
        <a:spcBef>
          <a:spcPct val="0"/>
        </a:spcBef>
        <a:spcAft>
          <a:spcPct val="0"/>
        </a:spcAft>
        <a:defRPr sz="3600">
          <a:solidFill>
            <a:srgbClr val="791730"/>
          </a:solidFill>
          <a:latin typeface="Arial" charset="0"/>
        </a:defRPr>
      </a:lvl8pPr>
      <a:lvl9pPr marL="1828800" algn="l" rtl="0" fontAlgn="base">
        <a:spcBef>
          <a:spcPct val="0"/>
        </a:spcBef>
        <a:spcAft>
          <a:spcPct val="0"/>
        </a:spcAft>
        <a:defRPr sz="3600">
          <a:solidFill>
            <a:srgbClr val="791730"/>
          </a:solidFill>
          <a:latin typeface="Arial" charset="0"/>
        </a:defRPr>
      </a:lvl9pPr>
    </p:titleStyle>
    <p:bodyStyle>
      <a:lvl1pPr marL="342900" indent="-342900" algn="l" rtl="0" eaLnBrk="0" fontAlgn="base" hangingPunct="0">
        <a:spcBef>
          <a:spcPct val="20000"/>
        </a:spcBef>
        <a:spcAft>
          <a:spcPct val="0"/>
        </a:spcAft>
        <a:buChar char="•"/>
        <a:defRPr sz="2800">
          <a:solidFill>
            <a:srgbClr val="0D0D0D"/>
          </a:solidFill>
          <a:latin typeface="+mn-lt"/>
          <a:ea typeface="+mn-ea"/>
          <a:cs typeface="+mn-cs"/>
        </a:defRPr>
      </a:lvl1pPr>
      <a:lvl2pPr marL="742950" indent="-285750" algn="l" rtl="0" eaLnBrk="0" fontAlgn="base" hangingPunct="0">
        <a:spcBef>
          <a:spcPct val="20000"/>
        </a:spcBef>
        <a:spcAft>
          <a:spcPct val="0"/>
        </a:spcAft>
        <a:buChar char="–"/>
        <a:defRPr sz="2400">
          <a:solidFill>
            <a:srgbClr val="0D0D0D"/>
          </a:solidFill>
          <a:latin typeface="+mn-lt"/>
        </a:defRPr>
      </a:lvl2pPr>
      <a:lvl3pPr marL="1143000" indent="-228600" algn="l" rtl="0" eaLnBrk="0" fontAlgn="base" hangingPunct="0">
        <a:spcBef>
          <a:spcPct val="20000"/>
        </a:spcBef>
        <a:spcAft>
          <a:spcPct val="0"/>
        </a:spcAft>
        <a:buChar char="•"/>
        <a:defRPr sz="2000">
          <a:solidFill>
            <a:srgbClr val="0D0D0D"/>
          </a:solidFill>
          <a:latin typeface="+mn-lt"/>
        </a:defRPr>
      </a:lvl3pPr>
      <a:lvl4pPr marL="1600200" indent="-228600" algn="l" rtl="0" eaLnBrk="0" fontAlgn="base" hangingPunct="0">
        <a:spcBef>
          <a:spcPct val="20000"/>
        </a:spcBef>
        <a:spcAft>
          <a:spcPct val="0"/>
        </a:spcAft>
        <a:buChar char="–"/>
        <a:defRPr sz="2000">
          <a:solidFill>
            <a:srgbClr val="0D0D0D"/>
          </a:solidFill>
          <a:latin typeface="+mn-lt"/>
        </a:defRPr>
      </a:lvl4pPr>
      <a:lvl5pPr marL="2057400" indent="-228600" algn="l" rtl="0" eaLnBrk="0" fontAlgn="base" hangingPunct="0">
        <a:spcBef>
          <a:spcPct val="20000"/>
        </a:spcBef>
        <a:spcAft>
          <a:spcPct val="0"/>
        </a:spcAft>
        <a:buChar char="»"/>
        <a:defRPr sz="2000">
          <a:solidFill>
            <a:srgbClr val="0D0D0D"/>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owen@marin.edu"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blog.diagnostrum.com/2013/04/15/que-es-mheal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1" y="2091690"/>
            <a:ext cx="4179093" cy="3223260"/>
          </a:xfrm>
        </p:spPr>
        <p:txBody>
          <a:bodyPr>
            <a:noAutofit/>
          </a:bodyPr>
          <a:lstStyle/>
          <a:p>
            <a:pPr marL="0" indent="0">
              <a:buNone/>
            </a:pPr>
            <a:r>
              <a:rPr lang="en-US" sz="1800" b="1" dirty="0">
                <a:solidFill>
                  <a:srgbClr val="D38B00"/>
                </a:solidFill>
                <a:latin typeface="+mj-lt"/>
                <a:ea typeface="+mj-ea"/>
                <a:cs typeface="+mj-cs"/>
              </a:rPr>
              <a:t>We will begin promptly at 10:00 AM.</a:t>
            </a:r>
          </a:p>
          <a:p>
            <a:pPr marL="0" indent="0">
              <a:spcBef>
                <a:spcPts val="0"/>
              </a:spcBef>
              <a:spcAft>
                <a:spcPts val="600"/>
              </a:spcAft>
              <a:buNone/>
            </a:pPr>
            <a:r>
              <a:rPr lang="en-US" sz="1350" b="1" dirty="0">
                <a:solidFill>
                  <a:srgbClr val="C00000"/>
                </a:solidFill>
              </a:rPr>
              <a:t>Please do not share any private health information.</a:t>
            </a:r>
            <a:br>
              <a:rPr lang="en-US" sz="1350" dirty="0">
                <a:solidFill>
                  <a:srgbClr val="FF0000"/>
                </a:solidFill>
              </a:rPr>
            </a:br>
            <a:r>
              <a:rPr lang="en-US" sz="1350" dirty="0"/>
              <a:t>Direct personal program or plan questions to </a:t>
            </a:r>
          </a:p>
          <a:p>
            <a:pPr marL="0" indent="0">
              <a:spcBef>
                <a:spcPts val="0"/>
              </a:spcBef>
              <a:spcAft>
                <a:spcPts val="600"/>
              </a:spcAft>
              <a:buNone/>
            </a:pPr>
            <a:r>
              <a:rPr lang="en-US" sz="1350" b="1" dirty="0"/>
              <a:t>Ron Owen </a:t>
            </a:r>
            <a:r>
              <a:rPr lang="en-US" sz="1350" b="1" dirty="0">
                <a:solidFill>
                  <a:srgbClr val="D38B00"/>
                </a:solidFill>
                <a:hlinkClick r:id="rId2">
                  <a:extLst>
                    <a:ext uri="{A12FA001-AC4F-418D-AE19-62706E023703}">
                      <ahyp:hlinkClr xmlns:ahyp="http://schemas.microsoft.com/office/drawing/2018/hyperlinkcolor" val="tx"/>
                    </a:ext>
                  </a:extLst>
                </a:hlinkClick>
              </a:rPr>
              <a:t>rowen@marin.edu</a:t>
            </a:r>
            <a:r>
              <a:rPr lang="en-US" sz="1350" dirty="0"/>
              <a:t>.  </a:t>
            </a:r>
            <a:br>
              <a:rPr lang="en-US" sz="1350" dirty="0"/>
            </a:br>
            <a:endParaRPr lang="en-US" sz="1350" dirty="0"/>
          </a:p>
          <a:p>
            <a:pPr marL="0" indent="0">
              <a:spcBef>
                <a:spcPts val="0"/>
              </a:spcBef>
              <a:spcAft>
                <a:spcPts val="600"/>
              </a:spcAft>
              <a:buNone/>
            </a:pPr>
            <a:r>
              <a:rPr lang="en-US" sz="1350" dirty="0"/>
              <a:t>We will pause briefly at the end of each section for a limited number of questions. Enter general questions in the chat located in the bottom right corner.</a:t>
            </a:r>
          </a:p>
          <a:p>
            <a:pPr marL="0" indent="0">
              <a:buNone/>
            </a:pPr>
            <a:r>
              <a:rPr lang="en-US" sz="1350" dirty="0"/>
              <a:t>A recording of this presentation and presentation deck will be posted online at </a:t>
            </a:r>
            <a:r>
              <a:rPr lang="en-US" sz="1500" b="1" dirty="0">
                <a:solidFill>
                  <a:srgbClr val="D38B00"/>
                </a:solidFill>
              </a:rPr>
              <a:t>hr.marin.edu/benefits</a:t>
            </a:r>
            <a:r>
              <a:rPr lang="en-US" sz="1350" dirty="0"/>
              <a:t>.</a:t>
            </a:r>
          </a:p>
          <a:p>
            <a:pPr marL="0" indent="0">
              <a:buNone/>
            </a:pPr>
            <a:endParaRPr lang="en-US" sz="1350" dirty="0"/>
          </a:p>
        </p:txBody>
      </p:sp>
      <p:sp>
        <p:nvSpPr>
          <p:cNvPr id="4" name="Title 3"/>
          <p:cNvSpPr>
            <a:spLocks noGrp="1"/>
          </p:cNvSpPr>
          <p:nvPr>
            <p:ph type="title"/>
          </p:nvPr>
        </p:nvSpPr>
        <p:spPr>
          <a:xfrm>
            <a:off x="-707" y="967771"/>
            <a:ext cx="9144000" cy="315468"/>
          </a:xfrm>
        </p:spPr>
        <p:txBody>
          <a:bodyPr/>
          <a:lstStyle/>
          <a:p>
            <a:pPr marL="88900" algn="ctr">
              <a:spcBef>
                <a:spcPts val="3000"/>
              </a:spcBef>
            </a:pPr>
            <a:r>
              <a:rPr lang="en-US" sz="4000" b="1" dirty="0">
                <a:latin typeface="+mn-lt"/>
                <a:ea typeface="+mn-ea"/>
                <a:cs typeface="+mn-cs"/>
              </a:rPr>
              <a:t>Thank You for Joining </a:t>
            </a:r>
            <a:br>
              <a:rPr lang="en-US" sz="4000" b="1" dirty="0">
                <a:latin typeface="+mn-lt"/>
                <a:ea typeface="+mn-ea"/>
                <a:cs typeface="+mn-cs"/>
              </a:rPr>
            </a:br>
            <a:r>
              <a:rPr lang="en-US" sz="4000" b="1" dirty="0"/>
              <a:t>College of Marin’s Benefits 101.</a:t>
            </a:r>
            <a:endParaRPr lang="en-US" sz="4000" b="1" dirty="0">
              <a:latin typeface="+mn-lt"/>
              <a:ea typeface="+mn-ea"/>
              <a:cs typeface="+mn-cs"/>
            </a:endParaRPr>
          </a:p>
        </p:txBody>
      </p:sp>
      <p:sp>
        <p:nvSpPr>
          <p:cNvPr id="7" name="TextBox 6"/>
          <p:cNvSpPr txBox="1"/>
          <p:nvPr/>
        </p:nvSpPr>
        <p:spPr>
          <a:xfrm>
            <a:off x="5049932" y="3154566"/>
            <a:ext cx="4179093" cy="548868"/>
          </a:xfrm>
          <a:prstGeom prst="rect">
            <a:avLst/>
          </a:prstGeom>
          <a:noFill/>
        </p:spPr>
        <p:txBody>
          <a:bodyPr wrap="square" rtlCol="0">
            <a:spAutoFit/>
          </a:bodyPr>
          <a:lstStyle/>
          <a:p>
            <a:pPr defTabSz="685800" eaLnBrk="1" fontAlgn="auto" hangingPunct="1">
              <a:spcBef>
                <a:spcPts val="0"/>
              </a:spcBef>
              <a:spcAft>
                <a:spcPts val="450"/>
              </a:spcAft>
              <a:defRPr/>
            </a:pPr>
            <a:r>
              <a:rPr lang="en-US" sz="1350" b="1" i="1" dirty="0">
                <a:solidFill>
                  <a:prstClr val="black"/>
                </a:solidFill>
                <a:latin typeface="Arial" panose="020B0604020202020204"/>
              </a:rPr>
              <a:t>Enlarge</a:t>
            </a:r>
            <a:r>
              <a:rPr lang="en-US" sz="1200" dirty="0">
                <a:solidFill>
                  <a:prstClr val="black"/>
                </a:solidFill>
                <a:latin typeface="Arial" panose="020B0604020202020204"/>
              </a:rPr>
              <a:t> your screen by clicking “</a:t>
            </a:r>
            <a:r>
              <a:rPr lang="en-US" sz="1200" b="1" u="sng" dirty="0">
                <a:solidFill>
                  <a:prstClr val="black"/>
                </a:solidFill>
                <a:latin typeface="Arial" panose="020B0604020202020204"/>
              </a:rPr>
              <a:t>Alt</a:t>
            </a:r>
            <a:r>
              <a:rPr lang="en-US" sz="1200" dirty="0">
                <a:solidFill>
                  <a:prstClr val="black"/>
                </a:solidFill>
                <a:latin typeface="Arial" panose="020B0604020202020204"/>
              </a:rPr>
              <a:t>” and “</a:t>
            </a:r>
            <a:r>
              <a:rPr lang="en-US" sz="1200" b="1" u="sng" dirty="0">
                <a:solidFill>
                  <a:prstClr val="black"/>
                </a:solidFill>
                <a:latin typeface="Arial" panose="020B0604020202020204"/>
              </a:rPr>
              <a:t>Enter</a:t>
            </a:r>
            <a:r>
              <a:rPr lang="en-US" sz="1200" dirty="0">
                <a:solidFill>
                  <a:prstClr val="black"/>
                </a:solidFill>
                <a:latin typeface="Arial" panose="020B0604020202020204"/>
              </a:rPr>
              <a:t>”</a:t>
            </a:r>
          </a:p>
          <a:p>
            <a:pPr defTabSz="685800" eaLnBrk="1" fontAlgn="auto" hangingPunct="1">
              <a:spcBef>
                <a:spcPts val="0"/>
              </a:spcBef>
              <a:spcAft>
                <a:spcPts val="450"/>
              </a:spcAft>
              <a:defRPr/>
            </a:pPr>
            <a:r>
              <a:rPr lang="en-US" sz="1050" b="1" i="1" dirty="0">
                <a:solidFill>
                  <a:prstClr val="black"/>
                </a:solidFill>
                <a:latin typeface="Arial" panose="020B0604020202020204"/>
              </a:rPr>
              <a:t>Shrink</a:t>
            </a:r>
            <a:r>
              <a:rPr lang="en-US" sz="1200" dirty="0">
                <a:solidFill>
                  <a:prstClr val="black"/>
                </a:solidFill>
                <a:latin typeface="Arial" panose="020B0604020202020204"/>
              </a:rPr>
              <a:t>      your screen by clicking “</a:t>
            </a:r>
            <a:r>
              <a:rPr lang="en-US" sz="1200" b="1" u="sng" dirty="0">
                <a:solidFill>
                  <a:prstClr val="black"/>
                </a:solidFill>
                <a:latin typeface="Arial" panose="020B0604020202020204"/>
              </a:rPr>
              <a:t>Esc</a:t>
            </a:r>
            <a:r>
              <a:rPr lang="en-US" sz="1200" dirty="0">
                <a:solidFill>
                  <a:prstClr val="black"/>
                </a:solidFill>
                <a:latin typeface="Arial" panose="020B0604020202020204"/>
              </a:rPr>
              <a:t>”</a:t>
            </a:r>
          </a:p>
        </p:txBody>
      </p:sp>
      <p:sp>
        <p:nvSpPr>
          <p:cNvPr id="10" name="TextBox 9"/>
          <p:cNvSpPr txBox="1"/>
          <p:nvPr/>
        </p:nvSpPr>
        <p:spPr>
          <a:xfrm>
            <a:off x="4864894" y="2823842"/>
            <a:ext cx="4306849" cy="369332"/>
          </a:xfrm>
          <a:prstGeom prst="rect">
            <a:avLst/>
          </a:prstGeom>
          <a:noFill/>
        </p:spPr>
        <p:txBody>
          <a:bodyPr wrap="square" rtlCol="0">
            <a:spAutoFit/>
          </a:bodyPr>
          <a:lstStyle/>
          <a:p>
            <a:pPr defTabSz="685800" eaLnBrk="1" fontAlgn="auto" hangingPunct="1">
              <a:spcBef>
                <a:spcPts val="0"/>
              </a:spcBef>
              <a:spcAft>
                <a:spcPts val="0"/>
              </a:spcAft>
              <a:defRPr/>
            </a:pPr>
            <a:r>
              <a:rPr lang="en-US" b="1" dirty="0">
                <a:solidFill>
                  <a:srgbClr val="D38B00"/>
                </a:solidFill>
                <a:latin typeface="Arial" panose="020B0604020202020204"/>
              </a:rPr>
              <a:t>Improve Your Viewing Experience!</a:t>
            </a:r>
          </a:p>
        </p:txBody>
      </p:sp>
      <p:pic>
        <p:nvPicPr>
          <p:cNvPr id="6" name="Picture 5">
            <a:extLst>
              <a:ext uri="{FF2B5EF4-FFF2-40B4-BE49-F238E27FC236}">
                <a16:creationId xmlns:a16="http://schemas.microsoft.com/office/drawing/2014/main" id="{206EBD6C-6B98-4FDB-8744-E4E456BD0A09}"/>
              </a:ext>
            </a:extLst>
          </p:cNvPr>
          <p:cNvPicPr>
            <a:picLocks noChangeAspect="1"/>
          </p:cNvPicPr>
          <p:nvPr/>
        </p:nvPicPr>
        <p:blipFill>
          <a:blip r:embed="rId3"/>
          <a:stretch>
            <a:fillRect/>
          </a:stretch>
        </p:blipFill>
        <p:spPr>
          <a:xfrm>
            <a:off x="152400" y="6019800"/>
            <a:ext cx="1647825" cy="714375"/>
          </a:xfrm>
          <a:prstGeom prst="rect">
            <a:avLst/>
          </a:prstGeom>
        </p:spPr>
      </p:pic>
    </p:spTree>
    <p:extLst>
      <p:ext uri="{BB962C8B-B14F-4D97-AF65-F5344CB8AC3E}">
        <p14:creationId xmlns:p14="http://schemas.microsoft.com/office/powerpoint/2010/main" val="155451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A37ED2-1CC2-4E3C-BBF2-A40312303EF1}"/>
              </a:ext>
            </a:extLst>
          </p:cNvPr>
          <p:cNvPicPr>
            <a:picLocks noChangeAspect="1"/>
          </p:cNvPicPr>
          <p:nvPr/>
        </p:nvPicPr>
        <p:blipFill>
          <a:blip r:embed="rId2"/>
          <a:stretch>
            <a:fillRect/>
          </a:stretch>
        </p:blipFill>
        <p:spPr>
          <a:xfrm>
            <a:off x="7433184" y="90095"/>
            <a:ext cx="1447800" cy="638175"/>
          </a:xfrm>
          <a:prstGeom prst="rect">
            <a:avLst/>
          </a:prstGeom>
        </p:spPr>
      </p:pic>
      <p:graphicFrame>
        <p:nvGraphicFramePr>
          <p:cNvPr id="6" name="Table 5">
            <a:extLst>
              <a:ext uri="{FF2B5EF4-FFF2-40B4-BE49-F238E27FC236}">
                <a16:creationId xmlns:a16="http://schemas.microsoft.com/office/drawing/2014/main" id="{D9BB8A91-4AF7-4A65-95B8-EA1D165A492D}"/>
              </a:ext>
            </a:extLst>
          </p:cNvPr>
          <p:cNvGraphicFramePr>
            <a:graphicFrameLocks noGrp="1"/>
          </p:cNvGraphicFramePr>
          <p:nvPr>
            <p:extLst>
              <p:ext uri="{D42A27DB-BD31-4B8C-83A1-F6EECF244321}">
                <p14:modId xmlns:p14="http://schemas.microsoft.com/office/powerpoint/2010/main" val="3445505028"/>
              </p:ext>
            </p:extLst>
          </p:nvPr>
        </p:nvGraphicFramePr>
        <p:xfrm>
          <a:off x="157976" y="826582"/>
          <a:ext cx="7624471" cy="5640772"/>
        </p:xfrm>
        <a:graphic>
          <a:graphicData uri="http://schemas.openxmlformats.org/drawingml/2006/table">
            <a:tbl>
              <a:tblPr>
                <a:tableStyleId>{5C22544A-7EE6-4342-B048-85BDC9FD1C3A}</a:tableStyleId>
              </a:tblPr>
              <a:tblGrid>
                <a:gridCol w="1375096">
                  <a:extLst>
                    <a:ext uri="{9D8B030D-6E8A-4147-A177-3AD203B41FA5}">
                      <a16:colId xmlns:a16="http://schemas.microsoft.com/office/drawing/2014/main" val="1270094815"/>
                    </a:ext>
                  </a:extLst>
                </a:gridCol>
                <a:gridCol w="1070820">
                  <a:extLst>
                    <a:ext uri="{9D8B030D-6E8A-4147-A177-3AD203B41FA5}">
                      <a16:colId xmlns:a16="http://schemas.microsoft.com/office/drawing/2014/main" val="3531513838"/>
                    </a:ext>
                  </a:extLst>
                </a:gridCol>
                <a:gridCol w="1070820">
                  <a:extLst>
                    <a:ext uri="{9D8B030D-6E8A-4147-A177-3AD203B41FA5}">
                      <a16:colId xmlns:a16="http://schemas.microsoft.com/office/drawing/2014/main" val="1522902321"/>
                    </a:ext>
                  </a:extLst>
                </a:gridCol>
                <a:gridCol w="1369245">
                  <a:extLst>
                    <a:ext uri="{9D8B030D-6E8A-4147-A177-3AD203B41FA5}">
                      <a16:colId xmlns:a16="http://schemas.microsoft.com/office/drawing/2014/main" val="528469081"/>
                    </a:ext>
                  </a:extLst>
                </a:gridCol>
                <a:gridCol w="1369245">
                  <a:extLst>
                    <a:ext uri="{9D8B030D-6E8A-4147-A177-3AD203B41FA5}">
                      <a16:colId xmlns:a16="http://schemas.microsoft.com/office/drawing/2014/main" val="1639779601"/>
                    </a:ext>
                  </a:extLst>
                </a:gridCol>
                <a:gridCol w="1369245">
                  <a:extLst>
                    <a:ext uri="{9D8B030D-6E8A-4147-A177-3AD203B41FA5}">
                      <a16:colId xmlns:a16="http://schemas.microsoft.com/office/drawing/2014/main" val="2226736954"/>
                    </a:ext>
                  </a:extLst>
                </a:gridCol>
              </a:tblGrid>
              <a:tr h="276733">
                <a:tc gridSpan="6">
                  <a:txBody>
                    <a:bodyPr/>
                    <a:lstStyle/>
                    <a:p>
                      <a:pPr algn="ctr" fontAlgn="ctr"/>
                      <a:r>
                        <a:rPr lang="en-US" sz="1050" b="1" u="none" strike="noStrike" dirty="0">
                          <a:solidFill>
                            <a:schemeClr val="bg1"/>
                          </a:solidFill>
                          <a:effectLst/>
                        </a:rPr>
                        <a:t>SISC Blue Shield Medical Plan Options</a:t>
                      </a:r>
                      <a:endParaRPr lang="en-US" sz="1050" b="1" i="0" u="none" strike="noStrike" dirty="0">
                        <a:solidFill>
                          <a:schemeClr val="bg1"/>
                        </a:solidFill>
                        <a:effectLst/>
                        <a:latin typeface="Arial" panose="020B0604020202020204" pitchFamily="34" charset="0"/>
                      </a:endParaRPr>
                    </a:p>
                    <a:p>
                      <a:pPr algn="ctr" fontAlgn="ctr"/>
                      <a:r>
                        <a:rPr lang="en-US" sz="800" b="1" u="none" strike="noStrike" dirty="0">
                          <a:solidFill>
                            <a:schemeClr val="bg1"/>
                          </a:solidFill>
                          <a:effectLst/>
                        </a:rPr>
                        <a:t>Effective 10/01/2024 - 09/30/2025</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pPr algn="ctr"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pPr algn="ctr"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pPr algn="ctr"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pPr algn="ctr"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pPr algn="ctr"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extLst>
                  <a:ext uri="{0D108BD9-81ED-4DB2-BD59-A6C34878D82A}">
                    <a16:rowId xmlns:a16="http://schemas.microsoft.com/office/drawing/2014/main" val="3635125221"/>
                  </a:ext>
                </a:extLst>
              </a:tr>
              <a:tr h="131448">
                <a:tc>
                  <a:txBody>
                    <a:bodyPr/>
                    <a:lstStyle/>
                    <a:p>
                      <a:pPr algn="l" fontAlgn="ctr"/>
                      <a:r>
                        <a:rPr lang="en-US" sz="800" b="1" u="none" strike="noStrike" dirty="0">
                          <a:solidFill>
                            <a:schemeClr val="bg1"/>
                          </a:solidFill>
                          <a:effectLst/>
                        </a:rPr>
                        <a:t>Benefits Plans</a:t>
                      </a:r>
                      <a:endParaRPr lang="en-US" sz="800" b="1" i="0" u="none" strike="noStrike" dirty="0">
                        <a:solidFill>
                          <a:schemeClr val="bg1"/>
                        </a:solidFill>
                        <a:effectLst/>
                        <a:latin typeface="Arial" panose="020B0604020202020204" pitchFamily="34" charset="0"/>
                      </a:endParaRPr>
                    </a:p>
                  </a:txBody>
                  <a:tcPr marL="4431" marR="4431" marT="4431" marB="0" anchor="ctr">
                    <a:lnR w="12700" cap="flat" cmpd="sng" algn="ctr">
                      <a:solidFill>
                        <a:srgbClr val="51A1B2"/>
                      </a:solidFill>
                      <a:prstDash val="solid"/>
                      <a:round/>
                      <a:headEnd type="none" w="med" len="med"/>
                      <a:tailEnd type="none" w="med" len="med"/>
                    </a:lnR>
                    <a:solidFill>
                      <a:srgbClr val="51A1B2"/>
                    </a:solidFill>
                  </a:tcPr>
                </a:tc>
                <a:tc>
                  <a:txBody>
                    <a:bodyPr/>
                    <a:lstStyle/>
                    <a:p>
                      <a:pPr algn="ctr" fontAlgn="ctr"/>
                      <a:r>
                        <a:rPr lang="en-US" sz="800" b="1" u="none" strike="noStrike" dirty="0">
                          <a:solidFill>
                            <a:schemeClr val="bg1"/>
                          </a:solidFill>
                          <a:effectLst/>
                        </a:rPr>
                        <a:t>100% Plan A</a:t>
                      </a:r>
                      <a:endParaRPr lang="en-US" sz="800" b="1" i="0" u="none" strike="noStrike" dirty="0">
                        <a:solidFill>
                          <a:schemeClr val="bg1"/>
                        </a:solidFill>
                        <a:effectLst/>
                        <a:latin typeface="Arial" panose="020B0604020202020204" pitchFamily="34" charset="0"/>
                      </a:endParaRPr>
                    </a:p>
                  </a:txBody>
                  <a:tcPr marL="4431" marR="4431" marT="4431" marB="0" anchor="ctr">
                    <a:lnL w="12700" cap="flat" cmpd="sng" algn="ctr">
                      <a:solidFill>
                        <a:srgbClr val="51A1B2"/>
                      </a:solidFill>
                      <a:prstDash val="solid"/>
                      <a:round/>
                      <a:headEnd type="none" w="med" len="med"/>
                      <a:tailEnd type="none" w="med" len="med"/>
                    </a:lnL>
                    <a:solidFill>
                      <a:srgbClr val="51A1B2"/>
                    </a:solidFill>
                  </a:tcPr>
                </a:tc>
                <a:tc>
                  <a:txBody>
                    <a:bodyPr/>
                    <a:lstStyle/>
                    <a:p>
                      <a:pPr algn="ctr" fontAlgn="ctr"/>
                      <a:r>
                        <a:rPr lang="en-US" sz="800" b="1" u="none" strike="noStrike" dirty="0">
                          <a:solidFill>
                            <a:schemeClr val="bg1"/>
                          </a:solidFill>
                          <a:effectLst/>
                        </a:rPr>
                        <a:t>80% Plan K</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b="1" u="none" strike="noStrike">
                          <a:solidFill>
                            <a:schemeClr val="bg1"/>
                          </a:solidFill>
                          <a:effectLst/>
                        </a:rPr>
                        <a:t>2-Tier HSA $5,000</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b="1" u="none" strike="noStrike" dirty="0">
                          <a:solidFill>
                            <a:schemeClr val="bg1"/>
                          </a:solidFill>
                          <a:effectLst/>
                        </a:rPr>
                        <a:t>HSA $1,700 Individual</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b="1" i="0" u="none" strike="noStrike" dirty="0">
                          <a:solidFill>
                            <a:schemeClr val="bg1"/>
                          </a:solidFill>
                          <a:effectLst/>
                          <a:latin typeface="Arial" panose="020B0604020202020204" pitchFamily="34" charset="0"/>
                        </a:rPr>
                        <a:t>HSA $1,700 Family</a:t>
                      </a:r>
                    </a:p>
                  </a:txBody>
                  <a:tcPr marL="4431" marR="4431" marT="4431" marB="0" anchor="ctr">
                    <a:solidFill>
                      <a:srgbClr val="51A1B2"/>
                    </a:solidFill>
                  </a:tcPr>
                </a:tc>
                <a:extLst>
                  <a:ext uri="{0D108BD9-81ED-4DB2-BD59-A6C34878D82A}">
                    <a16:rowId xmlns:a16="http://schemas.microsoft.com/office/drawing/2014/main" val="1285972794"/>
                  </a:ext>
                </a:extLst>
              </a:tr>
              <a:tr h="239915">
                <a:tc>
                  <a:txBody>
                    <a:bodyPr/>
                    <a:lstStyle/>
                    <a:p>
                      <a:pPr algn="l" fontAlgn="ctr"/>
                      <a:r>
                        <a:rPr lang="en-US" sz="800" b="1" u="none" strike="noStrike" dirty="0">
                          <a:solidFill>
                            <a:schemeClr val="bg1"/>
                          </a:solidFill>
                          <a:effectLst/>
                        </a:rPr>
                        <a:t>Calendar Year Deductibles and Maximums</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In-Network</a:t>
                      </a:r>
                      <a:endParaRPr lang="en-US" sz="800" b="1"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In-Network</a:t>
                      </a:r>
                      <a:endParaRPr lang="en-US" sz="800" b="1"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In-Network</a:t>
                      </a:r>
                      <a:endParaRPr lang="en-US" sz="800" b="1"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dirty="0">
                          <a:solidFill>
                            <a:schemeClr val="tx1">
                              <a:lumMod val="10000"/>
                            </a:schemeClr>
                          </a:solidFill>
                          <a:effectLst/>
                        </a:rPr>
                        <a:t>In-Network</a:t>
                      </a:r>
                      <a:endParaRPr lang="en-US" sz="800" b="1"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b="1" i="0" u="none" strike="noStrike" dirty="0">
                          <a:solidFill>
                            <a:schemeClr val="tx1">
                              <a:lumMod val="10000"/>
                            </a:schemeClr>
                          </a:solidFill>
                          <a:effectLst/>
                          <a:latin typeface="Arial" panose="020B0604020202020204" pitchFamily="34" charset="0"/>
                        </a:rPr>
                        <a:t>In-Network</a:t>
                      </a:r>
                    </a:p>
                  </a:txBody>
                  <a:tcPr marL="4431" marR="4431" marT="4431" marB="0" anchor="ctr">
                    <a:solidFill>
                      <a:srgbClr val="D9D9D9"/>
                    </a:solidFill>
                  </a:tcPr>
                </a:tc>
                <a:extLst>
                  <a:ext uri="{0D108BD9-81ED-4DB2-BD59-A6C34878D82A}">
                    <a16:rowId xmlns:a16="http://schemas.microsoft.com/office/drawing/2014/main" val="1266178206"/>
                  </a:ext>
                </a:extLst>
              </a:tr>
              <a:tr h="122099">
                <a:tc>
                  <a:txBody>
                    <a:bodyPr/>
                    <a:lstStyle/>
                    <a:p>
                      <a:pPr algn="l" fontAlgn="ctr"/>
                      <a:r>
                        <a:rPr lang="en-US" sz="800" b="1" u="none" strike="noStrike" dirty="0">
                          <a:solidFill>
                            <a:schemeClr val="bg1"/>
                          </a:solidFill>
                          <a:effectLst/>
                        </a:rPr>
                        <a:t>Calendar Year Deductible </a:t>
                      </a:r>
                      <a:endParaRPr lang="en-US" sz="800" b="1" i="0" u="none" strike="noStrike" dirty="0">
                        <a:solidFill>
                          <a:schemeClr val="bg1"/>
                        </a:solidFill>
                        <a:effectLst/>
                        <a:latin typeface="Arial" panose="020B0604020202020204" pitchFamily="34" charset="0"/>
                      </a:endParaRPr>
                    </a:p>
                  </a:txBody>
                  <a:tcPr marL="4431" marR="4431" marT="4431" marB="0" anchor="ctr">
                    <a:lnB w="12700" cap="flat" cmpd="sng" algn="ctr">
                      <a:solidFill>
                        <a:srgbClr val="51A1B2"/>
                      </a:solidFill>
                      <a:prstDash val="solid"/>
                      <a:round/>
                      <a:headEnd type="none" w="med" len="med"/>
                      <a:tailEnd type="none" w="med" len="med"/>
                    </a:lnB>
                    <a:solidFill>
                      <a:srgbClr val="51A1B2"/>
                    </a:solidFill>
                  </a:tcPr>
                </a:tc>
                <a:tc rowSpan="2">
                  <a:txBody>
                    <a:bodyPr/>
                    <a:lstStyle/>
                    <a:p>
                      <a:pPr algn="ctr" fontAlgn="ctr"/>
                      <a:r>
                        <a:rPr lang="en-US" sz="800" u="none" strike="noStrike">
                          <a:solidFill>
                            <a:schemeClr val="tx1">
                              <a:lumMod val="10000"/>
                            </a:schemeClr>
                          </a:solidFill>
                          <a:effectLst/>
                        </a:rPr>
                        <a:t>None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rowSpan="2">
                  <a:txBody>
                    <a:bodyPr/>
                    <a:lstStyle/>
                    <a:p>
                      <a:pPr algn="ctr" fontAlgn="ctr"/>
                      <a:r>
                        <a:rPr lang="en-US" sz="800" u="none" strike="noStrike" dirty="0">
                          <a:solidFill>
                            <a:schemeClr val="tx1">
                              <a:lumMod val="10000"/>
                            </a:schemeClr>
                          </a:solidFill>
                          <a:effectLst/>
                        </a:rPr>
                        <a:t>$1,000 / $2,000 </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rowSpan="2">
                  <a:txBody>
                    <a:bodyPr/>
                    <a:lstStyle/>
                    <a:p>
                      <a:pPr algn="ctr" fontAlgn="b"/>
                      <a:r>
                        <a:rPr lang="en-US" sz="800" u="none" strike="noStrike">
                          <a:solidFill>
                            <a:schemeClr val="tx1">
                              <a:lumMod val="10000"/>
                            </a:schemeClr>
                          </a:solidFill>
                          <a:effectLst/>
                        </a:rPr>
                        <a:t>$5,000 / $10,000</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rowSpan="2">
                  <a:txBody>
                    <a:bodyPr/>
                    <a:lstStyle/>
                    <a:p>
                      <a:pPr algn="ctr" fontAlgn="b"/>
                      <a:r>
                        <a:rPr lang="en-US" sz="800" u="none" strike="noStrike" dirty="0">
                          <a:solidFill>
                            <a:schemeClr val="tx1">
                              <a:lumMod val="10000"/>
                            </a:schemeClr>
                          </a:solidFill>
                          <a:effectLst/>
                        </a:rPr>
                        <a:t>$1,700</a:t>
                      </a:r>
                    </a:p>
                  </a:txBody>
                  <a:tcPr marL="4431" marR="4431" marT="4431" marB="0" anchor="ctr">
                    <a:solidFill>
                      <a:srgbClr val="D9D9D9"/>
                    </a:solidFill>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dirty="0">
                          <a:solidFill>
                            <a:schemeClr val="tx1">
                              <a:lumMod val="10000"/>
                            </a:schemeClr>
                          </a:solidFill>
                          <a:effectLst/>
                        </a:rPr>
                        <a:t>$3,400</a:t>
                      </a:r>
                    </a:p>
                  </a:txBody>
                  <a:tcPr marL="4431" marR="4431" marT="4431" marB="0" anchor="ctr">
                    <a:solidFill>
                      <a:srgbClr val="D9D9D9"/>
                    </a:solidFill>
                  </a:tcPr>
                </a:tc>
                <a:extLst>
                  <a:ext uri="{0D108BD9-81ED-4DB2-BD59-A6C34878D82A}">
                    <a16:rowId xmlns:a16="http://schemas.microsoft.com/office/drawing/2014/main" val="1525637699"/>
                  </a:ext>
                </a:extLst>
              </a:tr>
              <a:tr h="235633">
                <a:tc>
                  <a:txBody>
                    <a:bodyPr/>
                    <a:lstStyle/>
                    <a:p>
                      <a:pPr algn="l" fontAlgn="ctr"/>
                      <a:r>
                        <a:rPr lang="en-US" sz="800" b="1" u="none" strike="noStrike" dirty="0">
                          <a:solidFill>
                            <a:schemeClr val="bg1"/>
                          </a:solidFill>
                          <a:effectLst/>
                        </a:rPr>
                        <a:t>Single / Family</a:t>
                      </a:r>
                      <a:endParaRPr lang="en-US" sz="800" b="1" i="0" u="none" strike="noStrike" dirty="0">
                        <a:solidFill>
                          <a:schemeClr val="bg1"/>
                        </a:solidFill>
                        <a:effectLst/>
                        <a:latin typeface="Arial" panose="020B0604020202020204" pitchFamily="34" charset="0"/>
                      </a:endParaRPr>
                    </a:p>
                  </a:txBody>
                  <a:tcPr marL="4431" marR="4431" marT="4431" marB="0" anchor="ctr">
                    <a:lnT w="12700" cap="flat" cmpd="sng" algn="ctr">
                      <a:solidFill>
                        <a:srgbClr val="51A1B2"/>
                      </a:solidFill>
                      <a:prstDash val="solid"/>
                      <a:round/>
                      <a:headEnd type="none" w="med" len="med"/>
                      <a:tailEnd type="none" w="med" len="med"/>
                    </a:lnT>
                    <a:solidFill>
                      <a:srgbClr val="51A1B2"/>
                    </a:solidFill>
                  </a:tcPr>
                </a:tc>
                <a:tc vMerge="1">
                  <a:txBody>
                    <a:bodyPr/>
                    <a:lstStyle/>
                    <a:p>
                      <a:endParaRPr lang="en-US"/>
                    </a:p>
                  </a:txBody>
                  <a:tcPr/>
                </a:tc>
                <a:tc v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29283637"/>
                  </a:ext>
                </a:extLst>
              </a:tr>
              <a:tr h="239915">
                <a:tc>
                  <a:txBody>
                    <a:bodyPr/>
                    <a:lstStyle/>
                    <a:p>
                      <a:pPr algn="l" fontAlgn="ctr"/>
                      <a:r>
                        <a:rPr lang="en-US" sz="800" b="1" u="none" strike="noStrike" dirty="0">
                          <a:solidFill>
                            <a:schemeClr val="bg1"/>
                          </a:solidFill>
                          <a:effectLst/>
                        </a:rPr>
                        <a:t>Annual Out-of-Pocket Maximum</a:t>
                      </a:r>
                      <a:endParaRPr lang="en-US" sz="800" b="1" i="0" u="none" strike="noStrike" dirty="0">
                        <a:solidFill>
                          <a:schemeClr val="bg1"/>
                        </a:solidFill>
                        <a:effectLst/>
                        <a:latin typeface="Arial" panose="020B0604020202020204" pitchFamily="34" charset="0"/>
                      </a:endParaRPr>
                    </a:p>
                  </a:txBody>
                  <a:tcPr marL="4431" marR="4431" marT="4431" marB="0" anchor="ctr">
                    <a:lnB w="12700" cap="flat" cmpd="sng" algn="ctr">
                      <a:solidFill>
                        <a:srgbClr val="51A1B2"/>
                      </a:solidFill>
                      <a:prstDash val="solid"/>
                      <a:round/>
                      <a:headEnd type="none" w="med" len="med"/>
                      <a:tailEnd type="none" w="med" len="med"/>
                    </a:lnB>
                    <a:solidFill>
                      <a:srgbClr val="51A1B2"/>
                    </a:solidFill>
                  </a:tcPr>
                </a:tc>
                <a:tc rowSpan="2">
                  <a:txBody>
                    <a:bodyPr/>
                    <a:lstStyle/>
                    <a:p>
                      <a:pPr algn="ctr" fontAlgn="ctr"/>
                      <a:r>
                        <a:rPr lang="en-US" sz="800" u="none" strike="noStrike" dirty="0">
                          <a:solidFill>
                            <a:schemeClr val="tx1">
                              <a:lumMod val="10000"/>
                            </a:schemeClr>
                          </a:solidFill>
                          <a:effectLst/>
                        </a:rPr>
                        <a:t> $1,000 / $3,000</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rowSpan="2">
                  <a:txBody>
                    <a:bodyPr/>
                    <a:lstStyle/>
                    <a:p>
                      <a:pPr algn="ctr" fontAlgn="ctr"/>
                      <a:r>
                        <a:rPr lang="en-US" sz="800" u="none" strike="noStrike">
                          <a:solidFill>
                            <a:schemeClr val="tx1">
                              <a:lumMod val="10000"/>
                            </a:schemeClr>
                          </a:solidFill>
                          <a:effectLst/>
                        </a:rPr>
                        <a:t>$3,000 / $6,000 </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rowSpan="2">
                  <a:txBody>
                    <a:bodyPr/>
                    <a:lstStyle/>
                    <a:p>
                      <a:pPr algn="ctr" fontAlgn="ctr"/>
                      <a:r>
                        <a:rPr lang="en-US" sz="800" u="none" strike="noStrike">
                          <a:solidFill>
                            <a:schemeClr val="tx1">
                              <a:lumMod val="10000"/>
                            </a:schemeClr>
                          </a:solidFill>
                          <a:effectLst/>
                        </a:rPr>
                        <a:t>$6,350 / $12,700</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rowSpan="2">
                  <a:txBody>
                    <a:bodyPr/>
                    <a:lstStyle/>
                    <a:p>
                      <a:pPr algn="ctr" fontAlgn="ctr"/>
                      <a:r>
                        <a:rPr lang="en-US" sz="800" u="none" strike="noStrike" dirty="0">
                          <a:solidFill>
                            <a:schemeClr val="tx1">
                              <a:lumMod val="10000"/>
                            </a:schemeClr>
                          </a:solidFill>
                          <a:effectLst/>
                        </a:rPr>
                        <a:t>$3,400</a:t>
                      </a:r>
                    </a:p>
                  </a:txBody>
                  <a:tcPr marL="4431" marR="4431" marT="4431" marB="0" anchor="ctr">
                    <a:solidFill>
                      <a:srgbClr val="D9D9D9"/>
                    </a:solidFill>
                  </a:tcPr>
                </a:tc>
                <a:tc rowSpan="2">
                  <a:txBody>
                    <a:bodyPr/>
                    <a:lstStyle/>
                    <a:p>
                      <a:pPr algn="ctr" fontAlgn="ctr"/>
                      <a:r>
                        <a:rPr lang="en-US" sz="800" b="0" i="0" u="none" strike="noStrike" dirty="0">
                          <a:solidFill>
                            <a:schemeClr val="tx1">
                              <a:lumMod val="10000"/>
                            </a:schemeClr>
                          </a:solidFill>
                          <a:effectLst/>
                          <a:latin typeface="Arial" panose="020B0604020202020204" pitchFamily="34" charset="0"/>
                        </a:rPr>
                        <a:t>$3,400 / $6,800</a:t>
                      </a:r>
                    </a:p>
                  </a:txBody>
                  <a:tcPr marL="4431" marR="4431" marT="4431" marB="0" anchor="ctr">
                    <a:solidFill>
                      <a:srgbClr val="D9D9D9"/>
                    </a:solidFill>
                  </a:tcPr>
                </a:tc>
                <a:extLst>
                  <a:ext uri="{0D108BD9-81ED-4DB2-BD59-A6C34878D82A}">
                    <a16:rowId xmlns:a16="http://schemas.microsoft.com/office/drawing/2014/main" val="2786912851"/>
                  </a:ext>
                </a:extLst>
              </a:tr>
              <a:tr h="219523">
                <a:tc>
                  <a:txBody>
                    <a:bodyPr/>
                    <a:lstStyle/>
                    <a:p>
                      <a:pPr algn="l" fontAlgn="ctr"/>
                      <a:r>
                        <a:rPr lang="en-US" sz="800" b="1" u="none" strike="noStrike" dirty="0">
                          <a:solidFill>
                            <a:schemeClr val="bg1"/>
                          </a:solidFill>
                          <a:effectLst/>
                        </a:rPr>
                        <a:t>Single / Family</a:t>
                      </a:r>
                      <a:endParaRPr lang="en-US" sz="800" b="1" i="0" u="none" strike="noStrike" dirty="0">
                        <a:solidFill>
                          <a:schemeClr val="bg1"/>
                        </a:solidFill>
                        <a:effectLst/>
                        <a:latin typeface="Arial" panose="020B0604020202020204" pitchFamily="34" charset="0"/>
                      </a:endParaRPr>
                    </a:p>
                  </a:txBody>
                  <a:tcPr marL="4431" marR="4431" marT="4431" marB="0" anchor="ctr">
                    <a:lnT w="12700" cap="flat" cmpd="sng" algn="ctr">
                      <a:solidFill>
                        <a:srgbClr val="51A1B2"/>
                      </a:solidFill>
                      <a:prstDash val="solid"/>
                      <a:round/>
                      <a:headEnd type="none" w="med" len="med"/>
                      <a:tailEnd type="none" w="med" len="med"/>
                    </a:lnT>
                    <a:solidFill>
                      <a:srgbClr val="51A1B2"/>
                    </a:solidFill>
                  </a:tcPr>
                </a:tc>
                <a:tc v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36199517"/>
                  </a:ext>
                </a:extLst>
              </a:tr>
              <a:tr h="122099">
                <a:tc gridSpan="6">
                  <a:txBody>
                    <a:bodyPr/>
                    <a:lstStyle/>
                    <a:p>
                      <a:pPr algn="l" fontAlgn="ctr"/>
                      <a:r>
                        <a:rPr lang="en-US" sz="800" b="0" u="none" strike="noStrike">
                          <a:solidFill>
                            <a:schemeClr val="bg1"/>
                          </a:solidFill>
                          <a:effectLst/>
                        </a:rPr>
                        <a:t>Professional Services</a:t>
                      </a:r>
                      <a:endParaRPr lang="en-US" sz="800" b="0"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800" b="0" i="0" u="none" strike="noStrike" dirty="0">
                        <a:solidFill>
                          <a:schemeClr val="bg1"/>
                        </a:solidFill>
                        <a:effectLst/>
                        <a:latin typeface="Arial" panose="020B0604020202020204" pitchFamily="34" charset="0"/>
                      </a:endParaRPr>
                    </a:p>
                  </a:txBody>
                  <a:tcPr marL="4431" marR="4431" marT="4431" marB="0" anchor="ctr">
                    <a:solidFill>
                      <a:srgbClr val="51A1B2"/>
                    </a:solidFill>
                  </a:tcPr>
                </a:tc>
                <a:extLst>
                  <a:ext uri="{0D108BD9-81ED-4DB2-BD59-A6C34878D82A}">
                    <a16:rowId xmlns:a16="http://schemas.microsoft.com/office/drawing/2014/main" val="283096972"/>
                  </a:ext>
                </a:extLst>
              </a:tr>
              <a:tr h="122099">
                <a:tc>
                  <a:txBody>
                    <a:bodyPr/>
                    <a:lstStyle/>
                    <a:p>
                      <a:pPr algn="l" fontAlgn="ctr"/>
                      <a:r>
                        <a:rPr lang="en-US" sz="800" b="1" u="none" strike="noStrike" dirty="0">
                          <a:solidFill>
                            <a:schemeClr val="bg1"/>
                          </a:solidFill>
                          <a:effectLst/>
                        </a:rPr>
                        <a:t>Physician Office Visit</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$20 per visit</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per visit</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per visit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156539364"/>
                  </a:ext>
                </a:extLst>
              </a:tr>
              <a:tr h="122099">
                <a:tc>
                  <a:txBody>
                    <a:bodyPr/>
                    <a:lstStyle/>
                    <a:p>
                      <a:pPr algn="l" fontAlgn="ctr"/>
                      <a:r>
                        <a:rPr lang="en-US" sz="800" b="1" u="none" strike="noStrike" dirty="0">
                          <a:solidFill>
                            <a:schemeClr val="bg1"/>
                          </a:solidFill>
                          <a:effectLst/>
                        </a:rPr>
                        <a:t>Preventive Care</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No Charge</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989140429"/>
                  </a:ext>
                </a:extLst>
              </a:tr>
              <a:tr h="122099">
                <a:tc>
                  <a:txBody>
                    <a:bodyPr/>
                    <a:lstStyle/>
                    <a:p>
                      <a:pPr algn="l" fontAlgn="ctr"/>
                      <a:r>
                        <a:rPr lang="en-US" sz="800" b="1" u="none" strike="noStrike" dirty="0">
                          <a:solidFill>
                            <a:schemeClr val="bg1"/>
                          </a:solidFill>
                          <a:effectLst/>
                        </a:rPr>
                        <a:t>Lab and X-Ray</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3843372791"/>
                  </a:ext>
                </a:extLst>
              </a:tr>
              <a:tr h="312998">
                <a:tc>
                  <a:txBody>
                    <a:bodyPr/>
                    <a:lstStyle/>
                    <a:p>
                      <a:pPr algn="l" fontAlgn="ctr"/>
                      <a:r>
                        <a:rPr lang="en-US" sz="800" b="1" u="none" strike="noStrike" dirty="0">
                          <a:solidFill>
                            <a:schemeClr val="bg1"/>
                          </a:solidFill>
                          <a:effectLst/>
                        </a:rPr>
                        <a:t>Chiropractic (up to 20 visits/ </a:t>
                      </a:r>
                      <a:br>
                        <a:rPr lang="en-US" sz="800" b="1" u="none" strike="noStrike" dirty="0">
                          <a:solidFill>
                            <a:schemeClr val="bg1"/>
                          </a:solidFill>
                          <a:effectLst/>
                        </a:rPr>
                      </a:br>
                      <a:r>
                        <a:rPr lang="en-US" sz="800" b="1" u="none" strike="noStrike" dirty="0">
                          <a:solidFill>
                            <a:schemeClr val="bg1"/>
                          </a:solidFill>
                          <a:effectLst/>
                        </a:rPr>
                        <a:t>calendar year)</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dirty="0">
                          <a:solidFill>
                            <a:schemeClr val="tx1">
                              <a:lumMod val="10000"/>
                            </a:schemeClr>
                          </a:solidFill>
                          <a:effectLst/>
                        </a:rPr>
                        <a:t>No Charge</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2876542237"/>
                  </a:ext>
                </a:extLst>
              </a:tr>
              <a:tr h="357732">
                <a:tc>
                  <a:txBody>
                    <a:bodyPr/>
                    <a:lstStyle/>
                    <a:p>
                      <a:pPr algn="l" fontAlgn="ctr"/>
                      <a:r>
                        <a:rPr lang="en-US" sz="800" b="1" u="none" strike="noStrike" dirty="0">
                          <a:solidFill>
                            <a:schemeClr val="bg1"/>
                          </a:solidFill>
                          <a:effectLst/>
                        </a:rPr>
                        <a:t>Acupuncture (up to 12 visits/ </a:t>
                      </a:r>
                      <a:br>
                        <a:rPr lang="en-US" sz="800" b="1" u="none" strike="noStrike" dirty="0">
                          <a:solidFill>
                            <a:schemeClr val="bg1"/>
                          </a:solidFill>
                          <a:effectLst/>
                        </a:rPr>
                      </a:br>
                      <a:r>
                        <a:rPr lang="en-US" sz="800" b="1" u="none" strike="noStrike" dirty="0">
                          <a:solidFill>
                            <a:schemeClr val="bg1"/>
                          </a:solidFill>
                          <a:effectLst/>
                        </a:rPr>
                        <a:t>calendar year)</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per visit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3287454557"/>
                  </a:ext>
                </a:extLst>
              </a:tr>
              <a:tr h="122099">
                <a:tc>
                  <a:txBody>
                    <a:bodyPr/>
                    <a:lstStyle/>
                    <a:p>
                      <a:pPr algn="l" fontAlgn="ctr"/>
                      <a:r>
                        <a:rPr lang="en-US" sz="800" b="1" u="none" strike="noStrike" dirty="0">
                          <a:solidFill>
                            <a:schemeClr val="bg1"/>
                          </a:solidFill>
                          <a:effectLst/>
                        </a:rPr>
                        <a:t>Infertility Services</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Not Covered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dirty="0">
                          <a:solidFill>
                            <a:schemeClr val="tx1">
                              <a:lumMod val="10000"/>
                            </a:schemeClr>
                          </a:solidFill>
                          <a:effectLst/>
                        </a:rPr>
                        <a:t>Not Covered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Not Covered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per visit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4217891052"/>
                  </a:ext>
                </a:extLst>
              </a:tr>
              <a:tr h="122099">
                <a:tc gridSpan="6">
                  <a:txBody>
                    <a:bodyPr/>
                    <a:lstStyle/>
                    <a:p>
                      <a:pPr algn="l" fontAlgn="ctr"/>
                      <a:r>
                        <a:rPr lang="en-US" sz="800" b="1" u="none" strike="noStrike">
                          <a:solidFill>
                            <a:schemeClr val="bg1"/>
                          </a:solidFill>
                          <a:effectLst/>
                        </a:rPr>
                        <a:t>Hospitalization</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extLst>
                  <a:ext uri="{0D108BD9-81ED-4DB2-BD59-A6C34878D82A}">
                    <a16:rowId xmlns:a16="http://schemas.microsoft.com/office/drawing/2014/main" val="2592835438"/>
                  </a:ext>
                </a:extLst>
              </a:tr>
              <a:tr h="122099">
                <a:tc>
                  <a:txBody>
                    <a:bodyPr/>
                    <a:lstStyle/>
                    <a:p>
                      <a:pPr algn="l" fontAlgn="ctr"/>
                      <a:r>
                        <a:rPr lang="en-US" sz="800" b="1" u="none" strike="noStrike" dirty="0">
                          <a:solidFill>
                            <a:schemeClr val="bg1"/>
                          </a:solidFill>
                          <a:effectLst/>
                        </a:rPr>
                        <a:t>Inpatient Hospitalization</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3672926505"/>
                  </a:ext>
                </a:extLst>
              </a:tr>
              <a:tr h="122099">
                <a:tc>
                  <a:txBody>
                    <a:bodyPr/>
                    <a:lstStyle/>
                    <a:p>
                      <a:pPr algn="l" fontAlgn="ctr"/>
                      <a:r>
                        <a:rPr lang="en-US" sz="800" b="1" u="none" strike="noStrike" dirty="0">
                          <a:solidFill>
                            <a:schemeClr val="bg1"/>
                          </a:solidFill>
                          <a:effectLst/>
                        </a:rPr>
                        <a:t>Outpatient Surgery</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dirty="0">
                          <a:solidFill>
                            <a:schemeClr val="tx1">
                              <a:lumMod val="10000"/>
                            </a:schemeClr>
                          </a:solidFill>
                          <a:effectLst/>
                        </a:rPr>
                        <a:t>No Charge</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673984614"/>
                  </a:ext>
                </a:extLst>
              </a:tr>
              <a:tr h="122099">
                <a:tc gridSpan="6">
                  <a:txBody>
                    <a:bodyPr/>
                    <a:lstStyle/>
                    <a:p>
                      <a:pPr algn="l" fontAlgn="ctr"/>
                      <a:r>
                        <a:rPr lang="en-US" sz="800" b="1" u="none" strike="noStrike">
                          <a:solidFill>
                            <a:schemeClr val="bg1"/>
                          </a:solidFill>
                          <a:effectLst/>
                        </a:rPr>
                        <a:t>Other Benefits</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extLst>
                  <a:ext uri="{0D108BD9-81ED-4DB2-BD59-A6C34878D82A}">
                    <a16:rowId xmlns:a16="http://schemas.microsoft.com/office/drawing/2014/main" val="3123140532"/>
                  </a:ext>
                </a:extLst>
              </a:tr>
              <a:tr h="239915">
                <a:tc>
                  <a:txBody>
                    <a:bodyPr/>
                    <a:lstStyle/>
                    <a:p>
                      <a:pPr algn="l" fontAlgn="ctr"/>
                      <a:r>
                        <a:rPr lang="en-US" sz="800" b="1" u="none" strike="noStrike" dirty="0">
                          <a:solidFill>
                            <a:schemeClr val="bg1"/>
                          </a:solidFill>
                          <a:effectLst/>
                        </a:rPr>
                        <a:t>Ambulance</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$100 copay</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$100 copay + 20%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$100 copay +30%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$100 copay + 10%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1647152833"/>
                  </a:ext>
                </a:extLst>
              </a:tr>
              <a:tr h="239915">
                <a:tc>
                  <a:txBody>
                    <a:bodyPr/>
                    <a:lstStyle/>
                    <a:p>
                      <a:pPr algn="l" fontAlgn="ctr"/>
                      <a:r>
                        <a:rPr lang="en-US" sz="800" b="1" u="none" strike="noStrike" dirty="0">
                          <a:solidFill>
                            <a:schemeClr val="bg1"/>
                          </a:solidFill>
                          <a:effectLst/>
                        </a:rPr>
                        <a:t>Emergency Room</a:t>
                      </a:r>
                      <a:br>
                        <a:rPr lang="en-US" sz="800" b="1" u="none" strike="noStrike" dirty="0">
                          <a:solidFill>
                            <a:schemeClr val="bg1"/>
                          </a:solidFill>
                          <a:effectLst/>
                        </a:rPr>
                      </a:br>
                      <a:r>
                        <a:rPr lang="en-US" sz="800" b="1" u="none" strike="noStrike" dirty="0">
                          <a:solidFill>
                            <a:schemeClr val="bg1"/>
                          </a:solidFill>
                          <a:effectLst/>
                        </a:rPr>
                        <a:t>(copay waived if admitted)</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dirty="0">
                          <a:solidFill>
                            <a:schemeClr val="tx1">
                              <a:lumMod val="10000"/>
                            </a:schemeClr>
                          </a:solidFill>
                          <a:effectLst/>
                        </a:rPr>
                        <a:t>$100 per visit</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dirty="0">
                          <a:solidFill>
                            <a:schemeClr val="tx1">
                              <a:lumMod val="10000"/>
                            </a:schemeClr>
                          </a:solidFill>
                          <a:effectLst/>
                        </a:rPr>
                        <a:t>$100 per visit + 20%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$100 per visit + 30% after 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$100 per visit + 10%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3799037579"/>
                  </a:ext>
                </a:extLst>
              </a:tr>
              <a:tr h="122099">
                <a:tc gridSpan="6">
                  <a:txBody>
                    <a:bodyPr/>
                    <a:lstStyle/>
                    <a:p>
                      <a:pPr algn="l" fontAlgn="ctr"/>
                      <a:r>
                        <a:rPr lang="en-US" sz="800" b="1" u="none" strike="noStrike">
                          <a:solidFill>
                            <a:schemeClr val="bg1"/>
                          </a:solidFill>
                          <a:effectLst/>
                        </a:rPr>
                        <a:t>Mental Health</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extLst>
                  <a:ext uri="{0D108BD9-81ED-4DB2-BD59-A6C34878D82A}">
                    <a16:rowId xmlns:a16="http://schemas.microsoft.com/office/drawing/2014/main" val="953911680"/>
                  </a:ext>
                </a:extLst>
              </a:tr>
              <a:tr h="122099">
                <a:tc>
                  <a:txBody>
                    <a:bodyPr/>
                    <a:lstStyle/>
                    <a:p>
                      <a:pPr algn="l" fontAlgn="ctr"/>
                      <a:r>
                        <a:rPr lang="en-US" sz="800" b="1" u="none" strike="noStrike" dirty="0">
                          <a:solidFill>
                            <a:schemeClr val="bg1"/>
                          </a:solidFill>
                          <a:effectLst/>
                        </a:rPr>
                        <a:t>Inpatient</a:t>
                      </a:r>
                      <a:r>
                        <a:rPr lang="en-US" sz="800" b="1" u="none" strike="noStrike" baseline="30000" dirty="0">
                          <a:solidFill>
                            <a:schemeClr val="bg1"/>
                          </a:solidFill>
                          <a:effectLst/>
                        </a:rPr>
                        <a:t> </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3459740513"/>
                  </a:ext>
                </a:extLst>
              </a:tr>
              <a:tr h="122099">
                <a:tc>
                  <a:txBody>
                    <a:bodyPr/>
                    <a:lstStyle/>
                    <a:p>
                      <a:pPr algn="l" fontAlgn="ctr"/>
                      <a:r>
                        <a:rPr lang="en-US" sz="800" b="1" u="none" strike="noStrike" dirty="0">
                          <a:solidFill>
                            <a:schemeClr val="bg1"/>
                          </a:solidFill>
                          <a:effectLst/>
                        </a:rPr>
                        <a:t>Outpatient</a:t>
                      </a:r>
                      <a:r>
                        <a:rPr lang="en-US" sz="800" b="1" u="none" strike="noStrike" baseline="30000" dirty="0">
                          <a:solidFill>
                            <a:schemeClr val="bg1"/>
                          </a:solidFill>
                          <a:effectLst/>
                        </a:rPr>
                        <a:t> </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dirty="0">
                          <a:solidFill>
                            <a:schemeClr val="tx1">
                              <a:lumMod val="10000"/>
                            </a:schemeClr>
                          </a:solidFill>
                          <a:effectLst/>
                        </a:rPr>
                        <a:t>$20 per visit</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per visit</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200842997"/>
                  </a:ext>
                </a:extLst>
              </a:tr>
              <a:tr h="122099">
                <a:tc gridSpan="6">
                  <a:txBody>
                    <a:bodyPr/>
                    <a:lstStyle/>
                    <a:p>
                      <a:pPr algn="l" fontAlgn="ctr"/>
                      <a:r>
                        <a:rPr lang="en-US" sz="800" b="1" u="none" strike="noStrike">
                          <a:solidFill>
                            <a:schemeClr val="bg1"/>
                          </a:solidFill>
                          <a:effectLst/>
                        </a:rPr>
                        <a:t>Substance Abuse</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extLst>
                  <a:ext uri="{0D108BD9-81ED-4DB2-BD59-A6C34878D82A}">
                    <a16:rowId xmlns:a16="http://schemas.microsoft.com/office/drawing/2014/main" val="2816340875"/>
                  </a:ext>
                </a:extLst>
              </a:tr>
              <a:tr h="145982">
                <a:tc>
                  <a:txBody>
                    <a:bodyPr/>
                    <a:lstStyle/>
                    <a:p>
                      <a:pPr algn="l" fontAlgn="ctr"/>
                      <a:r>
                        <a:rPr lang="en-US" sz="800" b="1" u="none" strike="noStrike" dirty="0">
                          <a:solidFill>
                            <a:schemeClr val="bg1"/>
                          </a:solidFill>
                          <a:effectLst/>
                        </a:rPr>
                        <a:t>Inpatient</a:t>
                      </a:r>
                      <a:r>
                        <a:rPr lang="en-US" sz="800" b="1" u="none" strike="noStrike" baseline="30000" dirty="0">
                          <a:solidFill>
                            <a:schemeClr val="bg1"/>
                          </a:solidFill>
                          <a:effectLst/>
                        </a:rPr>
                        <a:t> </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20%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884148231"/>
                  </a:ext>
                </a:extLst>
              </a:tr>
              <a:tr h="122099">
                <a:tc>
                  <a:txBody>
                    <a:bodyPr/>
                    <a:lstStyle/>
                    <a:p>
                      <a:pPr algn="l" fontAlgn="ctr"/>
                      <a:r>
                        <a:rPr lang="en-US" sz="800" b="1" u="none" strike="noStrike">
                          <a:solidFill>
                            <a:schemeClr val="bg1"/>
                          </a:solidFill>
                          <a:effectLst/>
                        </a:rPr>
                        <a:t>Outpatient</a:t>
                      </a:r>
                      <a:r>
                        <a:rPr lang="en-US" sz="800" b="1" u="none" strike="noStrike" baseline="30000">
                          <a:solidFill>
                            <a:schemeClr val="bg1"/>
                          </a:solidFill>
                          <a:effectLst/>
                        </a:rPr>
                        <a:t> </a:t>
                      </a:r>
                      <a:endParaRPr lang="en-US" sz="800" b="1" i="0" u="none" strike="noStrike">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dirty="0">
                          <a:solidFill>
                            <a:schemeClr val="tx1">
                              <a:lumMod val="10000"/>
                            </a:schemeClr>
                          </a:solidFill>
                          <a:effectLst/>
                        </a:rPr>
                        <a:t>$20 per visit</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dirty="0">
                          <a:solidFill>
                            <a:schemeClr val="tx1">
                              <a:lumMod val="10000"/>
                            </a:schemeClr>
                          </a:solidFill>
                          <a:effectLst/>
                        </a:rPr>
                        <a:t>20%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30% after 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10%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1993471781"/>
                  </a:ext>
                </a:extLst>
              </a:tr>
              <a:tr h="122099">
                <a:tc gridSpan="6">
                  <a:txBody>
                    <a:bodyPr/>
                    <a:lstStyle/>
                    <a:p>
                      <a:pPr algn="l" fontAlgn="ctr"/>
                      <a:r>
                        <a:rPr lang="en-US" sz="800" b="1" u="none" strike="noStrike">
                          <a:solidFill>
                            <a:schemeClr val="bg1"/>
                          </a:solidFill>
                          <a:effectLst/>
                        </a:rPr>
                        <a:t>Prescription Drugs</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extLst>
                  <a:ext uri="{0D108BD9-81ED-4DB2-BD59-A6C34878D82A}">
                    <a16:rowId xmlns:a16="http://schemas.microsoft.com/office/drawing/2014/main" val="3833380010"/>
                  </a:ext>
                </a:extLst>
              </a:tr>
              <a:tr h="239915">
                <a:tc>
                  <a:txBody>
                    <a:bodyPr/>
                    <a:lstStyle/>
                    <a:p>
                      <a:pPr algn="l" fontAlgn="ctr"/>
                      <a:r>
                        <a:rPr lang="en-US" sz="800" b="1" u="none" strike="noStrike" dirty="0">
                          <a:solidFill>
                            <a:schemeClr val="bg1"/>
                          </a:solidFill>
                          <a:effectLst/>
                        </a:rPr>
                        <a:t>Rx Specific Out-of-Pocket Maximum</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$1,500 / $2,500 </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$2,500 / $3,500 </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Medical Deductible + </a:t>
                      </a:r>
                      <a:br>
                        <a:rPr lang="en-US" sz="800" u="none" strike="noStrike">
                          <a:solidFill>
                            <a:schemeClr val="tx1">
                              <a:lumMod val="10000"/>
                            </a:schemeClr>
                          </a:solidFill>
                          <a:effectLst/>
                        </a:rPr>
                      </a:br>
                      <a:r>
                        <a:rPr lang="en-US" sz="800" u="none" strike="noStrike">
                          <a:solidFill>
                            <a:schemeClr val="tx1">
                              <a:lumMod val="10000"/>
                            </a:schemeClr>
                          </a:solidFill>
                          <a:effectLst/>
                        </a:rPr>
                        <a:t>Out-of-Pocket Maximum</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Medical Deductible + </a:t>
                      </a:r>
                      <a:br>
                        <a:rPr lang="en-US" sz="800" u="none" strike="noStrike" dirty="0">
                          <a:solidFill>
                            <a:schemeClr val="tx1">
                              <a:lumMod val="10000"/>
                            </a:schemeClr>
                          </a:solidFill>
                          <a:effectLst/>
                        </a:rPr>
                      </a:br>
                      <a:r>
                        <a:rPr lang="en-US" sz="800" u="none" strike="noStrike" dirty="0">
                          <a:solidFill>
                            <a:schemeClr val="tx1">
                              <a:lumMod val="10000"/>
                            </a:schemeClr>
                          </a:solidFill>
                          <a:effectLst/>
                        </a:rPr>
                        <a:t>Out-of-Pocket Maximum</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2343208683"/>
                  </a:ext>
                </a:extLst>
              </a:tr>
              <a:tr h="239915">
                <a:tc>
                  <a:txBody>
                    <a:bodyPr/>
                    <a:lstStyle/>
                    <a:p>
                      <a:pPr algn="l" fontAlgn="ctr"/>
                      <a:r>
                        <a:rPr lang="en-US" sz="800" b="1" u="none" strike="noStrike" dirty="0">
                          <a:solidFill>
                            <a:schemeClr val="bg1"/>
                          </a:solidFill>
                          <a:effectLst/>
                        </a:rPr>
                        <a:t>Retail</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a:solidFill>
                            <a:schemeClr val="tx1">
                              <a:lumMod val="10000"/>
                            </a:schemeClr>
                          </a:solidFill>
                          <a:effectLst/>
                        </a:rPr>
                        <a:t>$5 / $20 / $20 (30 day supply)</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$9 / $35 / $35 (30 day supply)</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a:solidFill>
                            <a:schemeClr val="tx1">
                              <a:lumMod val="10000"/>
                            </a:schemeClr>
                          </a:solidFill>
                          <a:effectLst/>
                        </a:rPr>
                        <a:t>$9 / $35 / $35 (30 day supply) after ded</a:t>
                      </a:r>
                      <a:endParaRPr lang="en-US" sz="800" b="0" i="0" u="none" strike="noStrike">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$9 / $35 / $35 (30 day supply)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3779859033"/>
                  </a:ext>
                </a:extLst>
              </a:tr>
              <a:tr h="357732">
                <a:tc>
                  <a:txBody>
                    <a:bodyPr/>
                    <a:lstStyle/>
                    <a:p>
                      <a:pPr algn="l" fontAlgn="ctr"/>
                      <a:r>
                        <a:rPr lang="en-US" sz="800" b="1" u="none" strike="noStrike" dirty="0">
                          <a:solidFill>
                            <a:schemeClr val="bg1"/>
                          </a:solidFill>
                          <a:effectLst/>
                        </a:rPr>
                        <a:t>Mail Order</a:t>
                      </a:r>
                      <a:endParaRPr lang="en-US" sz="800" b="1" i="0" u="none" strike="noStrike" dirty="0">
                        <a:solidFill>
                          <a:schemeClr val="bg1"/>
                        </a:solidFill>
                        <a:effectLst/>
                        <a:latin typeface="Arial" panose="020B0604020202020204" pitchFamily="34" charset="0"/>
                      </a:endParaRPr>
                    </a:p>
                  </a:txBody>
                  <a:tcPr marL="4431" marR="4431" marT="4431" marB="0" anchor="ctr">
                    <a:solidFill>
                      <a:srgbClr val="51A1B2"/>
                    </a:solidFill>
                  </a:tcPr>
                </a:tc>
                <a:tc>
                  <a:txBody>
                    <a:bodyPr/>
                    <a:lstStyle/>
                    <a:p>
                      <a:pPr algn="ctr" fontAlgn="ctr"/>
                      <a:r>
                        <a:rPr lang="en-US" sz="800" u="none" strike="noStrike" dirty="0">
                          <a:solidFill>
                            <a:schemeClr val="tx1">
                              <a:lumMod val="10000"/>
                            </a:schemeClr>
                          </a:solidFill>
                          <a:effectLst/>
                        </a:rPr>
                        <a:t>$0 / $50 / $20 </a:t>
                      </a:r>
                      <a:br>
                        <a:rPr lang="en-US" sz="800" u="none" strike="noStrike" dirty="0">
                          <a:solidFill>
                            <a:schemeClr val="tx1">
                              <a:lumMod val="10000"/>
                            </a:schemeClr>
                          </a:solidFill>
                          <a:effectLst/>
                        </a:rPr>
                      </a:br>
                      <a:r>
                        <a:rPr lang="en-US" sz="800" u="none" strike="noStrike" dirty="0">
                          <a:solidFill>
                            <a:schemeClr val="tx1">
                              <a:lumMod val="10000"/>
                            </a:schemeClr>
                          </a:solidFill>
                          <a:effectLst/>
                        </a:rPr>
                        <a:t>(90/90/30 day supply)</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dirty="0">
                          <a:solidFill>
                            <a:schemeClr val="tx1">
                              <a:lumMod val="10000"/>
                            </a:schemeClr>
                          </a:solidFill>
                          <a:effectLst/>
                        </a:rPr>
                        <a:t>$0 / $90 / $35 </a:t>
                      </a:r>
                      <a:br>
                        <a:rPr lang="en-US" sz="800" u="none" strike="noStrike" dirty="0">
                          <a:solidFill>
                            <a:schemeClr val="tx1">
                              <a:lumMod val="10000"/>
                            </a:schemeClr>
                          </a:solidFill>
                          <a:effectLst/>
                        </a:rPr>
                      </a:br>
                      <a:r>
                        <a:rPr lang="en-US" sz="800" u="none" strike="noStrike" dirty="0">
                          <a:solidFill>
                            <a:schemeClr val="tx1">
                              <a:lumMod val="10000"/>
                            </a:schemeClr>
                          </a:solidFill>
                          <a:effectLst/>
                        </a:rPr>
                        <a:t>(90/90/30 day supply)</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a:txBody>
                    <a:bodyPr/>
                    <a:lstStyle/>
                    <a:p>
                      <a:pPr algn="ctr" fontAlgn="ctr"/>
                      <a:r>
                        <a:rPr lang="en-US" sz="800" u="none" strike="noStrike" dirty="0">
                          <a:solidFill>
                            <a:schemeClr val="tx1">
                              <a:lumMod val="10000"/>
                            </a:schemeClr>
                          </a:solidFill>
                          <a:effectLst/>
                        </a:rPr>
                        <a:t>$0 / $90 / $35 </a:t>
                      </a:r>
                      <a:br>
                        <a:rPr lang="en-US" sz="800" u="none" strike="noStrike" dirty="0">
                          <a:solidFill>
                            <a:schemeClr val="tx1">
                              <a:lumMod val="10000"/>
                            </a:schemeClr>
                          </a:solidFill>
                          <a:effectLst/>
                        </a:rPr>
                      </a:br>
                      <a:r>
                        <a:rPr lang="en-US" sz="800" u="none" strike="noStrike" dirty="0">
                          <a:solidFill>
                            <a:schemeClr val="tx1">
                              <a:lumMod val="10000"/>
                            </a:schemeClr>
                          </a:solidFill>
                          <a:effectLst/>
                        </a:rPr>
                        <a:t>(90/90/30 day supply)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gridSpan="2">
                  <a:txBody>
                    <a:bodyPr/>
                    <a:lstStyle/>
                    <a:p>
                      <a:pPr algn="ctr" fontAlgn="ctr"/>
                      <a:r>
                        <a:rPr lang="en-US" sz="800" u="none" strike="noStrike" dirty="0">
                          <a:solidFill>
                            <a:schemeClr val="tx1">
                              <a:lumMod val="10000"/>
                            </a:schemeClr>
                          </a:solidFill>
                          <a:effectLst/>
                        </a:rPr>
                        <a:t>$0 / $90 /$35 </a:t>
                      </a:r>
                      <a:br>
                        <a:rPr lang="en-US" sz="800" u="none" strike="noStrike" dirty="0">
                          <a:solidFill>
                            <a:schemeClr val="tx1">
                              <a:lumMod val="10000"/>
                            </a:schemeClr>
                          </a:solidFill>
                          <a:effectLst/>
                        </a:rPr>
                      </a:br>
                      <a:r>
                        <a:rPr lang="en-US" sz="800" u="none" strike="noStrike" dirty="0">
                          <a:solidFill>
                            <a:schemeClr val="tx1">
                              <a:lumMod val="10000"/>
                            </a:schemeClr>
                          </a:solidFill>
                          <a:effectLst/>
                        </a:rPr>
                        <a:t>(90/90/30 day supply)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tc h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431" marR="4431" marT="4431" marB="0" anchor="ctr">
                    <a:solidFill>
                      <a:srgbClr val="D9D9D9"/>
                    </a:solidFill>
                  </a:tcPr>
                </a:tc>
                <a:extLst>
                  <a:ext uri="{0D108BD9-81ED-4DB2-BD59-A6C34878D82A}">
                    <a16:rowId xmlns:a16="http://schemas.microsoft.com/office/drawing/2014/main" val="1086152430"/>
                  </a:ext>
                </a:extLst>
              </a:tr>
            </a:tbl>
          </a:graphicData>
        </a:graphic>
      </p:graphicFrame>
      <p:sp>
        <p:nvSpPr>
          <p:cNvPr id="7" name="TextBox 5">
            <a:extLst>
              <a:ext uri="{FF2B5EF4-FFF2-40B4-BE49-F238E27FC236}">
                <a16:creationId xmlns:a16="http://schemas.microsoft.com/office/drawing/2014/main" id="{CCF77108-5873-4D5E-A543-83CDCFED25EF}"/>
              </a:ext>
            </a:extLst>
          </p:cNvPr>
          <p:cNvSpPr txBox="1">
            <a:spLocks noChangeArrowheads="1"/>
          </p:cNvSpPr>
          <p:nvPr/>
        </p:nvSpPr>
        <p:spPr bwMode="auto">
          <a:xfrm>
            <a:off x="157975" y="-8217"/>
            <a:ext cx="762447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a:spcBef>
                <a:spcPct val="0"/>
              </a:spcBef>
              <a:buFontTx/>
              <a:buNone/>
            </a:pPr>
            <a:r>
              <a:rPr lang="en-US" altLang="en-US" sz="3000" b="1" dirty="0">
                <a:solidFill>
                  <a:srgbClr val="D38B00"/>
                </a:solidFill>
              </a:rPr>
              <a:t>Blue Shield of California</a:t>
            </a:r>
          </a:p>
          <a:p>
            <a:pPr>
              <a:spcBef>
                <a:spcPct val="0"/>
              </a:spcBef>
              <a:buFontTx/>
              <a:buNone/>
            </a:pPr>
            <a:r>
              <a:rPr lang="en-US" altLang="en-US" sz="2000" dirty="0">
                <a:solidFill>
                  <a:srgbClr val="D38B00"/>
                </a:solidFill>
              </a:rPr>
              <a:t>Preferred Provider Organization (PPO)</a:t>
            </a:r>
            <a:endParaRPr lang="en-US" altLang="en-US" sz="3200" b="1" dirty="0">
              <a:solidFill>
                <a:srgbClr val="D38B00"/>
              </a:solidFill>
            </a:endParaRPr>
          </a:p>
        </p:txBody>
      </p:sp>
    </p:spTree>
    <p:extLst>
      <p:ext uri="{BB962C8B-B14F-4D97-AF65-F5344CB8AC3E}">
        <p14:creationId xmlns:p14="http://schemas.microsoft.com/office/powerpoint/2010/main" val="263374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326D1D-8665-44C1-B91F-2BA1BA4074D1}"/>
              </a:ext>
            </a:extLst>
          </p:cNvPr>
          <p:cNvSpPr>
            <a:spLocks noGrp="1"/>
          </p:cNvSpPr>
          <p:nvPr>
            <p:ph idx="1"/>
          </p:nvPr>
        </p:nvSpPr>
        <p:spPr>
          <a:xfrm>
            <a:off x="402336" y="1136092"/>
            <a:ext cx="8513064" cy="5132823"/>
          </a:xfrm>
        </p:spPr>
        <p:txBody>
          <a:bodyPr/>
          <a:lstStyle/>
          <a:p>
            <a:pPr>
              <a:spcBef>
                <a:spcPts val="0"/>
              </a:spcBef>
              <a:spcAft>
                <a:spcPts val="600"/>
              </a:spcAft>
              <a:buClr>
                <a:srgbClr val="D38B00"/>
              </a:buClr>
              <a:buFont typeface="Wingdings" panose="05000000000000000000" pitchFamily="2" charset="2"/>
              <a:buChar char="§"/>
              <a:defRPr/>
            </a:pPr>
            <a:r>
              <a:rPr lang="en-US" sz="1600" dirty="0"/>
              <a:t>The first 3 visits with your primary care physician will be at a $0 copay.</a:t>
            </a:r>
          </a:p>
          <a:p>
            <a:pPr>
              <a:spcBef>
                <a:spcPts val="0"/>
              </a:spcBef>
              <a:spcAft>
                <a:spcPts val="600"/>
              </a:spcAft>
              <a:buClr>
                <a:srgbClr val="D38B00"/>
              </a:buClr>
              <a:buFont typeface="Wingdings" panose="05000000000000000000" pitchFamily="2" charset="2"/>
              <a:buChar char="§"/>
              <a:defRPr/>
            </a:pPr>
            <a:r>
              <a:rPr lang="en-US" sz="1600" dirty="0"/>
              <a:t>Some services provided by </a:t>
            </a:r>
            <a:r>
              <a:rPr lang="en-US" sz="1600" u="sng" dirty="0"/>
              <a:t>non-contracting</a:t>
            </a:r>
            <a:r>
              <a:rPr lang="en-US" sz="1600" dirty="0"/>
              <a:t> or </a:t>
            </a:r>
            <a:r>
              <a:rPr lang="en-US" sz="1600" u="sng" dirty="0"/>
              <a:t>out-of-network</a:t>
            </a:r>
            <a:r>
              <a:rPr lang="en-US" sz="1600" dirty="0"/>
              <a:t> providers are </a:t>
            </a:r>
            <a:r>
              <a:rPr lang="en-US" sz="1600" u="sng" dirty="0"/>
              <a:t>not covered</a:t>
            </a:r>
            <a:r>
              <a:rPr lang="en-US" sz="1600" dirty="0"/>
              <a:t> and do not accumulate towards Out-of-Pocket Maximums, including but not limited to:</a:t>
            </a:r>
          </a:p>
          <a:p>
            <a:pPr lvl="2">
              <a:spcBef>
                <a:spcPts val="0"/>
              </a:spcBef>
              <a:buClr>
                <a:srgbClr val="D38B00"/>
              </a:buClr>
              <a:buFont typeface="Wingdings" panose="05000000000000000000" pitchFamily="2" charset="2"/>
              <a:buChar char="§"/>
              <a:defRPr/>
            </a:pPr>
            <a:r>
              <a:rPr lang="en-US" sz="1600" dirty="0"/>
              <a:t>X-Ray/Imaging</a:t>
            </a:r>
          </a:p>
          <a:p>
            <a:pPr lvl="2">
              <a:spcBef>
                <a:spcPts val="0"/>
              </a:spcBef>
              <a:buClr>
                <a:srgbClr val="D38B00"/>
              </a:buClr>
              <a:buFont typeface="Wingdings" panose="05000000000000000000" pitchFamily="2" charset="2"/>
              <a:buChar char="§"/>
              <a:defRPr/>
            </a:pPr>
            <a:r>
              <a:rPr lang="en-US" sz="1600" dirty="0"/>
              <a:t>Laboratory</a:t>
            </a:r>
          </a:p>
          <a:p>
            <a:pPr lvl="2">
              <a:spcBef>
                <a:spcPts val="0"/>
              </a:spcBef>
              <a:buClr>
                <a:srgbClr val="D38B00"/>
              </a:buClr>
              <a:buFont typeface="Wingdings" panose="05000000000000000000" pitchFamily="2" charset="2"/>
              <a:buChar char="§"/>
              <a:defRPr/>
            </a:pPr>
            <a:r>
              <a:rPr lang="en-US" sz="1600" dirty="0"/>
              <a:t>Durable Medical Equipment (DME) </a:t>
            </a:r>
          </a:p>
          <a:p>
            <a:pPr lvl="2">
              <a:spcBef>
                <a:spcPts val="0"/>
              </a:spcBef>
              <a:buClr>
                <a:srgbClr val="D38B00"/>
              </a:buClr>
              <a:buFont typeface="Wingdings" panose="05000000000000000000" pitchFamily="2" charset="2"/>
              <a:buChar char="§"/>
              <a:defRPr/>
            </a:pPr>
            <a:r>
              <a:rPr lang="en-US" sz="1600" dirty="0"/>
              <a:t>Physical Medicine Services</a:t>
            </a:r>
            <a:br>
              <a:rPr lang="en-US" sz="1600" dirty="0"/>
            </a:br>
            <a:r>
              <a:rPr lang="en-US" sz="1600" dirty="0"/>
              <a:t>(Chiropractic, Physical or Occupational Therapy)</a:t>
            </a:r>
          </a:p>
          <a:p>
            <a:pPr lvl="2">
              <a:spcBef>
                <a:spcPts val="0"/>
              </a:spcBef>
              <a:spcAft>
                <a:spcPts val="600"/>
              </a:spcAft>
              <a:buClr>
                <a:srgbClr val="D38B00"/>
              </a:buClr>
              <a:buFont typeface="Wingdings" panose="05000000000000000000" pitchFamily="2" charset="2"/>
              <a:buChar char="§"/>
              <a:defRPr/>
            </a:pPr>
            <a:r>
              <a:rPr lang="en-US" sz="1600" dirty="0"/>
              <a:t>Preventive Services</a:t>
            </a:r>
          </a:p>
          <a:p>
            <a:pPr>
              <a:spcBef>
                <a:spcPts val="0"/>
              </a:spcBef>
              <a:spcAft>
                <a:spcPts val="600"/>
              </a:spcAft>
              <a:buClr>
                <a:srgbClr val="D38B00"/>
              </a:buClr>
              <a:buSzPct val="130000"/>
              <a:buFont typeface="Wingdings" panose="05000000000000000000" pitchFamily="2" charset="2"/>
              <a:buChar char="§"/>
              <a:defRPr/>
            </a:pPr>
            <a:r>
              <a:rPr lang="en-US" sz="1600" dirty="0"/>
              <a:t>Physical Medicine Services (Chiropractic, Physical or Occupational Therapy) require Prior Authorization after the first five visits.</a:t>
            </a:r>
          </a:p>
          <a:p>
            <a:pPr>
              <a:spcBef>
                <a:spcPts val="0"/>
              </a:spcBef>
              <a:spcAft>
                <a:spcPts val="600"/>
              </a:spcAft>
              <a:buClr>
                <a:srgbClr val="D38B00"/>
              </a:buClr>
              <a:buSzPct val="130000"/>
              <a:buFont typeface="Wingdings" panose="05000000000000000000" pitchFamily="2" charset="2"/>
              <a:buChar char="§"/>
              <a:defRPr/>
            </a:pPr>
            <a:r>
              <a:rPr lang="en-US" sz="1600" dirty="0"/>
              <a:t>Call Blue Shield Member Services at </a:t>
            </a:r>
            <a:r>
              <a:rPr lang="en-US" sz="1600" b="1" dirty="0">
                <a:solidFill>
                  <a:srgbClr val="00718F"/>
                </a:solidFill>
              </a:rPr>
              <a:t>855-599-2657</a:t>
            </a:r>
            <a:r>
              <a:rPr lang="en-US" sz="1600" dirty="0"/>
              <a:t> prior to scheduling </a:t>
            </a:r>
            <a:r>
              <a:rPr lang="en-US" sz="1600" u="sng" dirty="0"/>
              <a:t>any</a:t>
            </a:r>
            <a:r>
              <a:rPr lang="en-US" sz="1600" dirty="0"/>
              <a:t> surgeries. </a:t>
            </a:r>
          </a:p>
          <a:p>
            <a:pPr lvl="1">
              <a:spcBef>
                <a:spcPts val="0"/>
              </a:spcBef>
              <a:spcAft>
                <a:spcPts val="600"/>
              </a:spcAft>
              <a:buClr>
                <a:srgbClr val="D38B00"/>
              </a:buClr>
              <a:buSzPct val="130000"/>
              <a:buFont typeface="Wingdings" panose="05000000000000000000" pitchFamily="2" charset="2"/>
              <a:buChar char="§"/>
              <a:defRPr/>
            </a:pPr>
            <a:r>
              <a:rPr lang="en-US" sz="1600" dirty="0"/>
              <a:t>All inpatient surgeries require prior authorization.</a:t>
            </a:r>
          </a:p>
          <a:p>
            <a:pPr lvl="1">
              <a:spcBef>
                <a:spcPts val="0"/>
              </a:spcBef>
              <a:spcAft>
                <a:spcPts val="600"/>
              </a:spcAft>
              <a:buClr>
                <a:srgbClr val="D38B00"/>
              </a:buClr>
              <a:buSzPct val="130000"/>
              <a:buFont typeface="Wingdings" panose="05000000000000000000" pitchFamily="2" charset="2"/>
              <a:buChar char="§"/>
              <a:defRPr/>
            </a:pPr>
            <a:r>
              <a:rPr lang="en-US" sz="1600" dirty="0"/>
              <a:t>Some inpatient surgeries require the use of specific facilities such as </a:t>
            </a:r>
            <a:r>
              <a:rPr lang="en-US" sz="1600" b="1" dirty="0"/>
              <a:t>Centers of Medical Excellence </a:t>
            </a:r>
            <a:r>
              <a:rPr lang="en-US" sz="1600" dirty="0"/>
              <a:t>(transplants) or </a:t>
            </a:r>
            <a:r>
              <a:rPr lang="en-US" sz="1600" b="1" dirty="0"/>
              <a:t>Blue Distinction</a:t>
            </a:r>
            <a:r>
              <a:rPr lang="en-US" sz="2000" dirty="0"/>
              <a:t>+ </a:t>
            </a:r>
            <a:r>
              <a:rPr lang="en-US" sz="1600" dirty="0"/>
              <a:t>(bariatric) hospitals. </a:t>
            </a:r>
          </a:p>
          <a:p>
            <a:pPr>
              <a:spcBef>
                <a:spcPts val="0"/>
              </a:spcBef>
              <a:spcAft>
                <a:spcPts val="0"/>
              </a:spcAft>
              <a:buClr>
                <a:srgbClr val="D38B00"/>
              </a:buClr>
              <a:buSzPct val="130000"/>
              <a:buFont typeface="Wingdings" panose="05000000000000000000" pitchFamily="2" charset="2"/>
              <a:buChar char="§"/>
              <a:defRPr/>
            </a:pPr>
            <a:r>
              <a:rPr lang="en-US" sz="1600" dirty="0"/>
              <a:t>Blue Shield members receive $0 generics (excludes </a:t>
            </a:r>
            <a:r>
              <a:rPr lang="en-US" sz="1600" dirty="0">
                <a:solidFill>
                  <a:schemeClr val="tx1">
                    <a:lumMod val="10000"/>
                  </a:schemeClr>
                </a:solidFill>
              </a:rPr>
              <a:t>certain </a:t>
            </a:r>
            <a:r>
              <a:rPr lang="en-US" sz="1600" dirty="0"/>
              <a:t>pain and cough medications) from Costco once deductibles (if any) are satisfied.</a:t>
            </a:r>
          </a:p>
          <a:p>
            <a:pPr lvl="2">
              <a:defRPr/>
            </a:pPr>
            <a:endParaRPr lang="en-US" sz="1600" dirty="0"/>
          </a:p>
          <a:p>
            <a:endParaRPr lang="en-US" dirty="0"/>
          </a:p>
        </p:txBody>
      </p:sp>
      <p:sp>
        <p:nvSpPr>
          <p:cNvPr id="4" name="TextBox 3">
            <a:extLst>
              <a:ext uri="{FF2B5EF4-FFF2-40B4-BE49-F238E27FC236}">
                <a16:creationId xmlns:a16="http://schemas.microsoft.com/office/drawing/2014/main" id="{FC9BB0B1-A1FD-4566-BFE1-CE3D968829BD}"/>
              </a:ext>
            </a:extLst>
          </p:cNvPr>
          <p:cNvSpPr txBox="1"/>
          <p:nvPr/>
        </p:nvSpPr>
        <p:spPr>
          <a:xfrm>
            <a:off x="402336" y="274320"/>
            <a:ext cx="7635875" cy="861774"/>
          </a:xfrm>
          <a:prstGeom prst="rect">
            <a:avLst/>
          </a:prstGeom>
          <a:noFill/>
        </p:spPr>
        <p:txBody>
          <a:bodyPr>
            <a:spAutoFit/>
          </a:bodyPr>
          <a:lstStyle/>
          <a:p>
            <a:pPr>
              <a:defRPr/>
            </a:pPr>
            <a:r>
              <a:rPr lang="en-US" sz="3000" b="1" dirty="0">
                <a:solidFill>
                  <a:srgbClr val="00718F"/>
                </a:solidFill>
                <a:latin typeface="+mj-lt"/>
                <a:ea typeface="+mj-ea"/>
                <a:cs typeface="+mj-cs"/>
              </a:rPr>
              <a:t>Important Reminders</a:t>
            </a:r>
            <a:br>
              <a:rPr lang="en-US" sz="3000" b="1" dirty="0">
                <a:solidFill>
                  <a:srgbClr val="00718F"/>
                </a:solidFill>
                <a:latin typeface="+mj-lt"/>
                <a:ea typeface="+mj-ea"/>
                <a:cs typeface="+mj-cs"/>
              </a:rPr>
            </a:br>
            <a:r>
              <a:rPr lang="en-US" sz="2000" b="1" dirty="0">
                <a:solidFill>
                  <a:srgbClr val="00718F"/>
                </a:solidFill>
                <a:latin typeface="+mj-lt"/>
                <a:ea typeface="+mj-ea"/>
                <a:cs typeface="+mj-cs"/>
              </a:rPr>
              <a:t>Blue Shield Members</a:t>
            </a:r>
          </a:p>
        </p:txBody>
      </p:sp>
      <p:pic>
        <p:nvPicPr>
          <p:cNvPr id="5" name="Picture 4">
            <a:extLst>
              <a:ext uri="{FF2B5EF4-FFF2-40B4-BE49-F238E27FC236}">
                <a16:creationId xmlns:a16="http://schemas.microsoft.com/office/drawing/2014/main" id="{C5C1633D-786A-42D1-AF44-1035B2E7646E}"/>
              </a:ext>
            </a:extLst>
          </p:cNvPr>
          <p:cNvPicPr>
            <a:picLocks noChangeAspect="1"/>
          </p:cNvPicPr>
          <p:nvPr/>
        </p:nvPicPr>
        <p:blipFill>
          <a:blip r:embed="rId2"/>
          <a:stretch>
            <a:fillRect/>
          </a:stretch>
        </p:blipFill>
        <p:spPr>
          <a:xfrm>
            <a:off x="7219950" y="386119"/>
            <a:ext cx="1447800" cy="638175"/>
          </a:xfrm>
          <a:prstGeom prst="rect">
            <a:avLst/>
          </a:prstGeom>
        </p:spPr>
      </p:pic>
    </p:spTree>
    <p:extLst>
      <p:ext uri="{BB962C8B-B14F-4D97-AF65-F5344CB8AC3E}">
        <p14:creationId xmlns:p14="http://schemas.microsoft.com/office/powerpoint/2010/main" val="350208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1751CFB-2D33-4D6B-8409-850D38AB6167}"/>
              </a:ext>
            </a:extLst>
          </p:cNvPr>
          <p:cNvSpPr txBox="1"/>
          <p:nvPr/>
        </p:nvSpPr>
        <p:spPr>
          <a:xfrm>
            <a:off x="402336" y="274320"/>
            <a:ext cx="8310562" cy="861774"/>
          </a:xfrm>
          <a:prstGeom prst="rect">
            <a:avLst/>
          </a:prstGeom>
          <a:solidFill>
            <a:schemeClr val="bg1"/>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718F"/>
                </a:solidFill>
                <a:effectLst/>
                <a:uLnTx/>
                <a:uFillTx/>
                <a:latin typeface="Arial"/>
                <a:ea typeface="+mn-ea"/>
                <a:cs typeface="+mn-cs"/>
              </a:rPr>
              <a:t>Important Reminders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18F"/>
                </a:solidFill>
                <a:effectLst/>
                <a:uLnTx/>
                <a:uFillTx/>
                <a:latin typeface="Arial"/>
                <a:ea typeface="+mn-ea"/>
                <a:cs typeface="+mn-cs"/>
              </a:rPr>
              <a:t>Blue Shield Members</a:t>
            </a:r>
          </a:p>
        </p:txBody>
      </p:sp>
      <p:sp>
        <p:nvSpPr>
          <p:cNvPr id="22533" name="Rectangle 2"/>
          <p:cNvSpPr>
            <a:spLocks noChangeArrowheads="1"/>
          </p:cNvSpPr>
          <p:nvPr/>
        </p:nvSpPr>
        <p:spPr bwMode="auto">
          <a:xfrm>
            <a:off x="384048" y="1609344"/>
            <a:ext cx="828516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marL="285750" marR="0" lvl="0" indent="-285750" algn="l" defTabSz="914400" rtl="0" eaLnBrk="0" fontAlgn="base" latinLnBrk="0" hangingPunct="0">
              <a:lnSpc>
                <a:spcPct val="100000"/>
              </a:lnSpc>
              <a:spcBef>
                <a:spcPct val="20000"/>
              </a:spcBef>
              <a:spcAft>
                <a:spcPct val="0"/>
              </a:spcAft>
              <a:buClr>
                <a:srgbClr val="D38B00"/>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0D0D0D"/>
                </a:solidFill>
                <a:effectLst/>
                <a:uLnTx/>
                <a:uFillTx/>
                <a:latin typeface="Arial" panose="020B0604020202020204" pitchFamily="34" charset="0"/>
                <a:ea typeface="+mn-ea"/>
                <a:cs typeface="+mn-cs"/>
              </a:rPr>
              <a:t>Blue Shield members are subject to reference pricing for five common outpatient procedures that can be performed safely at an Ambulatory Surgery Center (ASC) at costs significantly lower than at a hospital. </a:t>
            </a:r>
            <a:r>
              <a:rPr kumimoji="0" lang="en-US" sz="1500" b="1"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Members with questions should contact the customer service number on their ID cards.</a:t>
            </a:r>
            <a:endParaRPr kumimoji="0" lang="en-US" sz="1500" b="0" i="0" u="none" strike="noStrike" kern="1200" cap="none" spc="0" normalizeH="0" baseline="0" noProof="0" dirty="0">
              <a:ln>
                <a:noFill/>
              </a:ln>
              <a:solidFill>
                <a:srgbClr val="00718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D0D0D"/>
              </a:solidFill>
              <a:effectLst/>
              <a:uLnTx/>
              <a:uFillTx/>
              <a:latin typeface="Arial" panose="020B0604020202020204" pitchFamily="34" charset="0"/>
              <a:ea typeface="+mn-ea"/>
              <a:cs typeface="+mn-cs"/>
            </a:endParaRPr>
          </a:p>
        </p:txBody>
      </p:sp>
      <p:pic>
        <p:nvPicPr>
          <p:cNvPr id="11" name="Picture 10"/>
          <p:cNvPicPr>
            <a:picLocks noChangeAspect="1"/>
          </p:cNvPicPr>
          <p:nvPr/>
        </p:nvPicPr>
        <p:blipFill>
          <a:blip r:embed="rId3">
            <a:duotone>
              <a:schemeClr val="accent4">
                <a:shade val="45000"/>
                <a:satMod val="135000"/>
              </a:schemeClr>
              <a:prstClr val="white"/>
            </a:duotone>
          </a:blip>
          <a:stretch>
            <a:fillRect/>
          </a:stretch>
        </p:blipFill>
        <p:spPr>
          <a:xfrm>
            <a:off x="1173829" y="2743200"/>
            <a:ext cx="6705600" cy="2054612"/>
          </a:xfrm>
          <a:prstGeom prst="rect">
            <a:avLst/>
          </a:prstGeom>
        </p:spPr>
      </p:pic>
      <p:pic>
        <p:nvPicPr>
          <p:cNvPr id="7" name="Picture 6">
            <a:extLst>
              <a:ext uri="{FF2B5EF4-FFF2-40B4-BE49-F238E27FC236}">
                <a16:creationId xmlns:a16="http://schemas.microsoft.com/office/drawing/2014/main" id="{54D084A9-E279-47EF-8718-9301E8D9DE81}"/>
              </a:ext>
            </a:extLst>
          </p:cNvPr>
          <p:cNvPicPr>
            <a:picLocks noChangeAspect="1"/>
          </p:cNvPicPr>
          <p:nvPr/>
        </p:nvPicPr>
        <p:blipFill>
          <a:blip r:embed="rId4"/>
          <a:stretch>
            <a:fillRect/>
          </a:stretch>
        </p:blipFill>
        <p:spPr>
          <a:xfrm>
            <a:off x="7219950" y="386119"/>
            <a:ext cx="1447800" cy="6381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14F5CED3-30FE-49EA-B411-9BB65D33860C}"/>
              </a:ext>
            </a:extLst>
          </p:cNvPr>
          <p:cNvSpPr txBox="1">
            <a:spLocks noChangeArrowheads="1"/>
          </p:cNvSpPr>
          <p:nvPr/>
        </p:nvSpPr>
        <p:spPr bwMode="auto">
          <a:xfrm>
            <a:off x="384048" y="1609344"/>
            <a:ext cx="4949952" cy="2526333"/>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ts val="600"/>
              </a:spcAft>
              <a:buClr>
                <a:srgbClr val="D38B00"/>
              </a:buClr>
              <a:buSzTx/>
              <a:buFontTx/>
              <a:buNone/>
              <a:tabLst/>
              <a:defRPr/>
            </a:pP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At</a:t>
            </a:r>
            <a:r>
              <a:rPr kumimoji="0" lang="en-US" sz="1500" b="0" i="0" u="none" strike="noStrike" kern="1200" cap="none" spc="0" normalizeH="0" baseline="0" noProof="0" dirty="0">
                <a:ln>
                  <a:noFill/>
                </a:ln>
                <a:solidFill>
                  <a:srgbClr val="BADDE1"/>
                </a:solidFill>
                <a:effectLst/>
                <a:uLnTx/>
                <a:uFillTx/>
                <a:latin typeface="Arial" panose="020B0604020202020204" pitchFamily="34" charset="0"/>
                <a:ea typeface="+mn-ea"/>
                <a:cs typeface="+mn-cs"/>
              </a:rPr>
              <a:t> </a:t>
            </a:r>
            <a:r>
              <a:rPr kumimoji="0" lang="en-US" sz="1500" b="1" i="0" u="sng" strike="noStrike" kern="1200" cap="none" spc="0" normalizeH="0" baseline="0" noProof="0" dirty="0">
                <a:ln>
                  <a:noFill/>
                </a:ln>
                <a:solidFill>
                  <a:srgbClr val="00718F"/>
                </a:solidFill>
                <a:effectLst/>
                <a:uLnTx/>
                <a:uFillTx/>
                <a:latin typeface="Arial" panose="020B0604020202020204" pitchFamily="34" charset="0"/>
                <a:ea typeface="+mn-ea"/>
                <a:cs typeface="+mn-cs"/>
              </a:rPr>
              <a:t>blueshieldca.com</a:t>
            </a:r>
            <a:r>
              <a:rPr kumimoji="0" lang="en-US" sz="1500" b="0"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 </a:t>
            </a: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or with the </a:t>
            </a:r>
            <a:r>
              <a:rPr kumimoji="0" lang="en-US" sz="1500" b="1"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Blue Shield app</a:t>
            </a: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 members can stay on top of their care 24/7:</a:t>
            </a:r>
            <a:endParaRPr kumimoji="0" lang="en-US" sz="1600" b="0" i="0" u="none" strike="noStrike" kern="1200" cap="none" spc="0" normalizeH="0" baseline="0" noProof="0" dirty="0">
              <a:ln>
                <a:noFill/>
              </a:ln>
              <a:solidFill>
                <a:srgbClr val="BADDE1"/>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Find a doctor or urgent care center near you</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View or print your Blue Shield member ID card</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Check your deductible and copayment/coinsurance year-to-date totals</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View your claims</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Review your benefits information</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See your wellness benefits</a:t>
            </a:r>
          </a:p>
          <a:p>
            <a:pPr marL="175022" marR="0" lvl="2" indent="-175022" algn="l" defTabSz="914400" rtl="0" eaLnBrk="0" fontAlgn="base" latinLnBrk="0" hangingPunct="0">
              <a:lnSpc>
                <a:spcPct val="100000"/>
              </a:lnSpc>
              <a:spcBef>
                <a:spcPts val="450"/>
              </a:spcBef>
              <a:spcAft>
                <a:spcPct val="0"/>
              </a:spcAft>
              <a:buClr>
                <a:srgbClr val="5B5836"/>
              </a:buClr>
              <a:buSzTx/>
              <a:buFont typeface="Wingdings" pitchFamily="2" charset="2"/>
              <a:buChar char="§"/>
              <a:tabLst/>
              <a:defRPr/>
            </a:pPr>
            <a:endParaRPr kumimoji="0" lang="en-US" sz="1400" b="0" i="0" u="none" strike="noStrike" kern="1200" cap="none" spc="0" normalizeH="0" baseline="0" noProof="0" dirty="0">
              <a:ln>
                <a:noFill/>
              </a:ln>
              <a:solidFill>
                <a:srgbClr val="5B5836"/>
              </a:solidFill>
              <a:effectLst/>
              <a:uLnTx/>
              <a:uFillTx/>
              <a:latin typeface="Arial" panose="020B0604020202020204" pitchFamily="34" charset="0"/>
              <a:ea typeface="+mn-ea"/>
              <a:cs typeface="+mn-cs"/>
            </a:endParaRPr>
          </a:p>
        </p:txBody>
      </p:sp>
      <p:pic>
        <p:nvPicPr>
          <p:cNvPr id="32771" name="6a9d6148-bd18-4312-846b-f16c5b3ebabe" descr="FF2E1BD0-552F-4015-9ED0-FAA62DEC4ADA@b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848" y="1746874"/>
            <a:ext cx="17399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457200" y="200655"/>
            <a:ext cx="7635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Blue Shield of California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Preferred Provider Organization (PPO)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Online and Mobile App</a:t>
            </a:r>
            <a:endParaRPr kumimoji="0" lang="en-US" altLang="en-US" sz="3200" b="0" i="0" u="none" strike="noStrike" kern="1200" cap="none" spc="0" normalizeH="0" baseline="0" noProof="0" dirty="0">
              <a:ln>
                <a:noFill/>
              </a:ln>
              <a:solidFill>
                <a:srgbClr val="00718F"/>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7616952" y="466344"/>
            <a:ext cx="1447800" cy="6381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0F5B-6B13-4AFE-8C19-EBDF464E1673}"/>
              </a:ext>
            </a:extLst>
          </p:cNvPr>
          <p:cNvSpPr>
            <a:spLocks noGrp="1"/>
          </p:cNvSpPr>
          <p:nvPr>
            <p:ph type="title"/>
          </p:nvPr>
        </p:nvSpPr>
        <p:spPr/>
        <p:txBody>
          <a:bodyPr/>
          <a:lstStyle/>
          <a:p>
            <a:r>
              <a:rPr lang="en-US" dirty="0" err="1"/>
              <a:t>Navitus</a:t>
            </a:r>
            <a:r>
              <a:rPr lang="en-US" dirty="0"/>
              <a:t> Health Solutions</a:t>
            </a:r>
            <a:br>
              <a:rPr lang="en-US" dirty="0"/>
            </a:br>
            <a:r>
              <a:rPr lang="en-US" sz="2000" dirty="0"/>
              <a:t>Outpatient Prescription Drug Coverage for Anthem members</a:t>
            </a:r>
            <a:endParaRPr lang="en-US" dirty="0"/>
          </a:p>
        </p:txBody>
      </p:sp>
      <p:sp>
        <p:nvSpPr>
          <p:cNvPr id="3" name="Content Placeholder 2">
            <a:extLst>
              <a:ext uri="{FF2B5EF4-FFF2-40B4-BE49-F238E27FC236}">
                <a16:creationId xmlns:a16="http://schemas.microsoft.com/office/drawing/2014/main" id="{FBC39385-5C03-47CF-A72C-F035A78713EA}"/>
              </a:ext>
            </a:extLst>
          </p:cNvPr>
          <p:cNvSpPr>
            <a:spLocks noGrp="1"/>
          </p:cNvSpPr>
          <p:nvPr>
            <p:ph idx="1"/>
          </p:nvPr>
        </p:nvSpPr>
        <p:spPr>
          <a:xfrm>
            <a:off x="298939" y="1063869"/>
            <a:ext cx="8001000" cy="4495800"/>
          </a:xfrm>
        </p:spPr>
        <p:txBody>
          <a:bodyPr/>
          <a:lstStyle/>
          <a:p>
            <a:pPr marL="182880" lvl="0" indent="-182880" eaLnBrk="1" fontAlgn="auto" hangingPunct="1">
              <a:spcAft>
                <a:spcPts val="0"/>
              </a:spcAft>
              <a:buClr>
                <a:srgbClr val="96BA32"/>
              </a:buClr>
              <a:buSzPct val="130000"/>
              <a:buFont typeface="Arial" pitchFamily="34" charset="0"/>
              <a:buChar char="•"/>
              <a:defRPr/>
            </a:pPr>
            <a:r>
              <a:rPr lang="en-US" sz="2000" kern="1200" dirty="0" err="1">
                <a:solidFill>
                  <a:prstClr val="black"/>
                </a:solidFill>
              </a:rPr>
              <a:t>Navitus</a:t>
            </a:r>
            <a:r>
              <a:rPr lang="en-US" sz="2000" kern="1200" dirty="0">
                <a:solidFill>
                  <a:prstClr val="black"/>
                </a:solidFill>
              </a:rPr>
              <a:t> is SISC’s pharmacy benefit manager.</a:t>
            </a:r>
          </a:p>
          <a:p>
            <a:pPr marL="0" lvl="0" indent="0" eaLnBrk="1" fontAlgn="auto" hangingPunct="1">
              <a:spcAft>
                <a:spcPts val="0"/>
              </a:spcAft>
              <a:buClr>
                <a:srgbClr val="96BA32"/>
              </a:buClr>
              <a:buSzPct val="130000"/>
              <a:buNone/>
              <a:defRPr/>
            </a:pPr>
            <a:endParaRPr lang="en-US" sz="1200" kern="1200" dirty="0">
              <a:solidFill>
                <a:prstClr val="black"/>
              </a:solidFill>
            </a:endParaRPr>
          </a:p>
          <a:p>
            <a:pPr marL="182880" lvl="0" indent="-182880" eaLnBrk="1" fontAlgn="auto" hangingPunct="1">
              <a:spcAft>
                <a:spcPts val="0"/>
              </a:spcAft>
              <a:buClr>
                <a:srgbClr val="96BA32"/>
              </a:buClr>
              <a:buSzPct val="130000"/>
              <a:buFont typeface="Arial" pitchFamily="34" charset="0"/>
              <a:buChar char="•"/>
              <a:defRPr/>
            </a:pPr>
            <a:r>
              <a:rPr lang="en-US" sz="2000" kern="1200" dirty="0">
                <a:solidFill>
                  <a:prstClr val="black"/>
                </a:solidFill>
              </a:rPr>
              <a:t> SISC/</a:t>
            </a:r>
            <a:r>
              <a:rPr lang="en-US" sz="2000" kern="1200" dirty="0" err="1">
                <a:solidFill>
                  <a:prstClr val="black"/>
                </a:solidFill>
              </a:rPr>
              <a:t>Navitus</a:t>
            </a:r>
            <a:r>
              <a:rPr lang="en-US" sz="2000" kern="1200" dirty="0">
                <a:solidFill>
                  <a:prstClr val="black"/>
                </a:solidFill>
              </a:rPr>
              <a:t> Network of Pharmacies</a:t>
            </a:r>
          </a:p>
          <a:p>
            <a:pPr marL="457200" lvl="1" indent="-182880" eaLnBrk="1" fontAlgn="auto" hangingPunct="1">
              <a:spcAft>
                <a:spcPts val="0"/>
              </a:spcAft>
              <a:buClr>
                <a:srgbClr val="96BA32"/>
              </a:buClr>
              <a:buSzPct val="130000"/>
              <a:buFont typeface="Arial" pitchFamily="34" charset="0"/>
              <a:buChar char="•"/>
              <a:defRPr/>
            </a:pPr>
            <a:r>
              <a:rPr lang="en-US" sz="1600" kern="1200" dirty="0">
                <a:solidFill>
                  <a:prstClr val="black"/>
                </a:solidFill>
                <a:ea typeface="+mn-ea"/>
                <a:cs typeface="+mn-cs"/>
              </a:rPr>
              <a:t>The network includes most independent pharmacies and all major chain pharmacies </a:t>
            </a:r>
            <a:r>
              <a:rPr lang="en-US" sz="1600" b="1" kern="1200" dirty="0">
                <a:solidFill>
                  <a:prstClr val="black"/>
                </a:solidFill>
                <a:ea typeface="+mn-ea"/>
                <a:cs typeface="+mn-cs"/>
              </a:rPr>
              <a:t>except Walgreens</a:t>
            </a:r>
          </a:p>
          <a:p>
            <a:pPr marL="274320" lvl="1" indent="0" eaLnBrk="1" fontAlgn="auto" hangingPunct="1">
              <a:spcAft>
                <a:spcPts val="0"/>
              </a:spcAft>
              <a:buClr>
                <a:srgbClr val="96BA32"/>
              </a:buClr>
              <a:buSzPct val="130000"/>
              <a:buNone/>
              <a:defRPr/>
            </a:pPr>
            <a:endParaRPr lang="en-US" sz="1000" b="1" kern="1200" dirty="0">
              <a:solidFill>
                <a:prstClr val="black"/>
              </a:solidFill>
              <a:ea typeface="+mn-ea"/>
              <a:cs typeface="+mn-cs"/>
            </a:endParaRPr>
          </a:p>
          <a:p>
            <a:pPr marL="182880" lvl="0" indent="-182880" eaLnBrk="1" fontAlgn="auto" hangingPunct="1">
              <a:spcAft>
                <a:spcPts val="0"/>
              </a:spcAft>
              <a:buClr>
                <a:srgbClr val="96BA32"/>
              </a:buClr>
              <a:buSzPct val="130000"/>
              <a:buFont typeface="Arial" pitchFamily="34" charset="0"/>
              <a:buChar char="•"/>
              <a:defRPr/>
            </a:pPr>
            <a:r>
              <a:rPr lang="en-US" sz="2000" kern="1200" dirty="0" err="1">
                <a:solidFill>
                  <a:prstClr val="black"/>
                </a:solidFill>
              </a:rPr>
              <a:t>Navitus</a:t>
            </a:r>
            <a:r>
              <a:rPr lang="en-US" sz="2000" kern="1200" dirty="0">
                <a:solidFill>
                  <a:prstClr val="black"/>
                </a:solidFill>
              </a:rPr>
              <a:t> Formulary</a:t>
            </a:r>
          </a:p>
          <a:p>
            <a:pPr marL="457200" lvl="1" indent="-182880" eaLnBrk="1" fontAlgn="auto" hangingPunct="1">
              <a:spcAft>
                <a:spcPts val="0"/>
              </a:spcAft>
              <a:buClr>
                <a:srgbClr val="96BA32"/>
              </a:buClr>
              <a:buSzPct val="130000"/>
              <a:buFont typeface="Arial" pitchFamily="34" charset="0"/>
              <a:buChar char="•"/>
              <a:defRPr/>
            </a:pPr>
            <a:r>
              <a:rPr lang="en-US" sz="1600" kern="1200" dirty="0">
                <a:solidFill>
                  <a:prstClr val="black"/>
                </a:solidFill>
                <a:ea typeface="+mn-ea"/>
                <a:cs typeface="+mn-cs"/>
              </a:rPr>
              <a:t>When determining how drugs are covered, </a:t>
            </a:r>
            <a:r>
              <a:rPr lang="en-US" sz="1600" kern="1200" dirty="0" err="1">
                <a:solidFill>
                  <a:prstClr val="black"/>
                </a:solidFill>
                <a:ea typeface="+mn-ea"/>
                <a:cs typeface="+mn-cs"/>
              </a:rPr>
              <a:t>Navitus</a:t>
            </a:r>
            <a:r>
              <a:rPr lang="en-US" sz="1600" kern="1200" dirty="0">
                <a:solidFill>
                  <a:prstClr val="black"/>
                </a:solidFill>
                <a:ea typeface="+mn-ea"/>
                <a:cs typeface="+mn-cs"/>
              </a:rPr>
              <a:t> pharmacists and physicians evaluate therapeutic value, effectiveness and side effects to determine medications included on the formulary.  From time to time, </a:t>
            </a:r>
            <a:r>
              <a:rPr lang="en-US" sz="1600" kern="1200" dirty="0" err="1">
                <a:solidFill>
                  <a:prstClr val="black"/>
                </a:solidFill>
                <a:ea typeface="+mn-ea"/>
                <a:cs typeface="+mn-cs"/>
              </a:rPr>
              <a:t>Navitus</a:t>
            </a:r>
            <a:r>
              <a:rPr lang="en-US" sz="1600" kern="1200" dirty="0">
                <a:solidFill>
                  <a:prstClr val="black"/>
                </a:solidFill>
                <a:ea typeface="+mn-ea"/>
                <a:cs typeface="+mn-cs"/>
              </a:rPr>
              <a:t> adds new coverage limitations or removes certain medications from coverage.  When they do this, </a:t>
            </a:r>
            <a:r>
              <a:rPr lang="en-US" sz="1600" kern="1200" dirty="0" err="1">
                <a:solidFill>
                  <a:prstClr val="black"/>
                </a:solidFill>
                <a:ea typeface="+mn-ea"/>
                <a:cs typeface="+mn-cs"/>
              </a:rPr>
              <a:t>Navitus</a:t>
            </a:r>
            <a:r>
              <a:rPr lang="en-US" sz="1600" kern="1200" dirty="0">
                <a:solidFill>
                  <a:prstClr val="black"/>
                </a:solidFill>
                <a:ea typeface="+mn-ea"/>
                <a:cs typeface="+mn-cs"/>
              </a:rPr>
              <a:t> pharmacists and physicians always make sure that high quality, safe and effective alternatives are available.</a:t>
            </a:r>
          </a:p>
          <a:p>
            <a:pPr marL="457200" lvl="1" indent="-182880" eaLnBrk="1" fontAlgn="auto" hangingPunct="1">
              <a:spcAft>
                <a:spcPts val="0"/>
              </a:spcAft>
              <a:buClr>
                <a:srgbClr val="96BA32"/>
              </a:buClr>
              <a:buSzPct val="130000"/>
              <a:buFont typeface="Arial" pitchFamily="34" charset="0"/>
              <a:buChar char="•"/>
              <a:defRPr/>
            </a:pPr>
            <a:r>
              <a:rPr lang="en-US" sz="1600" kern="1200" dirty="0">
                <a:solidFill>
                  <a:prstClr val="black"/>
                </a:solidFill>
                <a:ea typeface="+mn-ea"/>
                <a:cs typeface="+mn-cs"/>
              </a:rPr>
              <a:t>Some covered medications require step-therapy or prior authorization and some therapeutic classes of medication use preferred medications.  Members should register with Navitus.com to view the most up-to-date formulary.</a:t>
            </a:r>
          </a:p>
          <a:p>
            <a:endParaRPr lang="en-US" dirty="0"/>
          </a:p>
        </p:txBody>
      </p:sp>
      <p:pic>
        <p:nvPicPr>
          <p:cNvPr id="4" name="Picture 4">
            <a:extLst>
              <a:ext uri="{FF2B5EF4-FFF2-40B4-BE49-F238E27FC236}">
                <a16:creationId xmlns:a16="http://schemas.microsoft.com/office/drawing/2014/main" id="{890B2059-1B34-42C6-A7CA-8D0BD0401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428" y="312902"/>
            <a:ext cx="1053021" cy="150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55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ABD4-0C62-401F-BF25-BC1DA0FEFBE5}"/>
              </a:ext>
            </a:extLst>
          </p:cNvPr>
          <p:cNvSpPr>
            <a:spLocks noGrp="1"/>
          </p:cNvSpPr>
          <p:nvPr>
            <p:ph type="title"/>
          </p:nvPr>
        </p:nvSpPr>
        <p:spPr/>
        <p:txBody>
          <a:bodyPr/>
          <a:lstStyle/>
          <a:p>
            <a:r>
              <a:rPr lang="en-US" dirty="0" err="1"/>
              <a:t>Navitus</a:t>
            </a:r>
            <a:r>
              <a:rPr lang="en-US" dirty="0"/>
              <a:t> Health Solutions</a:t>
            </a:r>
            <a:br>
              <a:rPr lang="en-US" dirty="0"/>
            </a:br>
            <a:r>
              <a:rPr lang="en-US" sz="1800" dirty="0"/>
              <a:t>Outpatient Prescription Drugs - continued</a:t>
            </a:r>
            <a:endParaRPr lang="en-US" dirty="0"/>
          </a:p>
        </p:txBody>
      </p:sp>
      <p:sp>
        <p:nvSpPr>
          <p:cNvPr id="5" name="Content Placeholder 2">
            <a:extLst>
              <a:ext uri="{FF2B5EF4-FFF2-40B4-BE49-F238E27FC236}">
                <a16:creationId xmlns:a16="http://schemas.microsoft.com/office/drawing/2014/main" id="{0CA67D2D-CAF3-4D9A-BAF1-5A4DA2C8F1B2}"/>
              </a:ext>
            </a:extLst>
          </p:cNvPr>
          <p:cNvSpPr txBox="1">
            <a:spLocks/>
          </p:cNvSpPr>
          <p:nvPr/>
        </p:nvSpPr>
        <p:spPr>
          <a:xfrm>
            <a:off x="298938" y="990600"/>
            <a:ext cx="8071339"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96BA32"/>
              </a:buClr>
              <a:buSzPct val="13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ct val="20000"/>
              </a:spcBef>
              <a:buClr>
                <a:srgbClr val="96BA32"/>
              </a:buClr>
              <a:buSzPct val="130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rgbClr val="96BA32"/>
              </a:buClr>
              <a:buSzPct val="13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rgbClr val="96BA32"/>
              </a:buClr>
              <a:buSzPct val="130000"/>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rgbClr val="96BA32"/>
              </a:buClr>
              <a:buSzPct val="13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6BA32"/>
              </a:buClr>
              <a:buSzPct val="130000"/>
              <a:buFont typeface="Arial"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Available 24/7, Navi-gate allows Anthem members to manage their personal pharmacy benefit information. </a:t>
            </a:r>
          </a:p>
          <a:p>
            <a:pPr marL="0" marR="0" lvl="0" indent="0" algn="l" defTabSz="914400" rtl="0" eaLnBrk="1" fontAlgn="auto" latinLnBrk="0" hangingPunct="1">
              <a:lnSpc>
                <a:spcPct val="100000"/>
              </a:lnSpc>
              <a:spcBef>
                <a:spcPct val="20000"/>
              </a:spcBef>
              <a:spcAft>
                <a:spcPts val="0"/>
              </a:spcAft>
              <a:buClr>
                <a:srgbClr val="96BA32"/>
              </a:buClr>
              <a:buSzPct val="130000"/>
              <a:buFont typeface="Arial"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96BA32"/>
              </a:buClr>
              <a:buSzPct val="130000"/>
              <a:buFont typeface="Arial"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At </a:t>
            </a:r>
            <a:r>
              <a:rPr kumimoji="0" lang="en-US" sz="1600" b="1" i="0" u="none" strike="noStrike" kern="1200" cap="none" spc="0" normalizeH="0" baseline="0" noProof="0" dirty="0">
                <a:ln>
                  <a:noFill/>
                </a:ln>
                <a:solidFill>
                  <a:srgbClr val="17365D"/>
                </a:solidFill>
                <a:effectLst/>
                <a:uLnTx/>
                <a:uFillTx/>
                <a:latin typeface="Arial"/>
                <a:ea typeface="+mn-ea"/>
                <a:cs typeface="+mn-cs"/>
              </a:rPr>
              <a:t>navitus.com/members</a:t>
            </a: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 you can:</a:t>
            </a:r>
          </a:p>
          <a:p>
            <a:pPr marL="457200" marR="0" lvl="1"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Search pharmacies </a:t>
            </a:r>
          </a:p>
          <a:p>
            <a:pPr marL="731520" marR="0" lvl="2"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Note</a:t>
            </a:r>
            <a:r>
              <a:rPr kumimoji="0" lang="en-US" sz="1600" b="0" i="0" u="none" strike="noStrike" kern="1200" cap="none" spc="0" normalizeH="0" baseline="0" noProof="0" dirty="0">
                <a:ln>
                  <a:noFill/>
                </a:ln>
                <a:solidFill>
                  <a:srgbClr val="FF0000"/>
                </a:solidFill>
                <a:effectLst/>
                <a:uLnTx/>
                <a:uFillTx/>
                <a:latin typeface="Arial"/>
                <a:ea typeface="+mn-ea"/>
                <a:cs typeface="+mn-cs"/>
              </a:rPr>
              <a:t>:  SISC Rx plans do not contract                                                                               with Walgreens</a:t>
            </a:r>
          </a:p>
          <a:p>
            <a:pPr marL="457200" marR="0" lvl="1"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Search prescription drugs</a:t>
            </a:r>
          </a:p>
          <a:p>
            <a:pPr marL="457200" marR="0" lvl="1"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View copay information</a:t>
            </a:r>
          </a:p>
          <a:p>
            <a:pPr marL="457200" marR="0" lvl="1"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View medication history</a:t>
            </a:r>
          </a:p>
          <a:p>
            <a:pPr marL="457200" marR="0" lvl="1"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View drug interactions</a:t>
            </a:r>
          </a:p>
          <a:p>
            <a:pPr marL="457200" marR="0" lvl="1"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Access forms</a:t>
            </a:r>
          </a:p>
          <a:p>
            <a:pPr marL="457200" marR="0" lvl="1" indent="-182880" algn="l" defTabSz="914400" rtl="0" eaLnBrk="1" fontAlgn="auto" latinLnBrk="0" hangingPunct="1">
              <a:lnSpc>
                <a:spcPct val="100000"/>
              </a:lnSpc>
              <a:spcBef>
                <a:spcPct val="20000"/>
              </a:spcBef>
              <a:spcAft>
                <a:spcPts val="600"/>
              </a:spcAft>
              <a:buClr>
                <a:srgbClr val="96BA32"/>
              </a:buClr>
              <a:buSzPct val="130000"/>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And more!</a:t>
            </a:r>
          </a:p>
          <a:p>
            <a:pPr marL="0" marR="0" lvl="0" indent="0" algn="l" defTabSz="914400" rtl="0" eaLnBrk="1" fontAlgn="auto" latinLnBrk="0" hangingPunct="1">
              <a:lnSpc>
                <a:spcPct val="100000"/>
              </a:lnSpc>
              <a:spcBef>
                <a:spcPct val="20000"/>
              </a:spcBef>
              <a:spcAft>
                <a:spcPts val="0"/>
              </a:spcAft>
              <a:buClr>
                <a:srgbClr val="96BA32"/>
              </a:buClr>
              <a:buSzPct val="130000"/>
              <a:buFont typeface="Arial"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Members can reach </a:t>
            </a:r>
            <a:r>
              <a:rPr kumimoji="0" lang="en-US" sz="1600" b="0" i="0" u="none" strike="noStrike" kern="1200" cap="none" spc="0" normalizeH="0" baseline="0" noProof="0" dirty="0" err="1">
                <a:ln>
                  <a:noFill/>
                </a:ln>
                <a:solidFill>
                  <a:sysClr val="windowText" lastClr="000000"/>
                </a:solidFill>
                <a:effectLst/>
                <a:uLnTx/>
                <a:uFillTx/>
                <a:latin typeface="Arial"/>
                <a:ea typeface="+mn-ea"/>
                <a:cs typeface="+mn-cs"/>
              </a:rPr>
              <a:t>Navitus</a:t>
            </a: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 Customer Care 24/7 by calling </a:t>
            </a:r>
            <a:r>
              <a:rPr kumimoji="0" lang="en-US" sz="1600" b="1" i="0" u="none" strike="noStrike" kern="1200" cap="none" spc="0" normalizeH="0" baseline="0" noProof="0" dirty="0">
                <a:ln>
                  <a:noFill/>
                </a:ln>
                <a:solidFill>
                  <a:srgbClr val="17365D"/>
                </a:solidFill>
                <a:effectLst/>
                <a:uLnTx/>
                <a:uFillTx/>
                <a:latin typeface="Arial"/>
                <a:ea typeface="+mn-ea"/>
                <a:cs typeface="+mn-cs"/>
              </a:rPr>
              <a:t>1-866-333-2757</a:t>
            </a: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 Members can also ask to speak directly with a pharmacist for questions and concerns.</a:t>
            </a:r>
          </a:p>
          <a:p>
            <a:pPr marL="457200" marR="0" lvl="1" indent="-182880" algn="l" defTabSz="914400" rtl="0" eaLnBrk="1" fontAlgn="auto" latinLnBrk="0" hangingPunct="1">
              <a:lnSpc>
                <a:spcPct val="100000"/>
              </a:lnSpc>
              <a:spcBef>
                <a:spcPct val="20000"/>
              </a:spcBef>
              <a:spcAft>
                <a:spcPts val="0"/>
              </a:spcAft>
              <a:buClr>
                <a:srgbClr val="96BA32"/>
              </a:buClr>
              <a:buSzPct val="130000"/>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91D76846-B212-4F08-A6E3-9199C4C41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278386" y="2011371"/>
            <a:ext cx="3091891" cy="1910147"/>
          </a:xfrm>
          <a:prstGeom prst="rect">
            <a:avLst/>
          </a:prstGeom>
        </p:spPr>
      </p:pic>
    </p:spTree>
    <p:extLst>
      <p:ext uri="{BB962C8B-B14F-4D97-AF65-F5344CB8AC3E}">
        <p14:creationId xmlns:p14="http://schemas.microsoft.com/office/powerpoint/2010/main" val="426371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E2EB-4408-4170-A1BD-15B94DBB83C9}"/>
              </a:ext>
            </a:extLst>
          </p:cNvPr>
          <p:cNvSpPr>
            <a:spLocks noGrp="1"/>
          </p:cNvSpPr>
          <p:nvPr>
            <p:ph type="title"/>
          </p:nvPr>
        </p:nvSpPr>
        <p:spPr/>
        <p:txBody>
          <a:bodyPr/>
          <a:lstStyle/>
          <a:p>
            <a:r>
              <a:rPr lang="en-US" dirty="0"/>
              <a:t>$0 Generics at Costco Pharmacy</a:t>
            </a:r>
          </a:p>
        </p:txBody>
      </p:sp>
      <p:sp>
        <p:nvSpPr>
          <p:cNvPr id="4" name="Content Placeholder 2">
            <a:extLst>
              <a:ext uri="{FF2B5EF4-FFF2-40B4-BE49-F238E27FC236}">
                <a16:creationId xmlns:a16="http://schemas.microsoft.com/office/drawing/2014/main" id="{9480CC41-E94D-48F3-8D7F-82B700B09CED}"/>
              </a:ext>
            </a:extLst>
          </p:cNvPr>
          <p:cNvSpPr>
            <a:spLocks noGrp="1"/>
          </p:cNvSpPr>
          <p:nvPr>
            <p:ph idx="1"/>
          </p:nvPr>
        </p:nvSpPr>
        <p:spPr>
          <a:xfrm>
            <a:off x="457200" y="1143000"/>
            <a:ext cx="5750169" cy="4495800"/>
          </a:xfrm>
        </p:spPr>
        <p:txBody>
          <a:bodyPr rtlCol="0">
            <a:noAutofit/>
          </a:bodyPr>
          <a:lstStyle/>
          <a:p>
            <a:pPr marL="0" indent="0">
              <a:spcAft>
                <a:spcPts val="600"/>
              </a:spcAft>
              <a:buNone/>
              <a:defRPr/>
            </a:pPr>
            <a:r>
              <a:rPr lang="en-US" sz="1500" dirty="0"/>
              <a:t>All SISC Anthem PPO members receive $0 generic* drugs at all Costco retail and mail order pharmacies. You do not need to be a Costco member to access their retail or mail order pharmacies.</a:t>
            </a:r>
          </a:p>
          <a:p>
            <a:pPr marL="0" indent="0">
              <a:buNone/>
              <a:defRPr/>
            </a:pPr>
            <a:r>
              <a:rPr lang="en-US" sz="1500" b="1" dirty="0">
                <a:solidFill>
                  <a:srgbClr val="17365D"/>
                </a:solidFill>
              </a:rPr>
              <a:t>How to fill a prescription at a retail Costco pharmacy:</a:t>
            </a:r>
          </a:p>
          <a:p>
            <a:pPr>
              <a:defRPr/>
            </a:pPr>
            <a:r>
              <a:rPr lang="en-US" altLang="en-US" sz="1500" dirty="0"/>
              <a:t>Bring your generic prescription to a Costco Pharmacy for $0 generic* 30 or 90-day prescriptions and supplies. </a:t>
            </a:r>
          </a:p>
          <a:p>
            <a:pPr marL="0" indent="0">
              <a:buNone/>
              <a:defRPr/>
            </a:pPr>
            <a:endParaRPr lang="en-US" sz="1500" b="1" dirty="0">
              <a:solidFill>
                <a:srgbClr val="17365D"/>
              </a:solidFill>
            </a:endParaRPr>
          </a:p>
          <a:p>
            <a:pPr marL="0" indent="0">
              <a:buNone/>
              <a:defRPr/>
            </a:pPr>
            <a:r>
              <a:rPr lang="en-US" sz="1500" b="1" dirty="0">
                <a:solidFill>
                  <a:srgbClr val="17365D"/>
                </a:solidFill>
              </a:rPr>
              <a:t>How to fill a mail order prescription through Costco:</a:t>
            </a:r>
          </a:p>
          <a:p>
            <a:pPr>
              <a:defRPr/>
            </a:pPr>
            <a:r>
              <a:rPr lang="en-US" sz="1500" dirty="0"/>
              <a:t>Go online to </a:t>
            </a:r>
            <a:r>
              <a:rPr lang="en-US" sz="1500" b="1" dirty="0">
                <a:solidFill>
                  <a:srgbClr val="17365D"/>
                </a:solidFill>
              </a:rPr>
              <a:t>Costco.com/home-delivery</a:t>
            </a:r>
            <a:r>
              <a:rPr lang="en-US" sz="1500" dirty="0"/>
              <a:t> to get started; or:</a:t>
            </a:r>
          </a:p>
          <a:p>
            <a:pPr>
              <a:defRPr/>
            </a:pPr>
            <a:r>
              <a:rPr lang="en-US" sz="1500" dirty="0"/>
              <a:t>Submit your prescription with a Costco Mail Order form to: </a:t>
            </a:r>
          </a:p>
          <a:p>
            <a:pPr marL="822940" lvl="3" indent="0">
              <a:buNone/>
              <a:defRPr/>
            </a:pPr>
            <a:r>
              <a:rPr lang="en-US" sz="1500" dirty="0"/>
              <a:t>Costco Mail Order Pharmacy</a:t>
            </a:r>
          </a:p>
          <a:p>
            <a:pPr marL="822940" lvl="3" indent="0">
              <a:buNone/>
              <a:defRPr/>
            </a:pPr>
            <a:r>
              <a:rPr lang="en-US" sz="1500" dirty="0"/>
              <a:t>215 </a:t>
            </a:r>
            <a:r>
              <a:rPr lang="en-US" sz="1500" dirty="0" err="1"/>
              <a:t>Deininger</a:t>
            </a:r>
            <a:r>
              <a:rPr lang="en-US" sz="1500" dirty="0"/>
              <a:t> Cir,</a:t>
            </a:r>
          </a:p>
          <a:p>
            <a:pPr marL="822940" lvl="3" indent="0">
              <a:buNone/>
              <a:defRPr/>
            </a:pPr>
            <a:r>
              <a:rPr lang="en-US" sz="1500" dirty="0"/>
              <a:t>Corona, CA 92880-9911.</a:t>
            </a:r>
          </a:p>
          <a:p>
            <a:r>
              <a:rPr lang="en-US" sz="1500" dirty="0"/>
              <a:t>If you have any questions or need assistance, call Costco Mail Order Pharmacy at </a:t>
            </a:r>
            <a:r>
              <a:rPr lang="en-US" sz="1500" b="1" dirty="0">
                <a:solidFill>
                  <a:srgbClr val="17365D"/>
                </a:solidFill>
              </a:rPr>
              <a:t>1-800-607-6861</a:t>
            </a:r>
            <a:r>
              <a:rPr lang="en-US" sz="1500" dirty="0"/>
              <a:t>.</a:t>
            </a:r>
          </a:p>
          <a:p>
            <a:pPr marL="0" indent="0">
              <a:buNone/>
              <a:defRPr/>
            </a:pPr>
            <a:endParaRPr lang="en-US" sz="1300" dirty="0"/>
          </a:p>
        </p:txBody>
      </p:sp>
      <p:sp>
        <p:nvSpPr>
          <p:cNvPr id="5" name="TextBox 4">
            <a:extLst>
              <a:ext uri="{FF2B5EF4-FFF2-40B4-BE49-F238E27FC236}">
                <a16:creationId xmlns:a16="http://schemas.microsoft.com/office/drawing/2014/main" id="{20F8D129-5243-41DE-B28F-B4A3CA261F24}"/>
              </a:ext>
            </a:extLst>
          </p:cNvPr>
          <p:cNvSpPr txBox="1"/>
          <p:nvPr/>
        </p:nvSpPr>
        <p:spPr>
          <a:xfrm>
            <a:off x="609308" y="5392579"/>
            <a:ext cx="4635500" cy="276999"/>
          </a:xfrm>
          <a:prstGeom prst="rect">
            <a:avLst/>
          </a:prstGeom>
          <a:noFill/>
        </p:spPr>
        <p:txBody>
          <a:bodyPr wrap="square" rtlCol="0">
            <a:spAutoFit/>
          </a:bodyPr>
          <a:lstStyle/>
          <a:p>
            <a:r>
              <a:rPr lang="en-US" sz="1200" dirty="0">
                <a:solidFill>
                  <a:schemeClr val="accent6">
                    <a:lumMod val="50000"/>
                  </a:schemeClr>
                </a:solidFill>
              </a:rPr>
              <a:t>*Excludes some narcotic pain and cough medications</a:t>
            </a:r>
          </a:p>
        </p:txBody>
      </p:sp>
      <p:pic>
        <p:nvPicPr>
          <p:cNvPr id="6" name="Picture 5">
            <a:extLst>
              <a:ext uri="{FF2B5EF4-FFF2-40B4-BE49-F238E27FC236}">
                <a16:creationId xmlns:a16="http://schemas.microsoft.com/office/drawing/2014/main" id="{30E3DDA5-B379-4392-A86F-F091D40A4EF5}"/>
              </a:ext>
            </a:extLst>
          </p:cNvPr>
          <p:cNvPicPr>
            <a:picLocks noChangeAspect="1"/>
          </p:cNvPicPr>
          <p:nvPr/>
        </p:nvPicPr>
        <p:blipFill>
          <a:blip r:embed="rId2"/>
          <a:stretch>
            <a:fillRect/>
          </a:stretch>
        </p:blipFill>
        <p:spPr>
          <a:xfrm flipH="1">
            <a:off x="6290940" y="1837593"/>
            <a:ext cx="2607447" cy="2963008"/>
          </a:xfrm>
          <a:prstGeom prst="rect">
            <a:avLst/>
          </a:prstGeom>
        </p:spPr>
      </p:pic>
    </p:spTree>
    <p:extLst>
      <p:ext uri="{BB962C8B-B14F-4D97-AF65-F5344CB8AC3E}">
        <p14:creationId xmlns:p14="http://schemas.microsoft.com/office/powerpoint/2010/main" val="270742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a:extLst>
              <a:ext uri="{FF2B5EF4-FFF2-40B4-BE49-F238E27FC236}">
                <a16:creationId xmlns:a16="http://schemas.microsoft.com/office/drawing/2014/main" id="{9CF592FE-695A-447A-96DE-C179253E6984}"/>
              </a:ext>
            </a:extLst>
          </p:cNvPr>
          <p:cNvSpPr>
            <a:spLocks noGrp="1" noChangeArrowheads="1"/>
          </p:cNvSpPr>
          <p:nvPr>
            <p:ph idx="1"/>
          </p:nvPr>
        </p:nvSpPr>
        <p:spPr>
          <a:xfrm>
            <a:off x="384048" y="1609344"/>
            <a:ext cx="5711952" cy="4895850"/>
          </a:xfrm>
        </p:spPr>
        <p:txBody>
          <a:bodyPr/>
          <a:lstStyle/>
          <a:p>
            <a:pPr marL="0" indent="0">
              <a:spcBef>
                <a:spcPts val="0"/>
              </a:spcBef>
              <a:spcAft>
                <a:spcPts val="600"/>
              </a:spcAft>
              <a:buClr>
                <a:srgbClr val="D38B00"/>
              </a:buClr>
              <a:buNone/>
              <a:defRPr/>
            </a:pPr>
            <a:r>
              <a:rPr lang="en-US" sz="1800" b="1" dirty="0">
                <a:solidFill>
                  <a:srgbClr val="00718F"/>
                </a:solidFill>
              </a:rPr>
              <a:t>Employee Assistance Program (EAP)</a:t>
            </a:r>
            <a:br>
              <a:rPr lang="en-US" sz="1500" dirty="0">
                <a:cs typeface="Arial" panose="020B0604020202020204" pitchFamily="34" charset="0"/>
              </a:rPr>
            </a:br>
            <a:r>
              <a:rPr lang="en-US" sz="1500" dirty="0">
                <a:cs typeface="Arial" panose="020B0604020202020204" pitchFamily="34" charset="0"/>
              </a:rPr>
              <a:t>All employees and everyone in their household have access to up to 6 free and confidential* counseling sessions per issue through Anthem EAP.</a:t>
            </a:r>
          </a:p>
          <a:p>
            <a:pPr marL="0" indent="0">
              <a:spcBef>
                <a:spcPts val="0"/>
              </a:spcBef>
              <a:spcAft>
                <a:spcPts val="600"/>
              </a:spcAft>
              <a:buClr>
                <a:srgbClr val="D38B00"/>
              </a:buClr>
              <a:buNone/>
              <a:defRPr/>
            </a:pPr>
            <a:r>
              <a:rPr lang="en-US" sz="1500" dirty="0">
                <a:cs typeface="Arial" panose="020B0604020202020204" pitchFamily="34" charset="0"/>
              </a:rPr>
              <a:t>The EAP program features 24/7 telephone access to clinicians and can assist participants in:</a:t>
            </a:r>
          </a:p>
          <a:p>
            <a:pPr lvl="1">
              <a:spcBef>
                <a:spcPts val="0"/>
              </a:spcBef>
              <a:spcAft>
                <a:spcPts val="0"/>
              </a:spcAft>
              <a:buClr>
                <a:srgbClr val="D38B00"/>
              </a:buClr>
              <a:buFont typeface="Wingdings" panose="05000000000000000000" pitchFamily="2" charset="2"/>
              <a:buChar char="§"/>
              <a:defRPr/>
            </a:pPr>
            <a:r>
              <a:rPr lang="en-US" sz="1500" dirty="0"/>
              <a:t>Finding work-life balance</a:t>
            </a:r>
          </a:p>
          <a:p>
            <a:pPr lvl="1">
              <a:spcBef>
                <a:spcPts val="0"/>
              </a:spcBef>
              <a:spcAft>
                <a:spcPts val="0"/>
              </a:spcAft>
              <a:buClr>
                <a:srgbClr val="D38B00"/>
              </a:buClr>
              <a:buFont typeface="Wingdings" panose="05000000000000000000" pitchFamily="2" charset="2"/>
              <a:buChar char="§"/>
              <a:defRPr/>
            </a:pPr>
            <a:r>
              <a:rPr lang="en-US" sz="1500" dirty="0"/>
              <a:t>Parenting a child with special needs</a:t>
            </a:r>
          </a:p>
          <a:p>
            <a:pPr lvl="1">
              <a:spcBef>
                <a:spcPts val="0"/>
              </a:spcBef>
              <a:spcAft>
                <a:spcPts val="0"/>
              </a:spcAft>
              <a:buClr>
                <a:srgbClr val="D38B00"/>
              </a:buClr>
              <a:buFont typeface="Wingdings" panose="05000000000000000000" pitchFamily="2" charset="2"/>
              <a:buChar char="§"/>
              <a:defRPr/>
            </a:pPr>
            <a:r>
              <a:rPr lang="en-US" sz="1500" dirty="0"/>
              <a:t>Dealing with addiction and recovery</a:t>
            </a:r>
          </a:p>
          <a:p>
            <a:pPr lvl="1">
              <a:spcBef>
                <a:spcPts val="0"/>
              </a:spcBef>
              <a:spcAft>
                <a:spcPts val="0"/>
              </a:spcAft>
              <a:buClr>
                <a:srgbClr val="D38B00"/>
              </a:buClr>
              <a:buFont typeface="Wingdings" panose="05000000000000000000" pitchFamily="2" charset="2"/>
              <a:buChar char="§"/>
              <a:defRPr/>
            </a:pPr>
            <a:r>
              <a:rPr lang="en-US" sz="1500" dirty="0"/>
              <a:t>Setting retirement goals</a:t>
            </a:r>
          </a:p>
          <a:p>
            <a:pPr lvl="1">
              <a:spcBef>
                <a:spcPts val="0"/>
              </a:spcBef>
              <a:spcAft>
                <a:spcPts val="0"/>
              </a:spcAft>
              <a:buClr>
                <a:srgbClr val="D38B00"/>
              </a:buClr>
              <a:buFont typeface="Wingdings" panose="05000000000000000000" pitchFamily="2" charset="2"/>
              <a:buChar char="§"/>
              <a:defRPr/>
            </a:pPr>
            <a:r>
              <a:rPr lang="en-US" sz="1500" dirty="0"/>
              <a:t>Getting mental health resources and information</a:t>
            </a:r>
          </a:p>
          <a:p>
            <a:pPr lvl="1">
              <a:spcBef>
                <a:spcPts val="0"/>
              </a:spcBef>
              <a:spcAft>
                <a:spcPts val="600"/>
              </a:spcAft>
              <a:buClr>
                <a:srgbClr val="D38B00"/>
              </a:buClr>
              <a:buFont typeface="Wingdings" panose="05000000000000000000" pitchFamily="2" charset="2"/>
              <a:buChar char="§"/>
              <a:defRPr/>
            </a:pPr>
            <a:r>
              <a:rPr lang="en-US" sz="1500" dirty="0"/>
              <a:t>Just about anything else life throws at you</a:t>
            </a:r>
            <a:endParaRPr lang="en-US" altLang="en-US" sz="1600" i="1" dirty="0">
              <a:solidFill>
                <a:schemeClr val="tx2"/>
              </a:solidFill>
              <a:latin typeface="Arial" panose="020B0604020202020204" pitchFamily="34" charset="0"/>
              <a:cs typeface="Arial" panose="020B0604020202020204" pitchFamily="34" charset="0"/>
            </a:endParaRPr>
          </a:p>
          <a:p>
            <a:pPr marL="89297" indent="0" algn="ctr">
              <a:spcBef>
                <a:spcPct val="0"/>
              </a:spcBef>
              <a:buNone/>
              <a:defRPr/>
            </a:pPr>
            <a:r>
              <a:rPr lang="en-US" altLang="en-US" sz="1600" b="1" dirty="0">
                <a:solidFill>
                  <a:srgbClr val="00718F"/>
                </a:solidFill>
                <a:latin typeface="Arial" panose="020B0604020202020204" pitchFamily="34" charset="0"/>
                <a:cs typeface="Arial" panose="020B0604020202020204" pitchFamily="34" charset="0"/>
              </a:rPr>
              <a:t>1-800-999-7222</a:t>
            </a:r>
          </a:p>
          <a:p>
            <a:pPr marL="89297" indent="0" algn="ctr">
              <a:spcBef>
                <a:spcPct val="0"/>
              </a:spcBef>
              <a:buNone/>
              <a:defRPr/>
            </a:pPr>
            <a:r>
              <a:rPr lang="en-US" altLang="en-US" sz="1600" b="1" dirty="0">
                <a:solidFill>
                  <a:srgbClr val="00718F"/>
                </a:solidFill>
                <a:latin typeface="Arial" panose="020B0604020202020204" pitchFamily="34" charset="0"/>
                <a:cs typeface="Arial" panose="020B0604020202020204" pitchFamily="34" charset="0"/>
              </a:rPr>
              <a:t>www.anthemeap.com</a:t>
            </a:r>
          </a:p>
          <a:p>
            <a:pPr marL="89297" indent="0" algn="ctr">
              <a:spcBef>
                <a:spcPct val="0"/>
              </a:spcBef>
              <a:buNone/>
              <a:defRPr/>
            </a:pPr>
            <a:r>
              <a:rPr lang="en-US" altLang="en-US" sz="1600" dirty="0">
                <a:solidFill>
                  <a:schemeClr val="tx1">
                    <a:lumMod val="10000"/>
                  </a:schemeClr>
                </a:solidFill>
                <a:latin typeface="Arial" panose="020B0604020202020204" pitchFamily="34" charset="0"/>
                <a:cs typeface="Arial" panose="020B0604020202020204" pitchFamily="34" charset="0"/>
              </a:rPr>
              <a:t>Company Code: </a:t>
            </a:r>
            <a:r>
              <a:rPr lang="en-US" altLang="en-US" sz="1600" i="1" dirty="0">
                <a:solidFill>
                  <a:srgbClr val="C00000"/>
                </a:solidFill>
                <a:latin typeface="Arial" panose="020B0604020202020204" pitchFamily="34" charset="0"/>
                <a:cs typeface="Arial" panose="020B0604020202020204" pitchFamily="34" charset="0"/>
              </a:rPr>
              <a:t>SISC</a:t>
            </a:r>
          </a:p>
          <a:p>
            <a:pPr>
              <a:lnSpc>
                <a:spcPct val="80000"/>
              </a:lnSpc>
              <a:defRPr/>
            </a:pPr>
            <a:endParaRPr lang="en-US" sz="1100" dirty="0"/>
          </a:p>
          <a:p>
            <a:pPr marL="0" indent="0">
              <a:lnSpc>
                <a:spcPct val="80000"/>
              </a:lnSpc>
              <a:buNone/>
              <a:defRPr/>
            </a:pPr>
            <a:endParaRPr lang="en-US" sz="1200" b="1" dirty="0"/>
          </a:p>
          <a:p>
            <a:pPr marL="0" indent="0">
              <a:lnSpc>
                <a:spcPct val="80000"/>
              </a:lnSpc>
              <a:buNone/>
              <a:defRPr/>
            </a:pPr>
            <a:endParaRPr lang="en-US" sz="1200" b="1" dirty="0"/>
          </a:p>
          <a:p>
            <a:pPr marL="0" indent="0">
              <a:lnSpc>
                <a:spcPct val="80000"/>
              </a:lnSpc>
              <a:buNone/>
              <a:defRPr/>
            </a:pPr>
            <a:endParaRPr lang="en-US" sz="1200" b="1" dirty="0"/>
          </a:p>
          <a:p>
            <a:pPr marL="0" indent="0">
              <a:lnSpc>
                <a:spcPct val="80000"/>
              </a:lnSpc>
              <a:buNone/>
              <a:defRPr/>
            </a:pPr>
            <a:r>
              <a:rPr lang="en-US" sz="1200" b="1" dirty="0"/>
              <a:t>Administered by Anthem for SISC</a:t>
            </a:r>
          </a:p>
        </p:txBody>
      </p:sp>
      <p:sp>
        <p:nvSpPr>
          <p:cNvPr id="37891" name="Text Box 3"/>
          <p:cNvSpPr txBox="1">
            <a:spLocks noChangeArrowheads="1"/>
          </p:cNvSpPr>
          <p:nvPr/>
        </p:nvSpPr>
        <p:spPr bwMode="auto">
          <a:xfrm>
            <a:off x="3184525" y="1712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fontAlgn="base">
              <a:spcBef>
                <a:spcPct val="0"/>
              </a:spcBef>
              <a:spcAft>
                <a:spcPct val="0"/>
              </a:spcAft>
              <a:buNone/>
            </a:pPr>
            <a:endParaRPr lang="en-US" altLang="en-US" sz="1800">
              <a:solidFill>
                <a:srgbClr val="BADDE1"/>
              </a:solidFill>
            </a:endParaRPr>
          </a:p>
        </p:txBody>
      </p:sp>
      <p:sp>
        <p:nvSpPr>
          <p:cNvPr id="9" name="TextBox 8">
            <a:extLst>
              <a:ext uri="{FF2B5EF4-FFF2-40B4-BE49-F238E27FC236}">
                <a16:creationId xmlns:a16="http://schemas.microsoft.com/office/drawing/2014/main" id="{04D63C2A-CB44-48E0-8F1E-0B05E985258E}"/>
              </a:ext>
            </a:extLst>
          </p:cNvPr>
          <p:cNvSpPr txBox="1"/>
          <p:nvPr/>
        </p:nvSpPr>
        <p:spPr>
          <a:xfrm>
            <a:off x="402336" y="274322"/>
            <a:ext cx="7613650" cy="1169551"/>
          </a:xfrm>
          <a:prstGeom prst="rect">
            <a:avLst/>
          </a:prstGeom>
          <a:noFill/>
        </p:spPr>
        <p:txBody>
          <a:bodyPr>
            <a:spAutoFit/>
          </a:bodyPr>
          <a:lstStyle/>
          <a:p>
            <a:pPr eaLnBrk="0" fontAlgn="base" hangingPunct="0">
              <a:spcBef>
                <a:spcPct val="0"/>
              </a:spcBef>
              <a:spcAft>
                <a:spcPct val="0"/>
              </a:spcAft>
              <a:defRPr/>
            </a:pPr>
            <a:r>
              <a:rPr lang="en-US" sz="3000" b="1" dirty="0">
                <a:solidFill>
                  <a:srgbClr val="00718F"/>
                </a:solidFill>
                <a:latin typeface="Arial"/>
              </a:rPr>
              <a:t>Added Value Programs</a:t>
            </a:r>
          </a:p>
          <a:p>
            <a:pPr eaLnBrk="0" fontAlgn="base" hangingPunct="0">
              <a:spcBef>
                <a:spcPct val="0"/>
              </a:spcBef>
              <a:spcAft>
                <a:spcPct val="0"/>
              </a:spcAft>
              <a:defRPr/>
            </a:pPr>
            <a:r>
              <a:rPr lang="en-US" sz="2000" dirty="0">
                <a:solidFill>
                  <a:srgbClr val="00718F"/>
                </a:solidFill>
                <a:latin typeface="Arial"/>
              </a:rPr>
              <a:t>Counseling Services </a:t>
            </a:r>
          </a:p>
          <a:p>
            <a:pPr eaLnBrk="0" fontAlgn="base" hangingPunct="0">
              <a:spcBef>
                <a:spcPct val="0"/>
              </a:spcBef>
              <a:spcAft>
                <a:spcPct val="0"/>
              </a:spcAft>
              <a:defRPr/>
            </a:pPr>
            <a:r>
              <a:rPr lang="en-US" sz="2000" dirty="0">
                <a:solidFill>
                  <a:srgbClr val="FF0000"/>
                </a:solidFill>
                <a:latin typeface="Arial"/>
              </a:rPr>
              <a:t>Available to </a:t>
            </a:r>
            <a:r>
              <a:rPr lang="en-US" sz="2000" b="1" dirty="0">
                <a:solidFill>
                  <a:srgbClr val="FF0000"/>
                </a:solidFill>
                <a:latin typeface="Arial"/>
              </a:rPr>
              <a:t>ALL Employees </a:t>
            </a:r>
            <a:r>
              <a:rPr lang="en-US" sz="2000" i="1" dirty="0">
                <a:solidFill>
                  <a:srgbClr val="FF0000"/>
                </a:solidFill>
                <a:latin typeface="Arial"/>
              </a:rPr>
              <a:t>at No Cost</a:t>
            </a:r>
          </a:p>
        </p:txBody>
      </p:sp>
      <p:pic>
        <p:nvPicPr>
          <p:cNvPr id="3789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47" t="2547" b="11707"/>
          <a:stretch/>
        </p:blipFill>
        <p:spPr bwMode="auto">
          <a:xfrm>
            <a:off x="6281928" y="1709930"/>
            <a:ext cx="2472138" cy="373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48E4BD1A-0737-40B5-B1D3-A88234A65B24}"/>
              </a:ext>
            </a:extLst>
          </p:cNvPr>
          <p:cNvPicPr>
            <a:picLocks noChangeAspect="1"/>
          </p:cNvPicPr>
          <p:nvPr/>
        </p:nvPicPr>
        <p:blipFill>
          <a:blip r:embed="rId4"/>
          <a:stretch>
            <a:fillRect/>
          </a:stretch>
        </p:blipFill>
        <p:spPr>
          <a:xfrm>
            <a:off x="7641236" y="319923"/>
            <a:ext cx="1447800" cy="638175"/>
          </a:xfrm>
          <a:prstGeom prst="rect">
            <a:avLst/>
          </a:prstGeom>
        </p:spPr>
      </p:pic>
      <p:pic>
        <p:nvPicPr>
          <p:cNvPr id="7" name="Picture 6">
            <a:extLst>
              <a:ext uri="{FF2B5EF4-FFF2-40B4-BE49-F238E27FC236}">
                <a16:creationId xmlns:a16="http://schemas.microsoft.com/office/drawing/2014/main" id="{96293A1D-F89A-4A17-9ED6-EF8536C35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277" y="1112721"/>
            <a:ext cx="2657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
          <p:cNvSpPr>
            <a:spLocks noChangeArrowheads="1"/>
          </p:cNvSpPr>
          <p:nvPr/>
        </p:nvSpPr>
        <p:spPr bwMode="auto">
          <a:xfrm>
            <a:off x="402336" y="274320"/>
            <a:ext cx="86264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a:spcBef>
                <a:spcPct val="0"/>
              </a:spcBef>
              <a:buFontTx/>
              <a:buNone/>
            </a:pPr>
            <a:r>
              <a:rPr lang="en-US" altLang="en-US" sz="3000" b="1" dirty="0">
                <a:solidFill>
                  <a:srgbClr val="00718F"/>
                </a:solidFill>
              </a:rPr>
              <a:t>Added Value Programs</a:t>
            </a:r>
          </a:p>
          <a:p>
            <a:pPr>
              <a:spcBef>
                <a:spcPct val="0"/>
              </a:spcBef>
              <a:buFontTx/>
              <a:buNone/>
            </a:pPr>
            <a:r>
              <a:rPr lang="en-US" altLang="en-US" sz="2000" dirty="0">
                <a:solidFill>
                  <a:srgbClr val="00718F"/>
                </a:solidFill>
              </a:rPr>
              <a:t>Kaiser Permanente and Blue Shield Members</a:t>
            </a:r>
          </a:p>
          <a:p>
            <a:pPr>
              <a:spcBef>
                <a:spcPct val="0"/>
              </a:spcBef>
              <a:buFontTx/>
              <a:buNone/>
            </a:pPr>
            <a:r>
              <a:rPr lang="en-US" altLang="en-US" sz="2000" dirty="0">
                <a:solidFill>
                  <a:srgbClr val="00718F"/>
                </a:solidFill>
              </a:rPr>
              <a:t>Expert Medical Opinions Available </a:t>
            </a:r>
            <a:r>
              <a:rPr lang="en-US" altLang="en-US" sz="2000" i="1" dirty="0">
                <a:solidFill>
                  <a:srgbClr val="00718F"/>
                </a:solidFill>
              </a:rPr>
              <a:t>at No Cost</a:t>
            </a:r>
          </a:p>
        </p:txBody>
      </p:sp>
      <p:sp>
        <p:nvSpPr>
          <p:cNvPr id="4" name="Rectangle 3">
            <a:extLst>
              <a:ext uri="{FF2B5EF4-FFF2-40B4-BE49-F238E27FC236}">
                <a16:creationId xmlns:a16="http://schemas.microsoft.com/office/drawing/2014/main" id="{8B91CB34-E5C2-4C68-ABFF-0EF50CF14555}"/>
              </a:ext>
            </a:extLst>
          </p:cNvPr>
          <p:cNvSpPr/>
          <p:nvPr/>
        </p:nvSpPr>
        <p:spPr>
          <a:xfrm>
            <a:off x="384048" y="1609344"/>
            <a:ext cx="6023229" cy="3370153"/>
          </a:xfrm>
          <a:prstGeom prst="rect">
            <a:avLst/>
          </a:prstGeom>
        </p:spPr>
        <p:txBody>
          <a:bodyPr wrap="square">
            <a:spAutoFit/>
          </a:bodyPr>
          <a:lstStyle/>
          <a:p>
            <a:pPr>
              <a:spcAft>
                <a:spcPts val="600"/>
              </a:spcAft>
            </a:pPr>
            <a:r>
              <a:rPr lang="en-US" b="1" dirty="0">
                <a:solidFill>
                  <a:srgbClr val="00718F"/>
                </a:solidFill>
              </a:rPr>
              <a:t>Teladoc Medical Experts</a:t>
            </a:r>
            <a:br>
              <a:rPr lang="en-US" sz="1500" dirty="0">
                <a:solidFill>
                  <a:schemeClr val="tx1">
                    <a:lumMod val="10000"/>
                  </a:schemeClr>
                </a:solidFill>
              </a:rPr>
            </a:br>
            <a:r>
              <a:rPr lang="en-US" sz="1500" dirty="0">
                <a:solidFill>
                  <a:schemeClr val="tx1">
                    <a:lumMod val="10000"/>
                  </a:schemeClr>
                </a:solidFill>
              </a:rPr>
              <a:t>Blue Shield PPO and Kaiser Permanente members can</a:t>
            </a:r>
            <a:br>
              <a:rPr lang="en-US" sz="1500" dirty="0">
                <a:solidFill>
                  <a:schemeClr val="tx1">
                    <a:lumMod val="10000"/>
                  </a:schemeClr>
                </a:solidFill>
              </a:rPr>
            </a:br>
            <a:r>
              <a:rPr lang="en-US" sz="1500" dirty="0">
                <a:solidFill>
                  <a:schemeClr val="tx1">
                    <a:lumMod val="10000"/>
                  </a:schemeClr>
                </a:solidFill>
              </a:rPr>
              <a:t>get answers to healthcare questions and medical opinions from world-leading experts in their fields of specialty through Advance Medical. Members can speak directly with a specialist once their case is established.</a:t>
            </a:r>
          </a:p>
          <a:p>
            <a:pPr>
              <a:spcAft>
                <a:spcPts val="600"/>
              </a:spcAft>
            </a:pPr>
            <a:r>
              <a:rPr lang="en-US" sz="1500" dirty="0">
                <a:solidFill>
                  <a:schemeClr val="tx1">
                    <a:lumMod val="10000"/>
                  </a:schemeClr>
                </a:solidFill>
              </a:rPr>
              <a:t>Advance Medical can help members when they:</a:t>
            </a:r>
          </a:p>
          <a:p>
            <a:pPr marL="742950" lvl="1" indent="-285750">
              <a:buClr>
                <a:srgbClr val="D38B00"/>
              </a:buClr>
              <a:buFont typeface="Wingdings" panose="05000000000000000000" pitchFamily="2" charset="2"/>
              <a:buChar char="§"/>
            </a:pPr>
            <a:r>
              <a:rPr lang="en-US" sz="1500" dirty="0">
                <a:solidFill>
                  <a:schemeClr val="tx1">
                    <a:lumMod val="10000"/>
                  </a:schemeClr>
                </a:solidFill>
              </a:rPr>
              <a:t>Are dealing with complex medical conditions</a:t>
            </a:r>
          </a:p>
          <a:p>
            <a:pPr marL="742950" lvl="1" indent="-285750">
              <a:buClr>
                <a:srgbClr val="D38B00"/>
              </a:buClr>
              <a:buFont typeface="Wingdings" panose="05000000000000000000" pitchFamily="2" charset="2"/>
              <a:buChar char="§"/>
            </a:pPr>
            <a:r>
              <a:rPr lang="en-US" sz="1500" dirty="0">
                <a:solidFill>
                  <a:schemeClr val="tx1">
                    <a:lumMod val="10000"/>
                  </a:schemeClr>
                </a:solidFill>
              </a:rPr>
              <a:t>Are considering surgery or a major procedure</a:t>
            </a:r>
          </a:p>
          <a:p>
            <a:pPr marL="742950" lvl="1" indent="-285750">
              <a:buClr>
                <a:srgbClr val="D38B00"/>
              </a:buClr>
              <a:buFont typeface="Wingdings" panose="05000000000000000000" pitchFamily="2" charset="2"/>
              <a:buChar char="§"/>
            </a:pPr>
            <a:r>
              <a:rPr lang="en-US" sz="1500" dirty="0">
                <a:solidFill>
                  <a:schemeClr val="tx1">
                    <a:lumMod val="10000"/>
                  </a:schemeClr>
                </a:solidFill>
              </a:rPr>
              <a:t>Have questions about managing a health condition</a:t>
            </a:r>
          </a:p>
          <a:p>
            <a:pPr marL="742950" lvl="1" indent="-285750">
              <a:spcAft>
                <a:spcPts val="600"/>
              </a:spcAft>
              <a:buClr>
                <a:srgbClr val="D38B00"/>
              </a:buClr>
              <a:buFont typeface="Wingdings" panose="05000000000000000000" pitchFamily="2" charset="2"/>
              <a:buChar char="§"/>
            </a:pPr>
            <a:r>
              <a:rPr lang="en-US" sz="1500" dirty="0">
                <a:solidFill>
                  <a:schemeClr val="tx1">
                    <a:lumMod val="10000"/>
                  </a:schemeClr>
                </a:solidFill>
              </a:rPr>
              <a:t>Want a second opinion on a documented diagnosis or treatment plan</a:t>
            </a:r>
          </a:p>
          <a:p>
            <a:pPr>
              <a:buClr>
                <a:srgbClr val="D38B00"/>
              </a:buClr>
            </a:pPr>
            <a:r>
              <a:rPr lang="en-US" sz="1500" dirty="0">
                <a:solidFill>
                  <a:schemeClr val="tx1">
                    <a:lumMod val="10000"/>
                  </a:schemeClr>
                </a:solidFill>
              </a:rPr>
              <a:t>Visit</a:t>
            </a:r>
            <a:r>
              <a:rPr lang="en-US" sz="1500" dirty="0"/>
              <a:t> </a:t>
            </a:r>
            <a:r>
              <a:rPr lang="en-US" sz="1500" b="1" u="sng" dirty="0">
                <a:solidFill>
                  <a:srgbClr val="00718F"/>
                </a:solidFill>
              </a:rPr>
              <a:t>Teladoc.com/</a:t>
            </a:r>
            <a:r>
              <a:rPr lang="en-US" sz="1500" b="1" u="sng" dirty="0" err="1">
                <a:solidFill>
                  <a:srgbClr val="00718F"/>
                </a:solidFill>
              </a:rPr>
              <a:t>sisc</a:t>
            </a:r>
            <a:r>
              <a:rPr lang="en-US" sz="1500" b="1" dirty="0">
                <a:solidFill>
                  <a:srgbClr val="00718F"/>
                </a:solidFill>
              </a:rPr>
              <a:t> </a:t>
            </a:r>
            <a:r>
              <a:rPr lang="en-US" sz="1500" dirty="0">
                <a:solidFill>
                  <a:schemeClr val="tx1">
                    <a:lumMod val="10000"/>
                  </a:schemeClr>
                </a:solidFill>
              </a:rPr>
              <a:t>or call </a:t>
            </a:r>
            <a:r>
              <a:rPr lang="en-US" sz="1500" b="1" dirty="0">
                <a:solidFill>
                  <a:srgbClr val="00718F"/>
                </a:solidFill>
              </a:rPr>
              <a:t>1-800-835-2362</a:t>
            </a:r>
            <a:r>
              <a:rPr lang="en-US" sz="1500" dirty="0"/>
              <a:t> </a:t>
            </a:r>
            <a:r>
              <a:rPr lang="en-US" sz="1500" dirty="0">
                <a:solidFill>
                  <a:schemeClr val="tx1">
                    <a:lumMod val="10000"/>
                  </a:schemeClr>
                </a:solidFill>
              </a:rPr>
              <a:t>to learn more.</a:t>
            </a:r>
            <a:endParaRPr lang="en-US" sz="1500" b="1" u="sng" dirty="0">
              <a:solidFill>
                <a:schemeClr val="tx1">
                  <a:lumMod val="10000"/>
                </a:schemeClr>
              </a:solidFill>
            </a:endParaRPr>
          </a:p>
        </p:txBody>
      </p:sp>
      <p:pic>
        <p:nvPicPr>
          <p:cNvPr id="3" name="Picture 2">
            <a:extLst>
              <a:ext uri="{FF2B5EF4-FFF2-40B4-BE49-F238E27FC236}">
                <a16:creationId xmlns:a16="http://schemas.microsoft.com/office/drawing/2014/main" id="{93BD82A5-1570-410B-8CE0-998D2B67E72D}"/>
              </a:ext>
            </a:extLst>
          </p:cNvPr>
          <p:cNvPicPr>
            <a:picLocks noChangeAspect="1"/>
          </p:cNvPicPr>
          <p:nvPr/>
        </p:nvPicPr>
        <p:blipFill>
          <a:blip r:embed="rId2"/>
          <a:stretch>
            <a:fillRect/>
          </a:stretch>
        </p:blipFill>
        <p:spPr>
          <a:xfrm>
            <a:off x="6658465" y="1221088"/>
            <a:ext cx="1609725" cy="676275"/>
          </a:xfrm>
          <a:prstGeom prst="rect">
            <a:avLst/>
          </a:prstGeom>
        </p:spPr>
      </p:pic>
      <p:pic>
        <p:nvPicPr>
          <p:cNvPr id="7" name="Picture 6">
            <a:extLst>
              <a:ext uri="{FF2B5EF4-FFF2-40B4-BE49-F238E27FC236}">
                <a16:creationId xmlns:a16="http://schemas.microsoft.com/office/drawing/2014/main" id="{E0CA71C0-452F-4CD9-9E1F-6CB04CDE4EFC}"/>
              </a:ext>
            </a:extLst>
          </p:cNvPr>
          <p:cNvPicPr>
            <a:picLocks noChangeAspect="1"/>
          </p:cNvPicPr>
          <p:nvPr/>
        </p:nvPicPr>
        <p:blipFill>
          <a:blip r:embed="rId3"/>
          <a:stretch>
            <a:fillRect/>
          </a:stretch>
        </p:blipFill>
        <p:spPr>
          <a:xfrm>
            <a:off x="6493340" y="1875362"/>
            <a:ext cx="2061575" cy="3761550"/>
          </a:xfrm>
          <a:prstGeom prst="rect">
            <a:avLst/>
          </a:prstGeom>
        </p:spPr>
      </p:pic>
      <p:pic>
        <p:nvPicPr>
          <p:cNvPr id="8" name="Picture 7">
            <a:extLst>
              <a:ext uri="{FF2B5EF4-FFF2-40B4-BE49-F238E27FC236}">
                <a16:creationId xmlns:a16="http://schemas.microsoft.com/office/drawing/2014/main" id="{C13D356A-1D5C-4EE0-86AE-42DA63173685}"/>
              </a:ext>
            </a:extLst>
          </p:cNvPr>
          <p:cNvPicPr>
            <a:picLocks noChangeAspect="1"/>
          </p:cNvPicPr>
          <p:nvPr/>
        </p:nvPicPr>
        <p:blipFill>
          <a:blip r:embed="rId4"/>
          <a:stretch>
            <a:fillRect/>
          </a:stretch>
        </p:blipFill>
        <p:spPr>
          <a:xfrm>
            <a:off x="7696200" y="123082"/>
            <a:ext cx="1447800" cy="638175"/>
          </a:xfrm>
          <a:prstGeom prst="rect">
            <a:avLst/>
          </a:prstGeom>
        </p:spPr>
      </p:pic>
      <p:pic>
        <p:nvPicPr>
          <p:cNvPr id="9" name="Picture 6">
            <a:extLst>
              <a:ext uri="{FF2B5EF4-FFF2-40B4-BE49-F238E27FC236}">
                <a16:creationId xmlns:a16="http://schemas.microsoft.com/office/drawing/2014/main" id="{C4CEAA1E-6C4E-4956-B92D-0DD653DDA6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334" y="715493"/>
            <a:ext cx="2657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5"/>
          <p:cNvSpPr txBox="1">
            <a:spLocks noChangeArrowheads="1"/>
          </p:cNvSpPr>
          <p:nvPr/>
        </p:nvSpPr>
        <p:spPr bwMode="auto">
          <a:xfrm>
            <a:off x="365380" y="1516677"/>
            <a:ext cx="5801923"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a:spcBef>
                <a:spcPts val="0"/>
              </a:spcBef>
              <a:spcAft>
                <a:spcPts val="600"/>
              </a:spcAft>
              <a:buNone/>
            </a:pPr>
            <a:r>
              <a:rPr lang="en-US" altLang="en-US" sz="1800" b="1" dirty="0">
                <a:solidFill>
                  <a:srgbClr val="00718F"/>
                </a:solidFill>
              </a:rPr>
              <a:t>MDLive</a:t>
            </a:r>
            <a:br>
              <a:rPr lang="en-US" altLang="en-US" sz="1500" dirty="0">
                <a:solidFill>
                  <a:schemeClr val="tx1">
                    <a:lumMod val="10000"/>
                  </a:schemeClr>
                </a:solidFill>
              </a:rPr>
            </a:br>
            <a:r>
              <a:rPr lang="en-US" altLang="en-US" sz="1500" dirty="0">
                <a:solidFill>
                  <a:schemeClr val="tx1">
                    <a:lumMod val="10000"/>
                  </a:schemeClr>
                </a:solidFill>
              </a:rPr>
              <a:t>Blue Shield PPO members </a:t>
            </a:r>
            <a:r>
              <a:rPr lang="en-US" sz="1500" dirty="0">
                <a:solidFill>
                  <a:schemeClr val="tx1">
                    <a:lumMod val="10000"/>
                  </a:schemeClr>
                </a:solidFill>
              </a:rPr>
              <a:t>can consult </a:t>
            </a:r>
            <a:r>
              <a:rPr lang="en-US" sz="1500" dirty="0"/>
              <a:t>with MDLive doctors and pediatricians over the phone, by video visit, or by using the mobile app, for a $10 copay* via MDLive.  All visits are confidential.</a:t>
            </a:r>
          </a:p>
          <a:p>
            <a:pPr>
              <a:spcBef>
                <a:spcPts val="0"/>
              </a:spcBef>
              <a:spcAft>
                <a:spcPts val="600"/>
              </a:spcAft>
              <a:buNone/>
            </a:pPr>
            <a:r>
              <a:rPr lang="en-US" sz="1500" dirty="0"/>
              <a:t>Physicians can advise on a variety of medical conditions including:</a:t>
            </a:r>
          </a:p>
          <a:p>
            <a:pPr>
              <a:spcBef>
                <a:spcPts val="0"/>
              </a:spcBef>
              <a:spcAft>
                <a:spcPts val="600"/>
              </a:spcAft>
              <a:buNone/>
            </a:pPr>
            <a:r>
              <a:rPr lang="en-US" sz="1500" dirty="0"/>
              <a:t>	General </a:t>
            </a:r>
            <a:r>
              <a:rPr lang="en-US" sz="1500" dirty="0" err="1"/>
              <a:t>Contitions</a:t>
            </a:r>
            <a:endParaRPr lang="en-US" sz="1500" dirty="0"/>
          </a:p>
          <a:p>
            <a:pPr marL="1028700" lvl="1">
              <a:spcBef>
                <a:spcPts val="0"/>
              </a:spcBef>
              <a:buClr>
                <a:schemeClr val="accent5">
                  <a:lumMod val="50000"/>
                </a:schemeClr>
              </a:buClr>
              <a:buSzPct val="98000"/>
              <a:buFont typeface="Wingdings" panose="05000000000000000000" pitchFamily="2" charset="2"/>
              <a:buChar char="ü"/>
            </a:pPr>
            <a:r>
              <a:rPr lang="en-US" sz="1500" dirty="0"/>
              <a:t>Cough</a:t>
            </a:r>
          </a:p>
          <a:p>
            <a:pPr marL="1028700" lvl="1">
              <a:spcBef>
                <a:spcPts val="0"/>
              </a:spcBef>
              <a:buClr>
                <a:schemeClr val="accent5">
                  <a:lumMod val="50000"/>
                </a:schemeClr>
              </a:buClr>
              <a:buSzPct val="98000"/>
              <a:buFont typeface="Wingdings" panose="05000000000000000000" pitchFamily="2" charset="2"/>
              <a:buChar char="ü"/>
            </a:pPr>
            <a:r>
              <a:rPr lang="en-US" sz="1500" dirty="0"/>
              <a:t>Cold</a:t>
            </a:r>
          </a:p>
          <a:p>
            <a:pPr marL="1028700" lvl="1">
              <a:spcBef>
                <a:spcPts val="0"/>
              </a:spcBef>
              <a:buClr>
                <a:schemeClr val="accent5">
                  <a:lumMod val="50000"/>
                </a:schemeClr>
              </a:buClr>
              <a:buSzPct val="98000"/>
              <a:buFont typeface="Wingdings" panose="05000000000000000000" pitchFamily="2" charset="2"/>
              <a:buChar char="ü"/>
            </a:pPr>
            <a:r>
              <a:rPr lang="en-US" sz="1500" dirty="0"/>
              <a:t>Fever</a:t>
            </a:r>
          </a:p>
          <a:p>
            <a:pPr marL="1028700" lvl="1">
              <a:spcBef>
                <a:spcPts val="0"/>
              </a:spcBef>
              <a:buClr>
                <a:schemeClr val="accent5">
                  <a:lumMod val="50000"/>
                </a:schemeClr>
              </a:buClr>
              <a:buSzPct val="98000"/>
              <a:buFont typeface="Wingdings" panose="05000000000000000000" pitchFamily="2" charset="2"/>
              <a:buChar char="ü"/>
            </a:pPr>
            <a:r>
              <a:rPr lang="en-US" sz="1500" dirty="0"/>
              <a:t>Flu</a:t>
            </a:r>
          </a:p>
          <a:p>
            <a:pPr marL="1028700" lvl="1">
              <a:spcBef>
                <a:spcPts val="0"/>
              </a:spcBef>
              <a:buClr>
                <a:schemeClr val="accent5">
                  <a:lumMod val="50000"/>
                </a:schemeClr>
              </a:buClr>
              <a:buSzPct val="98000"/>
              <a:buFont typeface="Wingdings" panose="05000000000000000000" pitchFamily="2" charset="2"/>
              <a:buChar char="ü"/>
            </a:pPr>
            <a:r>
              <a:rPr lang="en-US" sz="1500" dirty="0"/>
              <a:t>Infection</a:t>
            </a:r>
          </a:p>
          <a:p>
            <a:pPr marL="1028700" lvl="1">
              <a:spcBef>
                <a:spcPts val="0"/>
              </a:spcBef>
              <a:buClr>
                <a:schemeClr val="accent5">
                  <a:lumMod val="50000"/>
                </a:schemeClr>
              </a:buClr>
              <a:buSzPct val="98000"/>
              <a:buFont typeface="Wingdings" panose="05000000000000000000" pitchFamily="2" charset="2"/>
              <a:buChar char="ü"/>
            </a:pPr>
            <a:r>
              <a:rPr lang="en-US" sz="1500" dirty="0"/>
              <a:t>Children’s health issues</a:t>
            </a:r>
          </a:p>
          <a:p>
            <a:pPr marL="1028700" lvl="1">
              <a:spcBef>
                <a:spcPts val="0"/>
              </a:spcBef>
              <a:buClr>
                <a:schemeClr val="accent5">
                  <a:lumMod val="50000"/>
                </a:schemeClr>
              </a:buClr>
              <a:buSzPct val="98000"/>
              <a:buFont typeface="Wingdings" panose="05000000000000000000" pitchFamily="2" charset="2"/>
              <a:buChar char="ü"/>
            </a:pPr>
            <a:r>
              <a:rPr lang="en-US" sz="1500" dirty="0"/>
              <a:t>And more</a:t>
            </a:r>
          </a:p>
        </p:txBody>
      </p:sp>
      <p:sp>
        <p:nvSpPr>
          <p:cNvPr id="30727" name="TextBox 7"/>
          <p:cNvSpPr txBox="1">
            <a:spLocks noChangeArrowheads="1"/>
          </p:cNvSpPr>
          <p:nvPr/>
        </p:nvSpPr>
        <p:spPr bwMode="auto">
          <a:xfrm>
            <a:off x="402336" y="274320"/>
            <a:ext cx="7635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a:spcBef>
                <a:spcPct val="0"/>
              </a:spcBef>
              <a:buFontTx/>
              <a:buNone/>
            </a:pPr>
            <a:r>
              <a:rPr lang="en-US" altLang="en-US" sz="3000" b="1" dirty="0">
                <a:solidFill>
                  <a:srgbClr val="00718F"/>
                </a:solidFill>
              </a:rPr>
              <a:t>Added Value Programs</a:t>
            </a:r>
          </a:p>
          <a:p>
            <a:pPr>
              <a:spcBef>
                <a:spcPct val="0"/>
              </a:spcBef>
              <a:buFontTx/>
              <a:buNone/>
            </a:pPr>
            <a:r>
              <a:rPr lang="en-US" altLang="en-US" sz="2000" dirty="0">
                <a:solidFill>
                  <a:srgbClr val="00718F"/>
                </a:solidFill>
              </a:rPr>
              <a:t>Blue Shield Members</a:t>
            </a:r>
          </a:p>
          <a:p>
            <a:pPr>
              <a:spcBef>
                <a:spcPct val="0"/>
              </a:spcBef>
              <a:buFontTx/>
              <a:buNone/>
            </a:pPr>
            <a:r>
              <a:rPr lang="en-US" altLang="en-US" sz="2000" dirty="0">
                <a:solidFill>
                  <a:srgbClr val="00718F"/>
                </a:solidFill>
              </a:rPr>
              <a:t>24/7 Phone and Video Physician Consultations</a:t>
            </a:r>
            <a:endParaRPr lang="en-US" altLang="en-US" sz="3200" dirty="0">
              <a:solidFill>
                <a:srgbClr val="00718F"/>
              </a:solidFill>
            </a:endParaRPr>
          </a:p>
        </p:txBody>
      </p:sp>
      <p:sp>
        <p:nvSpPr>
          <p:cNvPr id="4" name="Rectangle 3"/>
          <p:cNvSpPr/>
          <p:nvPr/>
        </p:nvSpPr>
        <p:spPr>
          <a:xfrm>
            <a:off x="1157771" y="5117663"/>
            <a:ext cx="8759952" cy="784830"/>
          </a:xfrm>
          <a:prstGeom prst="rect">
            <a:avLst/>
          </a:prstGeom>
        </p:spPr>
        <p:txBody>
          <a:bodyPr wrap="square">
            <a:spAutoFit/>
          </a:bodyPr>
          <a:lstStyle/>
          <a:p>
            <a:pPr>
              <a:spcAft>
                <a:spcPts val="600"/>
              </a:spcAft>
              <a:buNone/>
            </a:pPr>
            <a:r>
              <a:rPr lang="en-US" sz="1500" dirty="0" err="1">
                <a:solidFill>
                  <a:schemeClr val="tx1">
                    <a:lumMod val="10000"/>
                  </a:schemeClr>
                </a:solidFill>
              </a:rPr>
              <a:t>MDLive</a:t>
            </a:r>
            <a:r>
              <a:rPr lang="en-US" sz="1500" dirty="0">
                <a:solidFill>
                  <a:schemeClr val="tx1">
                    <a:lumMod val="10000"/>
                  </a:schemeClr>
                </a:solidFill>
              </a:rPr>
              <a:t> physicians can diagnose, recommend a treatment, and prescribe medication when appropriate.</a:t>
            </a:r>
            <a:br>
              <a:rPr lang="en-US" sz="1500" dirty="0">
                <a:solidFill>
                  <a:schemeClr val="tx1">
                    <a:lumMod val="10000"/>
                  </a:schemeClr>
                </a:solidFill>
              </a:rPr>
            </a:br>
            <a:r>
              <a:rPr lang="en-US" altLang="en-US" sz="1500" dirty="0">
                <a:solidFill>
                  <a:schemeClr val="tx1">
                    <a:lumMod val="10000"/>
                  </a:schemeClr>
                </a:solidFill>
              </a:rPr>
              <a:t>Visit </a:t>
            </a:r>
            <a:r>
              <a:rPr lang="en-US" altLang="en-US" sz="1500" b="1" u="sng" dirty="0">
                <a:solidFill>
                  <a:srgbClr val="00718F"/>
                </a:solidFill>
              </a:rPr>
              <a:t>MDLive.com/SISC</a:t>
            </a:r>
            <a:r>
              <a:rPr lang="en-US" altLang="en-US" sz="1500" dirty="0">
                <a:solidFill>
                  <a:srgbClr val="00718F"/>
                </a:solidFill>
              </a:rPr>
              <a:t> </a:t>
            </a:r>
            <a:r>
              <a:rPr lang="en-US" altLang="en-US" sz="1500" dirty="0">
                <a:solidFill>
                  <a:schemeClr val="tx1">
                    <a:lumMod val="10000"/>
                  </a:schemeClr>
                </a:solidFill>
              </a:rPr>
              <a:t>or call </a:t>
            </a:r>
            <a:r>
              <a:rPr lang="en-US" altLang="en-US" sz="1500" b="1" dirty="0">
                <a:solidFill>
                  <a:srgbClr val="00718F"/>
                </a:solidFill>
              </a:rPr>
              <a:t>1-800-657-6169</a:t>
            </a:r>
            <a:r>
              <a:rPr lang="en-US" altLang="en-US" sz="1500" dirty="0"/>
              <a:t> </a:t>
            </a:r>
            <a:r>
              <a:rPr lang="en-US" altLang="en-US" sz="1500" dirty="0">
                <a:solidFill>
                  <a:schemeClr val="tx1">
                    <a:lumMod val="10000"/>
                  </a:schemeClr>
                </a:solidFill>
              </a:rPr>
              <a:t>for more information.</a:t>
            </a:r>
          </a:p>
        </p:txBody>
      </p:sp>
      <p:pic>
        <p:nvPicPr>
          <p:cNvPr id="5" name="Picture 4"/>
          <p:cNvPicPr>
            <a:picLocks noChangeAspect="1"/>
          </p:cNvPicPr>
          <p:nvPr/>
        </p:nvPicPr>
        <p:blipFill>
          <a:blip r:embed="rId2"/>
          <a:stretch>
            <a:fillRect/>
          </a:stretch>
        </p:blipFill>
        <p:spPr>
          <a:xfrm>
            <a:off x="6652316" y="994967"/>
            <a:ext cx="1581150" cy="381000"/>
          </a:xfrm>
          <a:prstGeom prst="rect">
            <a:avLst/>
          </a:prstGeom>
        </p:spPr>
      </p:pic>
      <p:sp>
        <p:nvSpPr>
          <p:cNvPr id="9" name="Rectangle 8">
            <a:extLst>
              <a:ext uri="{FF2B5EF4-FFF2-40B4-BE49-F238E27FC236}">
                <a16:creationId xmlns:a16="http://schemas.microsoft.com/office/drawing/2014/main" id="{2DF7BBBC-CF43-4BA0-85C3-220A3BF90791}"/>
              </a:ext>
            </a:extLst>
          </p:cNvPr>
          <p:cNvSpPr/>
          <p:nvPr/>
        </p:nvSpPr>
        <p:spPr>
          <a:xfrm>
            <a:off x="384047" y="6391656"/>
            <a:ext cx="8226552" cy="276999"/>
          </a:xfrm>
          <a:prstGeom prst="rect">
            <a:avLst/>
          </a:prstGeom>
        </p:spPr>
        <p:txBody>
          <a:bodyPr wrap="square">
            <a:spAutoFit/>
          </a:bodyPr>
          <a:lstStyle/>
          <a:p>
            <a:pPr marL="0" indent="0">
              <a:buNone/>
            </a:pPr>
            <a:r>
              <a:rPr lang="en-US" sz="1200" dirty="0">
                <a:solidFill>
                  <a:schemeClr val="tx1">
                    <a:lumMod val="10000"/>
                  </a:schemeClr>
                </a:solidFill>
              </a:rPr>
              <a:t>*Per IRS guidelines, this benefit is subject to deductible for HSA members.</a:t>
            </a:r>
          </a:p>
        </p:txBody>
      </p:sp>
      <p:pic>
        <p:nvPicPr>
          <p:cNvPr id="13" name="Picture 12">
            <a:extLst>
              <a:ext uri="{FF2B5EF4-FFF2-40B4-BE49-F238E27FC236}">
                <a16:creationId xmlns:a16="http://schemas.microsoft.com/office/drawing/2014/main" id="{05A475AE-77CE-4E8E-A157-7954097A13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7623" y="2651595"/>
            <a:ext cx="1936362" cy="2314189"/>
          </a:xfrm>
          <a:prstGeom prst="rect">
            <a:avLst/>
          </a:prstGeom>
        </p:spPr>
      </p:pic>
      <p:sp>
        <p:nvSpPr>
          <p:cNvPr id="14" name="Rectangle 13">
            <a:extLst>
              <a:ext uri="{FF2B5EF4-FFF2-40B4-BE49-F238E27FC236}">
                <a16:creationId xmlns:a16="http://schemas.microsoft.com/office/drawing/2014/main" id="{13979C74-6FC5-482E-87F8-B1BCCFED5658}"/>
              </a:ext>
            </a:extLst>
          </p:cNvPr>
          <p:cNvSpPr/>
          <p:nvPr/>
        </p:nvSpPr>
        <p:spPr>
          <a:xfrm>
            <a:off x="3266342" y="3024656"/>
            <a:ext cx="2611315" cy="1510411"/>
          </a:xfrm>
          <a:prstGeom prst="rect">
            <a:avLst/>
          </a:prstGeom>
        </p:spPr>
        <p:txBody>
          <a:bodyPr>
            <a:noAutofit/>
          </a:bodyPr>
          <a:lstStyle/>
          <a:p>
            <a:pPr marL="274320" marR="0" lvl="1" indent="0" algn="l" defTabSz="914400" rtl="0" eaLnBrk="1" fontAlgn="auto" latinLnBrk="0" hangingPunct="1">
              <a:lnSpc>
                <a:spcPct val="100000"/>
              </a:lnSpc>
              <a:spcBef>
                <a:spcPts val="0"/>
              </a:spcBef>
              <a:spcAft>
                <a:spcPts val="0"/>
              </a:spcAft>
              <a:buClr>
                <a:srgbClr val="96BA32"/>
              </a:buClr>
              <a:buSzPct val="130000"/>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   Behavioral Health</a:t>
            </a:r>
          </a:p>
          <a:p>
            <a:pPr marL="1017270" marR="0" lvl="2" indent="-285750" algn="l" defTabSz="914400" rtl="0" eaLnBrk="1" fontAlgn="auto" latinLnBrk="0" hangingPunct="1">
              <a:lnSpc>
                <a:spcPct val="100000"/>
              </a:lnSpc>
              <a:spcBef>
                <a:spcPts val="0"/>
              </a:spcBef>
              <a:spcAft>
                <a:spcPts val="0"/>
              </a:spcAft>
              <a:buClr>
                <a:schemeClr val="accent6">
                  <a:lumMod val="50000"/>
                </a:schemeClr>
              </a:buClr>
              <a:buSzPct val="100000"/>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Depression</a:t>
            </a:r>
          </a:p>
          <a:p>
            <a:pPr marL="1017270" marR="0" lvl="2" indent="-285750" algn="l" defTabSz="914400" rtl="0" eaLnBrk="1" fontAlgn="auto" latinLnBrk="0" hangingPunct="1">
              <a:lnSpc>
                <a:spcPct val="100000"/>
              </a:lnSpc>
              <a:spcBef>
                <a:spcPts val="0"/>
              </a:spcBef>
              <a:spcAft>
                <a:spcPts val="0"/>
              </a:spcAft>
              <a:buClr>
                <a:schemeClr val="accent6">
                  <a:lumMod val="50000"/>
                </a:schemeClr>
              </a:buClr>
              <a:buSzPct val="100000"/>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Bipolar disorders</a:t>
            </a:r>
          </a:p>
          <a:p>
            <a:pPr marL="1017270" marR="0" lvl="2" indent="-285750" algn="l" defTabSz="914400" rtl="0" eaLnBrk="1" fontAlgn="auto" latinLnBrk="0" hangingPunct="1">
              <a:lnSpc>
                <a:spcPct val="100000"/>
              </a:lnSpc>
              <a:spcBef>
                <a:spcPts val="0"/>
              </a:spcBef>
              <a:spcAft>
                <a:spcPts val="0"/>
              </a:spcAft>
              <a:buClr>
                <a:schemeClr val="accent6">
                  <a:lumMod val="50000"/>
                </a:schemeClr>
              </a:buClr>
              <a:buSzPct val="100000"/>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Stress</a:t>
            </a:r>
          </a:p>
          <a:p>
            <a:pPr marL="1017270" marR="0" lvl="2" indent="-285750" algn="l" defTabSz="914400" rtl="0" eaLnBrk="1" fontAlgn="auto" latinLnBrk="0" hangingPunct="1">
              <a:lnSpc>
                <a:spcPct val="100000"/>
              </a:lnSpc>
              <a:spcBef>
                <a:spcPts val="0"/>
              </a:spcBef>
              <a:spcAft>
                <a:spcPts val="0"/>
              </a:spcAft>
              <a:buClr>
                <a:schemeClr val="accent6">
                  <a:lumMod val="50000"/>
                </a:schemeClr>
              </a:buClr>
              <a:buSzPct val="100000"/>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Grief and loss</a:t>
            </a:r>
          </a:p>
          <a:p>
            <a:pPr marL="1017270" marR="0" lvl="2" indent="-285750" algn="l" defTabSz="914400" rtl="0" eaLnBrk="1" fontAlgn="auto" latinLnBrk="0" hangingPunct="1">
              <a:lnSpc>
                <a:spcPct val="100000"/>
              </a:lnSpc>
              <a:spcBef>
                <a:spcPts val="0"/>
              </a:spcBef>
              <a:spcAft>
                <a:spcPts val="600"/>
              </a:spcAft>
              <a:buClr>
                <a:schemeClr val="accent6">
                  <a:lumMod val="50000"/>
                </a:schemeClr>
              </a:buClr>
              <a:buSzPct val="100000"/>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And more</a:t>
            </a:r>
          </a:p>
        </p:txBody>
      </p:sp>
      <p:pic>
        <p:nvPicPr>
          <p:cNvPr id="11" name="Picture 10">
            <a:extLst>
              <a:ext uri="{FF2B5EF4-FFF2-40B4-BE49-F238E27FC236}">
                <a16:creationId xmlns:a16="http://schemas.microsoft.com/office/drawing/2014/main" id="{62AF5F00-5F09-4C7D-BF06-BBBB4D9C6EE8}"/>
              </a:ext>
            </a:extLst>
          </p:cNvPr>
          <p:cNvPicPr>
            <a:picLocks noChangeAspect="1"/>
          </p:cNvPicPr>
          <p:nvPr/>
        </p:nvPicPr>
        <p:blipFill>
          <a:blip r:embed="rId5"/>
          <a:stretch>
            <a:fillRect/>
          </a:stretch>
        </p:blipFill>
        <p:spPr>
          <a:xfrm>
            <a:off x="7579145" y="220920"/>
            <a:ext cx="1447800" cy="6381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E10B4-986A-4970-A36A-95751CEA3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5400"/>
            <a:ext cx="9144000" cy="3352800"/>
          </a:xfrm>
          <a:prstGeom prst="rect">
            <a:avLst/>
          </a:prstGeom>
        </p:spPr>
      </p:pic>
      <p:sp>
        <p:nvSpPr>
          <p:cNvPr id="5122" name="Subtitle 2"/>
          <p:cNvSpPr>
            <a:spLocks noGrp="1" noChangeArrowheads="1"/>
          </p:cNvSpPr>
          <p:nvPr>
            <p:ph type="subTitle" idx="1"/>
          </p:nvPr>
        </p:nvSpPr>
        <p:spPr>
          <a:xfrm>
            <a:off x="114300" y="4841081"/>
            <a:ext cx="8915400" cy="985838"/>
          </a:xfrm>
        </p:spPr>
        <p:txBody>
          <a:bodyPr/>
          <a:lstStyle/>
          <a:p>
            <a:pPr algn="ctr"/>
            <a:r>
              <a:rPr lang="en-US" altLang="en-US" sz="2800" dirty="0"/>
              <a:t>College of Marin </a:t>
            </a:r>
          </a:p>
          <a:p>
            <a:pPr algn="ctr"/>
            <a:r>
              <a:rPr lang="en-US" altLang="en-US" sz="2800" dirty="0"/>
              <a:t>Employee Benefits Overview</a:t>
            </a:r>
          </a:p>
          <a:p>
            <a:pPr algn="ctr"/>
            <a:r>
              <a:rPr lang="en-US" altLang="en-US" sz="2800" dirty="0">
                <a:solidFill>
                  <a:srgbClr val="D38B00"/>
                </a:solidFill>
              </a:rPr>
              <a:t>Plan Year: Oct. 1, 2024- Sept. 30, 2025</a:t>
            </a:r>
          </a:p>
          <a:p>
            <a:pPr algn="ctr"/>
            <a:endParaRPr lang="en-US" altLang="en-US" sz="2800" dirty="0"/>
          </a:p>
          <a:p>
            <a:pPr algn="ctr"/>
            <a:r>
              <a:rPr lang="en-US" altLang="en-US" sz="2800" dirty="0"/>
              <a:t> </a:t>
            </a:r>
          </a:p>
          <a:p>
            <a:pPr algn="ctr"/>
            <a:endParaRPr lang="en-US" altLang="en-US" sz="2800" dirty="0"/>
          </a:p>
        </p:txBody>
      </p:sp>
      <p:pic>
        <p:nvPicPr>
          <p:cNvPr id="6" name="Picture 5" descr="cid:image001.png@01D8A106.0CBD5500">
            <a:extLst>
              <a:ext uri="{FF2B5EF4-FFF2-40B4-BE49-F238E27FC236}">
                <a16:creationId xmlns:a16="http://schemas.microsoft.com/office/drawing/2014/main" id="{DFF1978C-691F-4C2B-BD2E-AE33C13155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2560"/>
            <a:ext cx="3886200" cy="1676399"/>
          </a:xfrm>
          <a:prstGeom prst="rect">
            <a:avLst/>
          </a:prstGeom>
          <a:noFill/>
          <a:ln>
            <a:noFill/>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18219A97-917E-43EF-A35A-2F3A4DE0B815}"/>
              </a:ext>
            </a:extLst>
          </p:cNvPr>
          <p:cNvSpPr txBox="1">
            <a:spLocks noChangeArrowheads="1"/>
          </p:cNvSpPr>
          <p:nvPr/>
        </p:nvSpPr>
        <p:spPr bwMode="auto">
          <a:xfrm>
            <a:off x="339969" y="101850"/>
            <a:ext cx="7635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a:spcBef>
                <a:spcPct val="0"/>
              </a:spcBef>
              <a:buFontTx/>
              <a:buNone/>
            </a:pPr>
            <a:r>
              <a:rPr lang="en-US" altLang="en-US" sz="3000" b="1" dirty="0">
                <a:solidFill>
                  <a:srgbClr val="00718F"/>
                </a:solidFill>
              </a:rPr>
              <a:t>Added Value Programs</a:t>
            </a:r>
          </a:p>
          <a:p>
            <a:pPr>
              <a:spcBef>
                <a:spcPct val="0"/>
              </a:spcBef>
              <a:buFontTx/>
              <a:buNone/>
            </a:pPr>
            <a:r>
              <a:rPr lang="en-US" altLang="en-US" sz="2000" dirty="0">
                <a:solidFill>
                  <a:srgbClr val="00718F"/>
                </a:solidFill>
              </a:rPr>
              <a:t>Blue Shield Members</a:t>
            </a:r>
          </a:p>
          <a:p>
            <a:pPr>
              <a:spcBef>
                <a:spcPct val="0"/>
              </a:spcBef>
              <a:buFontTx/>
              <a:buNone/>
            </a:pPr>
            <a:r>
              <a:rPr lang="en-US" altLang="en-US" sz="2000" dirty="0">
                <a:solidFill>
                  <a:srgbClr val="00718F"/>
                </a:solidFill>
              </a:rPr>
              <a:t>Primary Care in the palm of your hand </a:t>
            </a:r>
            <a:r>
              <a:rPr lang="en-US" altLang="en-US" sz="2000" i="1" dirty="0">
                <a:solidFill>
                  <a:srgbClr val="00718F"/>
                </a:solidFill>
              </a:rPr>
              <a:t>at No Cost</a:t>
            </a:r>
            <a:endParaRPr lang="en-US" altLang="en-US" sz="3200" i="1" dirty="0">
              <a:solidFill>
                <a:srgbClr val="00718F"/>
              </a:solidFill>
            </a:endParaRPr>
          </a:p>
        </p:txBody>
      </p:sp>
      <p:sp>
        <p:nvSpPr>
          <p:cNvPr id="6" name="Content Placeholder 5">
            <a:extLst>
              <a:ext uri="{FF2B5EF4-FFF2-40B4-BE49-F238E27FC236}">
                <a16:creationId xmlns:a16="http://schemas.microsoft.com/office/drawing/2014/main" id="{E6A67559-6241-45BF-883A-C28F3C023F9F}"/>
              </a:ext>
            </a:extLst>
          </p:cNvPr>
          <p:cNvSpPr txBox="1">
            <a:spLocks noGrp="1" noChangeArrowheads="1"/>
          </p:cNvSpPr>
          <p:nvPr>
            <p:ph idx="1"/>
          </p:nvPr>
        </p:nvSpPr>
        <p:spPr bwMode="auto">
          <a:xfrm>
            <a:off x="339969" y="1149781"/>
            <a:ext cx="601393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a:spcBef>
                <a:spcPts val="0"/>
              </a:spcBef>
              <a:spcAft>
                <a:spcPts val="600"/>
              </a:spcAft>
              <a:buNone/>
            </a:pPr>
            <a:endParaRPr lang="en-US" altLang="en-US" sz="1800" b="1" dirty="0">
              <a:solidFill>
                <a:srgbClr val="00718F"/>
              </a:solidFill>
            </a:endParaRPr>
          </a:p>
          <a:p>
            <a:pPr>
              <a:spcBef>
                <a:spcPts val="0"/>
              </a:spcBef>
              <a:spcAft>
                <a:spcPts val="600"/>
              </a:spcAft>
              <a:buNone/>
            </a:pPr>
            <a:r>
              <a:rPr lang="en-US" altLang="en-US" sz="1800" b="1" dirty="0">
                <a:solidFill>
                  <a:srgbClr val="00718F"/>
                </a:solidFill>
              </a:rPr>
              <a:t>Eden Health</a:t>
            </a:r>
            <a:endParaRPr lang="en-US" altLang="en-US" sz="1500" b="1" dirty="0">
              <a:solidFill>
                <a:schemeClr val="tx1">
                  <a:lumMod val="10000"/>
                </a:schemeClr>
              </a:solidFill>
            </a:endParaRPr>
          </a:p>
          <a:p>
            <a:pPr marL="0">
              <a:spcBef>
                <a:spcPts val="0"/>
              </a:spcBef>
              <a:spcAft>
                <a:spcPts val="600"/>
              </a:spcAft>
              <a:buNone/>
            </a:pPr>
            <a:r>
              <a:rPr lang="en-US" altLang="en-US" sz="1500" dirty="0">
                <a:solidFill>
                  <a:schemeClr val="tx1">
                    <a:lumMod val="10000"/>
                  </a:schemeClr>
                </a:solidFill>
              </a:rPr>
              <a:t>Blue Shield PPO members </a:t>
            </a:r>
            <a:r>
              <a:rPr lang="en-US" sz="1500" dirty="0">
                <a:solidFill>
                  <a:schemeClr val="tx1">
                    <a:lumMod val="10000"/>
                  </a:schemeClr>
                </a:solidFill>
              </a:rPr>
              <a:t>have 24/7 access to a Care Team who works together to offer you primary care, mental health support, and answers to follow-up care questions through one app.</a:t>
            </a:r>
          </a:p>
          <a:p>
            <a:pPr>
              <a:spcBef>
                <a:spcPts val="0"/>
              </a:spcBef>
              <a:spcAft>
                <a:spcPts val="600"/>
              </a:spcAft>
              <a:buNone/>
            </a:pPr>
            <a:endParaRPr lang="en-US" sz="600" dirty="0"/>
          </a:p>
          <a:p>
            <a:pPr>
              <a:spcBef>
                <a:spcPts val="0"/>
              </a:spcBef>
              <a:spcAft>
                <a:spcPts val="600"/>
              </a:spcAft>
              <a:buNone/>
            </a:pPr>
            <a:r>
              <a:rPr lang="en-US" sz="1500" dirty="0"/>
              <a:t>Your primary care team can provide support in numerous areas including:  </a:t>
            </a:r>
          </a:p>
          <a:p>
            <a:pPr marL="1028700" lvl="1">
              <a:spcBef>
                <a:spcPts val="0"/>
              </a:spcBef>
              <a:buClr>
                <a:schemeClr val="accent5">
                  <a:lumMod val="50000"/>
                </a:schemeClr>
              </a:buClr>
              <a:buSzPct val="98000"/>
              <a:buFont typeface="Wingdings" panose="05000000000000000000" pitchFamily="2" charset="2"/>
              <a:buChar char="ü"/>
            </a:pPr>
            <a:r>
              <a:rPr lang="en-US" sz="1500" dirty="0"/>
              <a:t>Diagnoses and Treatments</a:t>
            </a:r>
          </a:p>
          <a:p>
            <a:pPr marL="1028700" lvl="1">
              <a:spcBef>
                <a:spcPts val="0"/>
              </a:spcBef>
              <a:buClr>
                <a:schemeClr val="accent5">
                  <a:lumMod val="50000"/>
                </a:schemeClr>
              </a:buClr>
              <a:buSzPct val="98000"/>
              <a:buFont typeface="Wingdings" panose="05000000000000000000" pitchFamily="2" charset="2"/>
              <a:buChar char="ü"/>
            </a:pPr>
            <a:r>
              <a:rPr lang="en-US" sz="1500" dirty="0"/>
              <a:t>Prescription Refills</a:t>
            </a:r>
          </a:p>
          <a:p>
            <a:pPr marL="1028700" lvl="1">
              <a:spcBef>
                <a:spcPts val="0"/>
              </a:spcBef>
              <a:buClr>
                <a:schemeClr val="accent5">
                  <a:lumMod val="50000"/>
                </a:schemeClr>
              </a:buClr>
              <a:buSzPct val="98000"/>
              <a:buFont typeface="Wingdings" panose="05000000000000000000" pitchFamily="2" charset="2"/>
              <a:buChar char="ü"/>
            </a:pPr>
            <a:r>
              <a:rPr lang="en-US" sz="1500" dirty="0"/>
              <a:t>Scheduled video visits or live chat with a primary care physician</a:t>
            </a:r>
          </a:p>
          <a:p>
            <a:pPr marL="1028700" lvl="1">
              <a:spcBef>
                <a:spcPts val="0"/>
              </a:spcBef>
              <a:buClr>
                <a:schemeClr val="accent5">
                  <a:lumMod val="50000"/>
                </a:schemeClr>
              </a:buClr>
              <a:buSzPct val="98000"/>
              <a:buFont typeface="Wingdings" panose="05000000000000000000" pitchFamily="2" charset="2"/>
              <a:buChar char="ü"/>
            </a:pPr>
            <a:r>
              <a:rPr lang="en-US" sz="1500" dirty="0"/>
              <a:t>Answer follow-up care questions</a:t>
            </a:r>
          </a:p>
          <a:p>
            <a:pPr marL="1028700" lvl="1">
              <a:spcBef>
                <a:spcPts val="0"/>
              </a:spcBef>
              <a:buClr>
                <a:schemeClr val="accent5">
                  <a:lumMod val="50000"/>
                </a:schemeClr>
              </a:buClr>
              <a:buSzPct val="98000"/>
              <a:buFont typeface="Wingdings" panose="05000000000000000000" pitchFamily="2" charset="2"/>
              <a:buChar char="ü"/>
            </a:pPr>
            <a:r>
              <a:rPr lang="en-US" sz="1500" dirty="0"/>
              <a:t>Specialists Referrals to providers in your network</a:t>
            </a:r>
          </a:p>
          <a:p>
            <a:pPr marL="1028700" lvl="1">
              <a:spcBef>
                <a:spcPts val="0"/>
              </a:spcBef>
              <a:buClr>
                <a:schemeClr val="accent5">
                  <a:lumMod val="50000"/>
                </a:schemeClr>
              </a:buClr>
              <a:buSzPct val="98000"/>
              <a:buFont typeface="Wingdings" panose="05000000000000000000" pitchFamily="2" charset="2"/>
              <a:buChar char="ü"/>
            </a:pPr>
            <a:r>
              <a:rPr lang="en-US" sz="1500" dirty="0"/>
              <a:t>Mental Health Support</a:t>
            </a:r>
          </a:p>
          <a:p>
            <a:pPr lvl="1" indent="0">
              <a:spcBef>
                <a:spcPts val="0"/>
              </a:spcBef>
              <a:buClr>
                <a:schemeClr val="accent5">
                  <a:lumMod val="50000"/>
                </a:schemeClr>
              </a:buClr>
              <a:buSzPct val="98000"/>
              <a:buNone/>
            </a:pPr>
            <a:endParaRPr lang="en-US" sz="1500" dirty="0"/>
          </a:p>
          <a:p>
            <a:pPr marL="0" indent="0">
              <a:spcBef>
                <a:spcPts val="0"/>
              </a:spcBef>
              <a:buClr>
                <a:schemeClr val="accent5">
                  <a:lumMod val="50000"/>
                </a:schemeClr>
              </a:buClr>
              <a:buSzPct val="98000"/>
              <a:buNone/>
            </a:pPr>
            <a:r>
              <a:rPr lang="en-US" sz="1600" dirty="0"/>
              <a:t>Scan the QR code to download the Eden Health app,</a:t>
            </a:r>
          </a:p>
          <a:p>
            <a:pPr marL="0" indent="0">
              <a:spcBef>
                <a:spcPts val="0"/>
              </a:spcBef>
              <a:buClr>
                <a:schemeClr val="accent5">
                  <a:lumMod val="50000"/>
                </a:schemeClr>
              </a:buClr>
              <a:buSzPct val="98000"/>
              <a:buNone/>
            </a:pPr>
            <a:r>
              <a:rPr lang="en-US" sz="1600" dirty="0"/>
              <a:t>and register for your free Eden Health membership.</a:t>
            </a:r>
          </a:p>
        </p:txBody>
      </p:sp>
      <p:pic>
        <p:nvPicPr>
          <p:cNvPr id="8" name="Picture 7">
            <a:extLst>
              <a:ext uri="{FF2B5EF4-FFF2-40B4-BE49-F238E27FC236}">
                <a16:creationId xmlns:a16="http://schemas.microsoft.com/office/drawing/2014/main" id="{1CC9EF3C-79A5-4C25-B14C-03A1EE24107B}"/>
              </a:ext>
            </a:extLst>
          </p:cNvPr>
          <p:cNvPicPr>
            <a:picLocks noChangeAspect="1"/>
          </p:cNvPicPr>
          <p:nvPr/>
        </p:nvPicPr>
        <p:blipFill>
          <a:blip r:embed="rId2"/>
          <a:stretch>
            <a:fillRect/>
          </a:stretch>
        </p:blipFill>
        <p:spPr>
          <a:xfrm>
            <a:off x="6890942" y="879231"/>
            <a:ext cx="1781424" cy="285790"/>
          </a:xfrm>
          <a:prstGeom prst="rect">
            <a:avLst/>
          </a:prstGeom>
        </p:spPr>
      </p:pic>
      <p:pic>
        <p:nvPicPr>
          <p:cNvPr id="10" name="Picture 9">
            <a:extLst>
              <a:ext uri="{FF2B5EF4-FFF2-40B4-BE49-F238E27FC236}">
                <a16:creationId xmlns:a16="http://schemas.microsoft.com/office/drawing/2014/main" id="{CAEB99C1-7989-4ECE-848C-44D95BC7FCA5}"/>
              </a:ext>
            </a:extLst>
          </p:cNvPr>
          <p:cNvPicPr>
            <a:picLocks noChangeAspect="1"/>
          </p:cNvPicPr>
          <p:nvPr/>
        </p:nvPicPr>
        <p:blipFill>
          <a:blip r:embed="rId3"/>
          <a:stretch>
            <a:fillRect/>
          </a:stretch>
        </p:blipFill>
        <p:spPr>
          <a:xfrm>
            <a:off x="7355490" y="101850"/>
            <a:ext cx="1444877" cy="634039"/>
          </a:xfrm>
          <a:prstGeom prst="rect">
            <a:avLst/>
          </a:prstGeom>
        </p:spPr>
      </p:pic>
      <p:pic>
        <p:nvPicPr>
          <p:cNvPr id="11" name="Picture 10">
            <a:extLst>
              <a:ext uri="{FF2B5EF4-FFF2-40B4-BE49-F238E27FC236}">
                <a16:creationId xmlns:a16="http://schemas.microsoft.com/office/drawing/2014/main" id="{ADAF6140-AD86-4162-8A92-B953D2DDF3A1}"/>
              </a:ext>
            </a:extLst>
          </p:cNvPr>
          <p:cNvPicPr>
            <a:picLocks noChangeAspect="1"/>
          </p:cNvPicPr>
          <p:nvPr/>
        </p:nvPicPr>
        <p:blipFill>
          <a:blip r:embed="rId4"/>
          <a:stretch>
            <a:fillRect/>
          </a:stretch>
        </p:blipFill>
        <p:spPr>
          <a:xfrm>
            <a:off x="7014437" y="1468072"/>
            <a:ext cx="1672363" cy="3253204"/>
          </a:xfrm>
          <a:prstGeom prst="rect">
            <a:avLst/>
          </a:prstGeom>
        </p:spPr>
      </p:pic>
      <p:pic>
        <p:nvPicPr>
          <p:cNvPr id="12" name="Picture 11">
            <a:extLst>
              <a:ext uri="{FF2B5EF4-FFF2-40B4-BE49-F238E27FC236}">
                <a16:creationId xmlns:a16="http://schemas.microsoft.com/office/drawing/2014/main" id="{6CBD7B93-D5B8-4651-90C8-045455051A43}"/>
              </a:ext>
            </a:extLst>
          </p:cNvPr>
          <p:cNvPicPr>
            <a:picLocks noChangeAspect="1"/>
          </p:cNvPicPr>
          <p:nvPr/>
        </p:nvPicPr>
        <p:blipFill>
          <a:blip r:embed="rId5"/>
          <a:stretch>
            <a:fillRect/>
          </a:stretch>
        </p:blipFill>
        <p:spPr>
          <a:xfrm>
            <a:off x="5461349" y="4839552"/>
            <a:ext cx="1571464" cy="844740"/>
          </a:xfrm>
          <a:prstGeom prst="rect">
            <a:avLst/>
          </a:prstGeom>
        </p:spPr>
      </p:pic>
      <p:sp>
        <p:nvSpPr>
          <p:cNvPr id="13" name="Rectangle 12">
            <a:extLst>
              <a:ext uri="{FF2B5EF4-FFF2-40B4-BE49-F238E27FC236}">
                <a16:creationId xmlns:a16="http://schemas.microsoft.com/office/drawing/2014/main" id="{196AFA66-69A3-4CB2-9E01-48BC78069632}"/>
              </a:ext>
            </a:extLst>
          </p:cNvPr>
          <p:cNvSpPr/>
          <p:nvPr/>
        </p:nvSpPr>
        <p:spPr>
          <a:xfrm>
            <a:off x="152400" y="6362613"/>
            <a:ext cx="8346831" cy="461666"/>
          </a:xfrm>
          <a:prstGeom prst="rect">
            <a:avLst/>
          </a:prstGeom>
        </p:spPr>
        <p:txBody>
          <a:bodyPr wrap="square">
            <a:spAutoFit/>
          </a:bodyPr>
          <a:lstStyle/>
          <a:p>
            <a:pPr eaLnBrk="0" fontAlgn="base" hangingPunct="0">
              <a:spcBef>
                <a:spcPct val="0"/>
              </a:spcBef>
              <a:spcAft>
                <a:spcPct val="0"/>
              </a:spcAft>
            </a:pPr>
            <a:r>
              <a:rPr lang="en-US" sz="1200" dirty="0">
                <a:solidFill>
                  <a:srgbClr val="FF0000"/>
                </a:solidFill>
                <a:latin typeface="Arial" panose="020B0604020202020204" pitchFamily="34" charset="0"/>
              </a:rPr>
              <a:t>This Program is not available to HSA, HMO, or Kaiser members</a:t>
            </a:r>
            <a:r>
              <a:rPr lang="en-US" sz="1200" dirty="0">
                <a:solidFill>
                  <a:srgbClr val="BADDE1">
                    <a:lumMod val="10000"/>
                  </a:srgbClr>
                </a:solidFill>
                <a:latin typeface="Arial" panose="020B0604020202020204" pitchFamily="34" charset="0"/>
              </a:rPr>
              <a:t>.</a:t>
            </a:r>
          </a:p>
          <a:p>
            <a:pPr eaLnBrk="0" fontAlgn="base" hangingPunct="0">
              <a:spcBef>
                <a:spcPct val="0"/>
              </a:spcBef>
              <a:spcAft>
                <a:spcPct val="0"/>
              </a:spcAft>
            </a:pPr>
            <a:endParaRPr lang="en-US" sz="1200" dirty="0">
              <a:solidFill>
                <a:srgbClr val="BADDE1">
                  <a:lumMod val="10000"/>
                </a:srgbClr>
              </a:solidFill>
              <a:latin typeface="Arial" panose="020B0604020202020204" pitchFamily="34" charset="0"/>
            </a:endParaRPr>
          </a:p>
        </p:txBody>
      </p:sp>
    </p:spTree>
    <p:extLst>
      <p:ext uri="{BB962C8B-B14F-4D97-AF65-F5344CB8AC3E}">
        <p14:creationId xmlns:p14="http://schemas.microsoft.com/office/powerpoint/2010/main" val="376191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FF468-BE45-422B-8A49-3347FDECF4DC}"/>
              </a:ext>
            </a:extLst>
          </p:cNvPr>
          <p:cNvSpPr/>
          <p:nvPr/>
        </p:nvSpPr>
        <p:spPr>
          <a:xfrm>
            <a:off x="384051" y="1609346"/>
            <a:ext cx="4592395" cy="3524042"/>
          </a:xfrm>
          <a:prstGeom prst="rect">
            <a:avLst/>
          </a:prstGeom>
        </p:spPr>
        <p:txBody>
          <a:bodyPr wrap="square">
            <a:spAutoFit/>
          </a:bodyPr>
          <a:lstStyle/>
          <a:p>
            <a:pPr eaLnBrk="0" fontAlgn="base" hangingPunct="0">
              <a:spcAft>
                <a:spcPts val="600"/>
              </a:spcAft>
              <a:defRPr/>
            </a:pPr>
            <a:r>
              <a:rPr lang="en-US" b="1" dirty="0">
                <a:solidFill>
                  <a:srgbClr val="00718F"/>
                </a:solidFill>
                <a:latin typeface="Arial" panose="020B0604020202020204" pitchFamily="34" charset="0"/>
              </a:rPr>
              <a:t>Vida</a:t>
            </a:r>
            <a:br>
              <a:rPr lang="en-US" sz="1500" b="1" dirty="0">
                <a:solidFill>
                  <a:srgbClr val="D38B00"/>
                </a:solidFill>
                <a:latin typeface="Arial" panose="020B0604020202020204" pitchFamily="34" charset="0"/>
              </a:rPr>
            </a:br>
            <a:r>
              <a:rPr lang="en-US" sz="1500" dirty="0">
                <a:solidFill>
                  <a:srgbClr val="BADDE1">
                    <a:lumMod val="10000"/>
                  </a:srgbClr>
                </a:solidFill>
              </a:rPr>
              <a:t>Blue Shield </a:t>
            </a:r>
            <a:r>
              <a:rPr lang="en-US" sz="1500" dirty="0">
                <a:solidFill>
                  <a:srgbClr val="BADDE1">
                    <a:lumMod val="10000"/>
                  </a:srgbClr>
                </a:solidFill>
                <a:latin typeface="Arial" panose="020B0604020202020204" pitchFamily="34" charset="0"/>
              </a:rPr>
              <a:t>PPO members have access to a virtual care platform that treats a full range of lifestyle, chronic, and behavioral health conditions through Vida Health. Users receive:</a:t>
            </a:r>
          </a:p>
          <a:p>
            <a:pPr marL="742950" lvl="1" indent="-285750" eaLnBrk="0" fontAlgn="base" hangingPunct="0">
              <a:spcBef>
                <a:spcPct val="0"/>
              </a:spcBef>
              <a:spcAft>
                <a:spcPct val="0"/>
              </a:spcAft>
              <a:buClr>
                <a:srgbClr val="D38B00"/>
              </a:buClr>
              <a:buFont typeface="Wingdings" panose="05000000000000000000" pitchFamily="2" charset="2"/>
              <a:buChar char="§"/>
            </a:pPr>
            <a:r>
              <a:rPr lang="en-US" sz="1500" dirty="0">
                <a:solidFill>
                  <a:srgbClr val="BADDE1">
                    <a:lumMod val="10000"/>
                  </a:srgbClr>
                </a:solidFill>
                <a:latin typeface="Arial" panose="020B0604020202020204" pitchFamily="34" charset="0"/>
              </a:rPr>
              <a:t>1:1 health coaching and therapy available through a virtual platform</a:t>
            </a:r>
          </a:p>
          <a:p>
            <a:pPr marL="742950" lvl="1" indent="-285750" eaLnBrk="0" fontAlgn="base" hangingPunct="0">
              <a:spcBef>
                <a:spcPct val="0"/>
              </a:spcBef>
              <a:spcAft>
                <a:spcPct val="0"/>
              </a:spcAft>
              <a:buClr>
                <a:srgbClr val="D38B00"/>
              </a:buClr>
              <a:buFont typeface="Wingdings" panose="05000000000000000000" pitchFamily="2" charset="2"/>
              <a:buChar char="§"/>
            </a:pPr>
            <a:r>
              <a:rPr lang="en-US" sz="1500" dirty="0">
                <a:solidFill>
                  <a:srgbClr val="BADDE1">
                    <a:lumMod val="10000"/>
                  </a:srgbClr>
                </a:solidFill>
                <a:latin typeface="Arial" panose="020B0604020202020204" pitchFamily="34" charset="0"/>
              </a:rPr>
              <a:t>Digital interventions and programs</a:t>
            </a:r>
          </a:p>
          <a:p>
            <a:pPr marL="742950" lvl="1" indent="-285750" eaLnBrk="0" fontAlgn="base" hangingPunct="0">
              <a:spcBef>
                <a:spcPct val="0"/>
              </a:spcBef>
              <a:spcAft>
                <a:spcPct val="0"/>
              </a:spcAft>
              <a:buClr>
                <a:srgbClr val="D38B00"/>
              </a:buClr>
              <a:buFont typeface="Wingdings" panose="05000000000000000000" pitchFamily="2" charset="2"/>
              <a:buChar char="§"/>
            </a:pPr>
            <a:r>
              <a:rPr lang="en-US" sz="1500" dirty="0">
                <a:solidFill>
                  <a:srgbClr val="BADDE1">
                    <a:lumMod val="10000"/>
                  </a:srgbClr>
                </a:solidFill>
                <a:latin typeface="Arial" panose="020B0604020202020204" pitchFamily="34" charset="0"/>
              </a:rPr>
              <a:t>Progress tracked through in-app trackers and connected devices</a:t>
            </a:r>
          </a:p>
          <a:p>
            <a:pPr marL="742950" lvl="1" indent="-285750" eaLnBrk="0" fontAlgn="base" hangingPunct="0">
              <a:spcBef>
                <a:spcPct val="0"/>
              </a:spcBef>
              <a:spcAft>
                <a:spcPts val="600"/>
              </a:spcAft>
              <a:buClr>
                <a:srgbClr val="D38B00"/>
              </a:buClr>
              <a:buFont typeface="Wingdings" panose="05000000000000000000" pitchFamily="2" charset="2"/>
              <a:buChar char="§"/>
            </a:pPr>
            <a:r>
              <a:rPr lang="en-US" sz="1500" dirty="0">
                <a:solidFill>
                  <a:srgbClr val="BADDE1">
                    <a:lumMod val="10000"/>
                  </a:srgbClr>
                </a:solidFill>
                <a:latin typeface="Arial" panose="020B0604020202020204" pitchFamily="34" charset="0"/>
              </a:rPr>
              <a:t>Tools and resources such as videos and lessons</a:t>
            </a:r>
          </a:p>
          <a:p>
            <a:pPr eaLnBrk="0" fontAlgn="base" hangingPunct="0">
              <a:spcBef>
                <a:spcPct val="0"/>
              </a:spcBef>
              <a:spcAft>
                <a:spcPct val="0"/>
              </a:spcAft>
              <a:buClr>
                <a:srgbClr val="D38B00"/>
              </a:buClr>
            </a:pPr>
            <a:r>
              <a:rPr lang="en-US" sz="1500" dirty="0">
                <a:solidFill>
                  <a:srgbClr val="BADDE1">
                    <a:lumMod val="10000"/>
                  </a:srgbClr>
                </a:solidFill>
                <a:latin typeface="Arial" panose="020B0604020202020204" pitchFamily="34" charset="0"/>
              </a:rPr>
              <a:t>Visit </a:t>
            </a:r>
            <a:r>
              <a:rPr lang="en-US" sz="1500" b="1" dirty="0">
                <a:solidFill>
                  <a:srgbClr val="00718F"/>
                </a:solidFill>
                <a:latin typeface="Arial" panose="020B0604020202020204" pitchFamily="34" charset="0"/>
              </a:rPr>
              <a:t>Vida.com/SISC</a:t>
            </a:r>
            <a:r>
              <a:rPr lang="en-US" sz="1500" dirty="0">
                <a:solidFill>
                  <a:srgbClr val="00718F"/>
                </a:solidFill>
                <a:latin typeface="Arial" panose="020B0604020202020204" pitchFamily="34" charset="0"/>
              </a:rPr>
              <a:t> </a:t>
            </a:r>
            <a:r>
              <a:rPr lang="en-US" sz="1500" dirty="0">
                <a:solidFill>
                  <a:srgbClr val="BADDE1">
                    <a:lumMod val="10000"/>
                  </a:srgbClr>
                </a:solidFill>
                <a:latin typeface="Arial" panose="020B0604020202020204" pitchFamily="34" charset="0"/>
              </a:rPr>
              <a:t>or call </a:t>
            </a:r>
            <a:r>
              <a:rPr lang="en-US" sz="1500" b="1" dirty="0">
                <a:solidFill>
                  <a:srgbClr val="00718F"/>
                </a:solidFill>
                <a:latin typeface="Arial" panose="020B0604020202020204" pitchFamily="34" charset="0"/>
              </a:rPr>
              <a:t>1-855-442-5885</a:t>
            </a:r>
            <a:r>
              <a:rPr lang="en-US" sz="1500" b="1" dirty="0">
                <a:solidFill>
                  <a:srgbClr val="D38B00"/>
                </a:solidFill>
                <a:latin typeface="Arial" panose="020B0604020202020204" pitchFamily="34" charset="0"/>
              </a:rPr>
              <a:t> </a:t>
            </a:r>
            <a:r>
              <a:rPr lang="en-US" sz="1500" dirty="0">
                <a:solidFill>
                  <a:srgbClr val="BADDE1">
                    <a:lumMod val="10000"/>
                  </a:srgbClr>
                </a:solidFill>
                <a:latin typeface="Arial" panose="020B0604020202020204" pitchFamily="34" charset="0"/>
              </a:rPr>
              <a:t>to learn more.</a:t>
            </a:r>
          </a:p>
        </p:txBody>
      </p:sp>
      <p:sp>
        <p:nvSpPr>
          <p:cNvPr id="35843" name="Rectangle 10"/>
          <p:cNvSpPr>
            <a:spLocks noChangeArrowheads="1"/>
          </p:cNvSpPr>
          <p:nvPr/>
        </p:nvSpPr>
        <p:spPr bwMode="auto">
          <a:xfrm>
            <a:off x="402338" y="274322"/>
            <a:ext cx="86248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eaLnBrk="0" fontAlgn="base" hangingPunct="0">
              <a:spcBef>
                <a:spcPct val="0"/>
              </a:spcBef>
              <a:spcAft>
                <a:spcPct val="0"/>
              </a:spcAft>
              <a:buNone/>
            </a:pPr>
            <a:r>
              <a:rPr lang="en-US" altLang="en-US" sz="3000" b="1" dirty="0">
                <a:solidFill>
                  <a:srgbClr val="00718F"/>
                </a:solidFill>
              </a:rPr>
              <a:t>Added Value Programs</a:t>
            </a:r>
          </a:p>
          <a:p>
            <a:pPr eaLnBrk="0" fontAlgn="base" hangingPunct="0">
              <a:spcBef>
                <a:spcPct val="0"/>
              </a:spcBef>
              <a:spcAft>
                <a:spcPct val="0"/>
              </a:spcAft>
              <a:buNone/>
            </a:pPr>
            <a:r>
              <a:rPr lang="en-US" altLang="en-US" sz="2000" dirty="0">
                <a:solidFill>
                  <a:srgbClr val="00718F"/>
                </a:solidFill>
              </a:rPr>
              <a:t>Blue Shield Members</a:t>
            </a:r>
          </a:p>
          <a:p>
            <a:pPr eaLnBrk="0" fontAlgn="base" hangingPunct="0">
              <a:spcBef>
                <a:spcPct val="0"/>
              </a:spcBef>
              <a:spcAft>
                <a:spcPct val="0"/>
              </a:spcAft>
              <a:buNone/>
            </a:pPr>
            <a:r>
              <a:rPr lang="en-US" altLang="en-US" sz="2000" dirty="0">
                <a:solidFill>
                  <a:srgbClr val="00718F"/>
                </a:solidFill>
              </a:rPr>
              <a:t>One-on-One Digital Health Coaching Available </a:t>
            </a:r>
            <a:r>
              <a:rPr lang="en-US" altLang="en-US" sz="2000" i="1" dirty="0">
                <a:solidFill>
                  <a:srgbClr val="00718F"/>
                </a:solidFill>
              </a:rPr>
              <a:t>at No Cost*</a:t>
            </a:r>
          </a:p>
        </p:txBody>
      </p:sp>
      <p:pic>
        <p:nvPicPr>
          <p:cNvPr id="4" name="Picture 3"/>
          <p:cNvPicPr>
            <a:picLocks noChangeAspect="1"/>
          </p:cNvPicPr>
          <p:nvPr/>
        </p:nvPicPr>
        <p:blipFill>
          <a:blip r:embed="rId2"/>
          <a:stretch>
            <a:fillRect/>
          </a:stretch>
        </p:blipFill>
        <p:spPr>
          <a:xfrm>
            <a:off x="7586961" y="200314"/>
            <a:ext cx="1447800" cy="638175"/>
          </a:xfrm>
          <a:prstGeom prst="rect">
            <a:avLst/>
          </a:prstGeom>
        </p:spPr>
      </p:pic>
      <p:pic>
        <p:nvPicPr>
          <p:cNvPr id="5" name="Picture 4"/>
          <p:cNvPicPr>
            <a:picLocks noChangeAspect="1"/>
          </p:cNvPicPr>
          <p:nvPr/>
        </p:nvPicPr>
        <p:blipFill rotWithShape="1">
          <a:blip r:embed="rId3"/>
          <a:srcRect l="8493" t="23077" r="23237"/>
          <a:stretch/>
        </p:blipFill>
        <p:spPr bwMode="auto">
          <a:xfrm>
            <a:off x="4976446" y="2243810"/>
            <a:ext cx="3694915" cy="2255113"/>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0" y="6211669"/>
            <a:ext cx="6092953" cy="646331"/>
          </a:xfrm>
          <a:prstGeom prst="rect">
            <a:avLst/>
          </a:prstGeom>
        </p:spPr>
        <p:txBody>
          <a:bodyPr wrap="square">
            <a:spAutoFit/>
          </a:bodyPr>
          <a:lstStyle/>
          <a:p>
            <a:pPr eaLnBrk="0" fontAlgn="base" hangingPunct="0">
              <a:spcBef>
                <a:spcPct val="0"/>
              </a:spcBef>
              <a:spcAft>
                <a:spcPct val="0"/>
              </a:spcAft>
            </a:pPr>
            <a:r>
              <a:rPr lang="en-US" sz="1200" dirty="0">
                <a:solidFill>
                  <a:srgbClr val="BADDE1">
                    <a:lumMod val="10000"/>
                  </a:srgbClr>
                </a:solidFill>
                <a:latin typeface="Arial" panose="020B0604020202020204" pitchFamily="34" charset="0"/>
              </a:rPr>
              <a:t>*Per IRS guidelines, these chronic condition management and therapy programs are subject to the deductible for HSA members.  </a:t>
            </a:r>
            <a:r>
              <a:rPr lang="en-US" sz="1200" i="1" dirty="0">
                <a:solidFill>
                  <a:srgbClr val="FF0000"/>
                </a:solidFill>
                <a:latin typeface="Arial" panose="020B0604020202020204" pitchFamily="34" charset="0"/>
              </a:rPr>
              <a:t>This program will no longer be available to HSA members effective January 1, 2024.</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6000" t="16000" r="16000" b="18000"/>
          <a:stretch/>
        </p:blipFill>
        <p:spPr>
          <a:xfrm>
            <a:off x="7836044" y="1319339"/>
            <a:ext cx="652301" cy="6331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A2443-48A5-439D-B538-3D1AD3653F4E}"/>
              </a:ext>
            </a:extLst>
          </p:cNvPr>
          <p:cNvSpPr>
            <a:spLocks noGrp="1"/>
          </p:cNvSpPr>
          <p:nvPr>
            <p:ph idx="1"/>
          </p:nvPr>
        </p:nvSpPr>
        <p:spPr>
          <a:xfrm>
            <a:off x="384048" y="1609344"/>
            <a:ext cx="5483352" cy="4495800"/>
          </a:xfrm>
        </p:spPr>
        <p:txBody>
          <a:bodyPr/>
          <a:lstStyle/>
          <a:p>
            <a:pPr marL="0" indent="0">
              <a:spcBef>
                <a:spcPts val="0"/>
              </a:spcBef>
              <a:spcAft>
                <a:spcPts val="600"/>
              </a:spcAft>
              <a:buNone/>
            </a:pPr>
            <a:r>
              <a:rPr lang="en-US" sz="1800" b="1" dirty="0">
                <a:solidFill>
                  <a:srgbClr val="00718F"/>
                </a:solidFill>
                <a:latin typeface="+mj-lt"/>
              </a:rPr>
              <a:t>Maven</a:t>
            </a:r>
            <a:br>
              <a:rPr lang="en-US" sz="1500" dirty="0">
                <a:solidFill>
                  <a:schemeClr val="tx1">
                    <a:lumMod val="10000"/>
                  </a:schemeClr>
                </a:solidFill>
                <a:latin typeface="+mj-lt"/>
              </a:rPr>
            </a:br>
            <a:r>
              <a:rPr lang="en-US" sz="1500" dirty="0">
                <a:solidFill>
                  <a:schemeClr val="tx1">
                    <a:lumMod val="10000"/>
                  </a:schemeClr>
                </a:solidFill>
                <a:latin typeface="+mj-lt"/>
              </a:rPr>
              <a:t>Blue Shield PPO members have free access to maternity and postpartum care through Maven. Maven offers 24/7 virtual access to one-on-one maternity and postpartum support. Participants are matched with a Care Advocate who connects them to trustworthy maternity and postpartum content delivered by doctors, specialists, coaches, and other maternity providers. Care is specific to issues new parents may be experiencing. </a:t>
            </a:r>
          </a:p>
          <a:p>
            <a:pPr marL="0" indent="0">
              <a:buNone/>
            </a:pPr>
            <a:r>
              <a:rPr lang="en-US" sz="1500" b="1" dirty="0">
                <a:solidFill>
                  <a:srgbClr val="00718F"/>
                </a:solidFill>
                <a:latin typeface="+mj-lt"/>
                <a:ea typeface="Tahoma" panose="020B0604030504040204" pitchFamily="34" charset="0"/>
                <a:cs typeface="Arial" panose="020B0604020202020204" pitchFamily="34" charset="0"/>
              </a:rPr>
              <a:t>Free 6-Month Diaper Subscription if Member:</a:t>
            </a:r>
          </a:p>
          <a:p>
            <a:pPr lvl="1">
              <a:spcBef>
                <a:spcPts val="600"/>
              </a:spcBef>
              <a:buClr>
                <a:srgbClr val="D38B00"/>
              </a:buClr>
              <a:buFont typeface="Wingdings" panose="05000000000000000000" pitchFamily="2" charset="2"/>
              <a:buChar char="§"/>
            </a:pPr>
            <a:r>
              <a:rPr lang="en-US" sz="1500" dirty="0">
                <a:latin typeface="+mj-lt"/>
                <a:ea typeface="Tahoma" panose="020B0604030504040204" pitchFamily="34" charset="0"/>
                <a:cs typeface="Arial" panose="020B0604020202020204" pitchFamily="34" charset="0"/>
              </a:rPr>
              <a:t>Enrolls in Maven during their first or second trimester</a:t>
            </a:r>
          </a:p>
          <a:p>
            <a:pPr lvl="1">
              <a:spcBef>
                <a:spcPts val="0"/>
              </a:spcBef>
              <a:buClr>
                <a:srgbClr val="D38B00"/>
              </a:buClr>
              <a:buFont typeface="Wingdings" panose="05000000000000000000" pitchFamily="2" charset="2"/>
              <a:buChar char="§"/>
            </a:pPr>
            <a:r>
              <a:rPr lang="en-US" sz="1500" dirty="0">
                <a:latin typeface="+mj-lt"/>
                <a:ea typeface="Tahoma" panose="020B0604030504040204" pitchFamily="34" charset="0"/>
                <a:cs typeface="Arial" panose="020B0604020202020204" pitchFamily="34" charset="0"/>
              </a:rPr>
              <a:t>Has an intro call with a Care Advocate</a:t>
            </a:r>
          </a:p>
          <a:p>
            <a:pPr lvl="1">
              <a:spcBef>
                <a:spcPts val="0"/>
              </a:spcBef>
              <a:buClr>
                <a:srgbClr val="D38B00"/>
              </a:buClr>
              <a:buFont typeface="Wingdings" panose="05000000000000000000" pitchFamily="2" charset="2"/>
              <a:buChar char="§"/>
            </a:pPr>
            <a:r>
              <a:rPr lang="en-US" sz="1500" dirty="0">
                <a:latin typeface="+mj-lt"/>
                <a:ea typeface="Tahoma" panose="020B0604030504040204" pitchFamily="34" charset="0"/>
                <a:cs typeface="Arial" panose="020B0604020202020204" pitchFamily="34" charset="0"/>
              </a:rPr>
              <a:t>Has two appointments with Maven providers during pregnancy</a:t>
            </a:r>
          </a:p>
          <a:p>
            <a:pPr lvl="1">
              <a:spcBef>
                <a:spcPts val="0"/>
              </a:spcBef>
              <a:spcAft>
                <a:spcPts val="600"/>
              </a:spcAft>
              <a:buClr>
                <a:srgbClr val="D38B00"/>
              </a:buClr>
              <a:buFont typeface="Wingdings" panose="05000000000000000000" pitchFamily="2" charset="2"/>
              <a:buChar char="§"/>
            </a:pPr>
            <a:r>
              <a:rPr lang="en-US" sz="1500" dirty="0">
                <a:latin typeface="+mj-lt"/>
                <a:ea typeface="Tahoma" panose="020B0604030504040204" pitchFamily="34" charset="0"/>
                <a:cs typeface="Arial" panose="020B0604020202020204" pitchFamily="34" charset="0"/>
              </a:rPr>
              <a:t>Completes exit survey when their baby is born</a:t>
            </a:r>
          </a:p>
          <a:p>
            <a:pPr marL="0" indent="0">
              <a:spcBef>
                <a:spcPts val="0"/>
              </a:spcBef>
              <a:buClr>
                <a:srgbClr val="D38B00"/>
              </a:buClr>
              <a:buNone/>
            </a:pPr>
            <a:r>
              <a:rPr lang="en-US" sz="1500" dirty="0">
                <a:latin typeface="+mj-lt"/>
                <a:ea typeface="Tahoma" panose="020B0604030504040204" pitchFamily="34" charset="0"/>
                <a:cs typeface="Arial" panose="020B0604020202020204" pitchFamily="34" charset="0"/>
              </a:rPr>
              <a:t>Visit </a:t>
            </a:r>
            <a:r>
              <a:rPr lang="en-US" sz="1600" b="1" dirty="0">
                <a:solidFill>
                  <a:srgbClr val="00718F"/>
                </a:solidFill>
                <a:ea typeface="Tahoma" panose="020B0604030504040204" pitchFamily="34" charset="0"/>
              </a:rPr>
              <a:t>Mavenclinic.com/join/SISC</a:t>
            </a:r>
            <a:r>
              <a:rPr lang="en-US" sz="1600" dirty="0">
                <a:solidFill>
                  <a:srgbClr val="00718F"/>
                </a:solidFill>
                <a:ea typeface="Tahoma" panose="020B0604030504040204" pitchFamily="34" charset="0"/>
              </a:rPr>
              <a:t> </a:t>
            </a:r>
            <a:r>
              <a:rPr lang="en-US" sz="1600" dirty="0">
                <a:ea typeface="Tahoma" panose="020B0604030504040204" pitchFamily="34" charset="0"/>
              </a:rPr>
              <a:t>to learn more.</a:t>
            </a:r>
            <a:endParaRPr lang="en-US" sz="1500" dirty="0">
              <a:latin typeface="+mj-lt"/>
              <a:ea typeface="Tahoma" panose="020B0604030504040204" pitchFamily="34" charset="0"/>
              <a:cs typeface="Arial" panose="020B0604020202020204" pitchFamily="34" charset="0"/>
            </a:endParaRPr>
          </a:p>
          <a:p>
            <a:pPr lvl="1">
              <a:buFont typeface="Wingdings" panose="05000000000000000000" pitchFamily="2" charset="2"/>
              <a:buChar char="Ø"/>
            </a:pPr>
            <a:endParaRPr lang="en-US" sz="1500" dirty="0">
              <a:solidFill>
                <a:schemeClr val="tx1">
                  <a:lumMod val="10000"/>
                </a:schemeClr>
              </a:solidFill>
            </a:endParaRPr>
          </a:p>
        </p:txBody>
      </p:sp>
      <p:pic>
        <p:nvPicPr>
          <p:cNvPr id="4" name="Picture 3">
            <a:extLst>
              <a:ext uri="{FF2B5EF4-FFF2-40B4-BE49-F238E27FC236}">
                <a16:creationId xmlns:a16="http://schemas.microsoft.com/office/drawing/2014/main" id="{6283C46B-D04A-46E9-B6EF-AE0856E8E1D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347"/>
                    </a14:imgEffect>
                  </a14:imgLayer>
                </a14:imgProps>
              </a:ext>
              <a:ext uri="{28A0092B-C50C-407E-A947-70E740481C1C}">
                <a14:useLocalDpi xmlns:a14="http://schemas.microsoft.com/office/drawing/2010/main" val="0"/>
              </a:ext>
            </a:extLst>
          </a:blip>
          <a:srcRect l="19189" r="11227"/>
          <a:stretch/>
        </p:blipFill>
        <p:spPr>
          <a:xfrm flipH="1">
            <a:off x="6032932" y="1635897"/>
            <a:ext cx="2653869" cy="2707505"/>
          </a:xfrm>
          <a:prstGeom prst="rect">
            <a:avLst/>
          </a:prstGeom>
        </p:spPr>
      </p:pic>
      <p:sp>
        <p:nvSpPr>
          <p:cNvPr id="7" name="Rectangle 10">
            <a:extLst>
              <a:ext uri="{FF2B5EF4-FFF2-40B4-BE49-F238E27FC236}">
                <a16:creationId xmlns:a16="http://schemas.microsoft.com/office/drawing/2014/main" id="{9D1CA8F2-A1A4-4E68-833D-2F0F870F4A29}"/>
              </a:ext>
            </a:extLst>
          </p:cNvPr>
          <p:cNvSpPr>
            <a:spLocks noChangeArrowheads="1"/>
          </p:cNvSpPr>
          <p:nvPr/>
        </p:nvSpPr>
        <p:spPr bwMode="auto">
          <a:xfrm>
            <a:off x="402338" y="274322"/>
            <a:ext cx="86248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eaLnBrk="0" fontAlgn="base" hangingPunct="0">
              <a:spcBef>
                <a:spcPct val="0"/>
              </a:spcBef>
              <a:spcAft>
                <a:spcPct val="0"/>
              </a:spcAft>
              <a:buNone/>
            </a:pPr>
            <a:r>
              <a:rPr lang="en-US" altLang="en-US" sz="3000" b="1" dirty="0">
                <a:solidFill>
                  <a:srgbClr val="00718F"/>
                </a:solidFill>
              </a:rPr>
              <a:t>Added Value Programs</a:t>
            </a:r>
          </a:p>
          <a:p>
            <a:pPr eaLnBrk="0" fontAlgn="base" hangingPunct="0">
              <a:spcBef>
                <a:spcPct val="0"/>
              </a:spcBef>
              <a:spcAft>
                <a:spcPct val="0"/>
              </a:spcAft>
              <a:buNone/>
            </a:pPr>
            <a:r>
              <a:rPr lang="en-US" altLang="en-US" sz="2000" dirty="0">
                <a:solidFill>
                  <a:srgbClr val="00718F"/>
                </a:solidFill>
              </a:rPr>
              <a:t>Blue Shield Members</a:t>
            </a:r>
          </a:p>
          <a:p>
            <a:pPr eaLnBrk="0" fontAlgn="base" hangingPunct="0">
              <a:spcBef>
                <a:spcPct val="0"/>
              </a:spcBef>
              <a:spcAft>
                <a:spcPct val="0"/>
              </a:spcAft>
              <a:buNone/>
            </a:pPr>
            <a:r>
              <a:rPr lang="en-US" altLang="en-US" sz="2000" dirty="0">
                <a:solidFill>
                  <a:srgbClr val="00718F"/>
                </a:solidFill>
              </a:rPr>
              <a:t>Pregnancy and Postpartum Support </a:t>
            </a:r>
            <a:r>
              <a:rPr lang="en-US" altLang="en-US" sz="2000" i="1" dirty="0">
                <a:solidFill>
                  <a:srgbClr val="00718F"/>
                </a:solidFill>
              </a:rPr>
              <a:t>at No Cost</a:t>
            </a:r>
          </a:p>
        </p:txBody>
      </p:sp>
      <p:pic>
        <p:nvPicPr>
          <p:cNvPr id="8" name="Picture 7">
            <a:extLst>
              <a:ext uri="{FF2B5EF4-FFF2-40B4-BE49-F238E27FC236}">
                <a16:creationId xmlns:a16="http://schemas.microsoft.com/office/drawing/2014/main" id="{CCB10221-CED5-42AD-B46A-92486CFC1390}"/>
              </a:ext>
            </a:extLst>
          </p:cNvPr>
          <p:cNvPicPr>
            <a:picLocks noChangeAspect="1"/>
          </p:cNvPicPr>
          <p:nvPr/>
        </p:nvPicPr>
        <p:blipFill>
          <a:blip r:embed="rId4"/>
          <a:stretch>
            <a:fillRect/>
          </a:stretch>
        </p:blipFill>
        <p:spPr>
          <a:xfrm>
            <a:off x="7615432" y="220922"/>
            <a:ext cx="1447800" cy="638175"/>
          </a:xfrm>
          <a:prstGeom prst="rect">
            <a:avLst/>
          </a:prstGeom>
        </p:spPr>
      </p:pic>
      <p:pic>
        <p:nvPicPr>
          <p:cNvPr id="9" name="Picture 8">
            <a:extLst>
              <a:ext uri="{FF2B5EF4-FFF2-40B4-BE49-F238E27FC236}">
                <a16:creationId xmlns:a16="http://schemas.microsoft.com/office/drawing/2014/main" id="{A35095ED-249D-4170-9416-E936FD84E7D8}"/>
              </a:ext>
            </a:extLst>
          </p:cNvPr>
          <p:cNvPicPr>
            <a:picLocks noChangeAspect="1"/>
          </p:cNvPicPr>
          <p:nvPr/>
        </p:nvPicPr>
        <p:blipFill>
          <a:blip r:embed="rId5"/>
          <a:stretch>
            <a:fillRect/>
          </a:stretch>
        </p:blipFill>
        <p:spPr>
          <a:xfrm>
            <a:off x="7399212" y="1166814"/>
            <a:ext cx="1609725" cy="409575"/>
          </a:xfrm>
          <a:prstGeom prst="rect">
            <a:avLst/>
          </a:prstGeom>
        </p:spPr>
      </p:pic>
    </p:spTree>
    <p:extLst>
      <p:ext uri="{BB962C8B-B14F-4D97-AF65-F5344CB8AC3E}">
        <p14:creationId xmlns:p14="http://schemas.microsoft.com/office/powerpoint/2010/main" val="385777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FF468-BE45-422B-8A49-3347FDECF4DC}"/>
              </a:ext>
            </a:extLst>
          </p:cNvPr>
          <p:cNvSpPr/>
          <p:nvPr/>
        </p:nvSpPr>
        <p:spPr>
          <a:xfrm>
            <a:off x="384051" y="1609344"/>
            <a:ext cx="6465157" cy="4139595"/>
          </a:xfrm>
          <a:prstGeom prst="rect">
            <a:avLst/>
          </a:prstGeom>
        </p:spPr>
        <p:txBody>
          <a:bodyPr wrap="square">
            <a:spAutoFit/>
          </a:bodyPr>
          <a:lstStyle/>
          <a:p>
            <a:pPr eaLnBrk="0" fontAlgn="base" hangingPunct="0">
              <a:spcAft>
                <a:spcPct val="0"/>
              </a:spcAft>
              <a:defRPr/>
            </a:pPr>
            <a:r>
              <a:rPr lang="en-US" b="1" dirty="0">
                <a:solidFill>
                  <a:srgbClr val="00718F"/>
                </a:solidFill>
                <a:latin typeface="Arial" panose="020B0604020202020204" pitchFamily="34" charset="0"/>
              </a:rPr>
              <a:t>Hinge Health </a:t>
            </a:r>
            <a:br>
              <a:rPr lang="en-US" sz="2000" b="1" dirty="0">
                <a:solidFill>
                  <a:srgbClr val="D38B00"/>
                </a:solidFill>
                <a:latin typeface="Arial" panose="020B0604020202020204" pitchFamily="34" charset="0"/>
              </a:rPr>
            </a:br>
            <a:r>
              <a:rPr lang="en-US" sz="1500" dirty="0">
                <a:solidFill>
                  <a:srgbClr val="BADDE1">
                    <a:lumMod val="10000"/>
                  </a:srgbClr>
                </a:solidFill>
              </a:rPr>
              <a:t>Blue Shield </a:t>
            </a:r>
            <a:r>
              <a:rPr lang="en-US" sz="1500" dirty="0">
                <a:solidFill>
                  <a:srgbClr val="BADDE1">
                    <a:lumMod val="10000"/>
                  </a:srgbClr>
                </a:solidFill>
                <a:latin typeface="Arial" panose="020B0604020202020204" pitchFamily="34" charset="0"/>
              </a:rPr>
              <a:t>PPO members have access to a digital physical therapy program through Hinge Health. This program provides personalized, interactive therapy using the latest technology for those suffering from chronic pain. </a:t>
            </a:r>
          </a:p>
          <a:p>
            <a:pPr eaLnBrk="0" fontAlgn="base" hangingPunct="0">
              <a:spcBef>
                <a:spcPts val="600"/>
              </a:spcBef>
              <a:spcAft>
                <a:spcPct val="0"/>
              </a:spcAft>
              <a:defRPr/>
            </a:pPr>
            <a:r>
              <a:rPr lang="en-US" sz="1500" dirty="0">
                <a:solidFill>
                  <a:srgbClr val="BADDE1">
                    <a:lumMod val="10000"/>
                  </a:srgbClr>
                </a:solidFill>
                <a:latin typeface="Arial" panose="020B0604020202020204" pitchFamily="34" charset="0"/>
              </a:rPr>
              <a:t>Eligible members receive wearable sensors and a monitoring device to guide them through virtual therapy sessions from home. Hinge Health also provides unlimited access to a personal health coach, links to educational articles, and information regarding available treatment options.</a:t>
            </a:r>
          </a:p>
          <a:p>
            <a:pPr eaLnBrk="0" fontAlgn="base" hangingPunct="0">
              <a:spcBef>
                <a:spcPts val="600"/>
              </a:spcBef>
              <a:spcAft>
                <a:spcPts val="600"/>
              </a:spcAft>
              <a:defRPr/>
            </a:pPr>
            <a:r>
              <a:rPr lang="en-US" sz="1500" dirty="0">
                <a:solidFill>
                  <a:srgbClr val="BADDE1">
                    <a:lumMod val="10000"/>
                  </a:srgbClr>
                </a:solidFill>
                <a:latin typeface="Arial" panose="020B0604020202020204" pitchFamily="34" charset="0"/>
              </a:rPr>
              <a:t>Members can access support for the following:</a:t>
            </a:r>
          </a:p>
          <a:p>
            <a:pPr marL="742950" lvl="1" indent="-285750" eaLnBrk="0" fontAlgn="base" hangingPunct="0">
              <a:spcAft>
                <a:spcPct val="0"/>
              </a:spcAft>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Hip pain</a:t>
            </a:r>
          </a:p>
          <a:p>
            <a:pPr marL="742950" lvl="1" indent="-285750" eaLnBrk="0" fontAlgn="base" hangingPunct="0">
              <a:spcAft>
                <a:spcPct val="0"/>
              </a:spcAft>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Knee pain</a:t>
            </a:r>
          </a:p>
          <a:p>
            <a:pPr marL="742950" lvl="1" indent="-285750" eaLnBrk="0" fontAlgn="base" hangingPunct="0">
              <a:spcAft>
                <a:spcPct val="0"/>
              </a:spcAft>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Neck pain</a:t>
            </a:r>
          </a:p>
          <a:p>
            <a:pPr marL="742950" lvl="1" indent="-285750" eaLnBrk="0" fontAlgn="base" hangingPunct="0">
              <a:spcAft>
                <a:spcPct val="0"/>
              </a:spcAft>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Spine pain</a:t>
            </a:r>
          </a:p>
          <a:p>
            <a:pPr marL="742950" lvl="1" indent="-285750" eaLnBrk="0" fontAlgn="base" hangingPunct="0">
              <a:spcAft>
                <a:spcPts val="600"/>
              </a:spcAft>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Shoulder pain</a:t>
            </a:r>
          </a:p>
          <a:p>
            <a:pPr eaLnBrk="0" fontAlgn="base" hangingPunct="0">
              <a:spcAft>
                <a:spcPct val="0"/>
              </a:spcAft>
              <a:buClr>
                <a:srgbClr val="D38B00"/>
              </a:buClr>
              <a:defRPr/>
            </a:pPr>
            <a:r>
              <a:rPr lang="en-US" sz="1500" dirty="0">
                <a:solidFill>
                  <a:srgbClr val="BADDE1">
                    <a:lumMod val="10000"/>
                  </a:srgbClr>
                </a:solidFill>
                <a:latin typeface="Arial" panose="020B0604020202020204" pitchFamily="34" charset="0"/>
              </a:rPr>
              <a:t>Visit </a:t>
            </a:r>
            <a:r>
              <a:rPr lang="en-US" sz="1500" b="1" dirty="0">
                <a:solidFill>
                  <a:srgbClr val="00718F"/>
                </a:solidFill>
                <a:latin typeface="Arial" panose="020B0604020202020204" pitchFamily="34" charset="0"/>
              </a:rPr>
              <a:t>HingeHealth.com/SISC</a:t>
            </a:r>
            <a:r>
              <a:rPr lang="en-US" sz="1500" dirty="0">
                <a:solidFill>
                  <a:srgbClr val="00718F"/>
                </a:solidFill>
                <a:latin typeface="Arial" panose="020B0604020202020204" pitchFamily="34" charset="0"/>
              </a:rPr>
              <a:t> </a:t>
            </a:r>
            <a:r>
              <a:rPr lang="en-US" sz="1500" dirty="0">
                <a:solidFill>
                  <a:srgbClr val="BADDE1">
                    <a:lumMod val="10000"/>
                  </a:srgbClr>
                </a:solidFill>
                <a:latin typeface="Arial" panose="020B0604020202020204" pitchFamily="34" charset="0"/>
              </a:rPr>
              <a:t>or call </a:t>
            </a:r>
            <a:r>
              <a:rPr lang="en-US" sz="1500" b="1" dirty="0">
                <a:solidFill>
                  <a:srgbClr val="00718F"/>
                </a:solidFill>
                <a:latin typeface="Arial" panose="020B0604020202020204" pitchFamily="34" charset="0"/>
              </a:rPr>
              <a:t>1-855-902-2777</a:t>
            </a:r>
            <a:r>
              <a:rPr lang="en-US" sz="1500" dirty="0">
                <a:solidFill>
                  <a:srgbClr val="BADDE1"/>
                </a:solidFill>
                <a:latin typeface="Arial" panose="020B0604020202020204" pitchFamily="34" charset="0"/>
              </a:rPr>
              <a:t> </a:t>
            </a:r>
            <a:r>
              <a:rPr lang="en-US" sz="1500" dirty="0">
                <a:solidFill>
                  <a:srgbClr val="BADDE1">
                    <a:lumMod val="10000"/>
                  </a:srgbClr>
                </a:solidFill>
                <a:latin typeface="Arial" panose="020B0604020202020204" pitchFamily="34" charset="0"/>
              </a:rPr>
              <a:t>to learn more.</a:t>
            </a:r>
          </a:p>
        </p:txBody>
      </p:sp>
      <p:sp>
        <p:nvSpPr>
          <p:cNvPr id="35843" name="Rectangle 10"/>
          <p:cNvSpPr>
            <a:spLocks noChangeArrowheads="1"/>
          </p:cNvSpPr>
          <p:nvPr/>
        </p:nvSpPr>
        <p:spPr bwMode="auto">
          <a:xfrm>
            <a:off x="402338" y="274322"/>
            <a:ext cx="86248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eaLnBrk="0" fontAlgn="base" hangingPunct="0">
              <a:spcBef>
                <a:spcPct val="0"/>
              </a:spcBef>
              <a:spcAft>
                <a:spcPct val="0"/>
              </a:spcAft>
              <a:buNone/>
            </a:pPr>
            <a:r>
              <a:rPr lang="en-US" altLang="en-US" sz="3000" b="1" dirty="0">
                <a:solidFill>
                  <a:srgbClr val="00718F"/>
                </a:solidFill>
              </a:rPr>
              <a:t>Added Value Programs</a:t>
            </a:r>
          </a:p>
          <a:p>
            <a:pPr eaLnBrk="0" fontAlgn="base" hangingPunct="0">
              <a:spcBef>
                <a:spcPct val="0"/>
              </a:spcBef>
              <a:spcAft>
                <a:spcPct val="0"/>
              </a:spcAft>
              <a:buNone/>
            </a:pPr>
            <a:r>
              <a:rPr lang="en-US" altLang="en-US" sz="2000" dirty="0">
                <a:solidFill>
                  <a:srgbClr val="00718F"/>
                </a:solidFill>
              </a:rPr>
              <a:t>Blue Shield Members</a:t>
            </a:r>
          </a:p>
          <a:p>
            <a:pPr eaLnBrk="0" fontAlgn="base" hangingPunct="0">
              <a:spcBef>
                <a:spcPct val="0"/>
              </a:spcBef>
              <a:spcAft>
                <a:spcPct val="0"/>
              </a:spcAft>
              <a:buNone/>
            </a:pPr>
            <a:r>
              <a:rPr lang="en-US" altLang="en-US" sz="2000" dirty="0">
                <a:solidFill>
                  <a:srgbClr val="00718F"/>
                </a:solidFill>
              </a:rPr>
              <a:t>Digital Programs for Chronic Pain Available </a:t>
            </a:r>
            <a:r>
              <a:rPr lang="en-US" altLang="en-US" sz="2000" i="1" dirty="0">
                <a:solidFill>
                  <a:srgbClr val="00718F"/>
                </a:solidFill>
              </a:rPr>
              <a:t>at No Cost*</a:t>
            </a:r>
          </a:p>
        </p:txBody>
      </p:sp>
      <p:pic>
        <p:nvPicPr>
          <p:cNvPr id="4" name="Picture 3"/>
          <p:cNvPicPr>
            <a:picLocks noChangeAspect="1"/>
          </p:cNvPicPr>
          <p:nvPr/>
        </p:nvPicPr>
        <p:blipFill>
          <a:blip r:embed="rId2"/>
          <a:stretch>
            <a:fillRect/>
          </a:stretch>
        </p:blipFill>
        <p:spPr>
          <a:xfrm>
            <a:off x="7596172" y="259639"/>
            <a:ext cx="1447800" cy="6381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269" y="1063285"/>
            <a:ext cx="1746666" cy="992009"/>
          </a:xfrm>
          <a:prstGeom prst="rect">
            <a:avLst/>
          </a:prstGeom>
        </p:spPr>
      </p:pic>
      <p:pic>
        <p:nvPicPr>
          <p:cNvPr id="5" name="Picture 4">
            <a:extLst>
              <a:ext uri="{FF2B5EF4-FFF2-40B4-BE49-F238E27FC236}">
                <a16:creationId xmlns:a16="http://schemas.microsoft.com/office/drawing/2014/main" id="{205361D3-7121-4DEE-9F70-323F59817622}"/>
              </a:ext>
            </a:extLst>
          </p:cNvPr>
          <p:cNvPicPr>
            <a:picLocks noChangeAspect="1"/>
          </p:cNvPicPr>
          <p:nvPr/>
        </p:nvPicPr>
        <p:blipFill>
          <a:blip r:embed="rId4"/>
          <a:stretch>
            <a:fillRect/>
          </a:stretch>
        </p:blipFill>
        <p:spPr>
          <a:xfrm>
            <a:off x="6748561" y="2179370"/>
            <a:ext cx="2149254" cy="2962315"/>
          </a:xfrm>
          <a:prstGeom prst="rect">
            <a:avLst/>
          </a:prstGeom>
        </p:spPr>
      </p:pic>
      <p:sp>
        <p:nvSpPr>
          <p:cNvPr id="9" name="Rectangle 8">
            <a:extLst>
              <a:ext uri="{FF2B5EF4-FFF2-40B4-BE49-F238E27FC236}">
                <a16:creationId xmlns:a16="http://schemas.microsoft.com/office/drawing/2014/main" id="{3A631301-AD23-4E33-B704-D69961E8DD31}"/>
              </a:ext>
            </a:extLst>
          </p:cNvPr>
          <p:cNvSpPr/>
          <p:nvPr/>
        </p:nvSpPr>
        <p:spPr>
          <a:xfrm>
            <a:off x="33495" y="6211669"/>
            <a:ext cx="6092953" cy="646331"/>
          </a:xfrm>
          <a:prstGeom prst="rect">
            <a:avLst/>
          </a:prstGeom>
        </p:spPr>
        <p:txBody>
          <a:bodyPr wrap="square">
            <a:spAutoFit/>
          </a:bodyPr>
          <a:lstStyle/>
          <a:p>
            <a:pPr eaLnBrk="0" fontAlgn="base" hangingPunct="0">
              <a:spcBef>
                <a:spcPct val="0"/>
              </a:spcBef>
              <a:spcAft>
                <a:spcPct val="0"/>
              </a:spcAft>
            </a:pPr>
            <a:r>
              <a:rPr lang="en-US" sz="1200" dirty="0">
                <a:solidFill>
                  <a:srgbClr val="BADDE1">
                    <a:lumMod val="10000"/>
                  </a:srgbClr>
                </a:solidFill>
                <a:latin typeface="Arial" panose="020B0604020202020204" pitchFamily="34" charset="0"/>
              </a:rPr>
              <a:t>*Per IRS guidelines, these chronic condition management and therapy programs are subject to the deductible for HSA members.  </a:t>
            </a:r>
            <a:r>
              <a:rPr lang="en-US" sz="1200" i="1" dirty="0">
                <a:solidFill>
                  <a:srgbClr val="FF0000"/>
                </a:solidFill>
                <a:latin typeface="Arial" panose="020B0604020202020204" pitchFamily="34" charset="0"/>
              </a:rPr>
              <a:t>This program will no longer be available to HSA members effective January 1, 2024.</a:t>
            </a:r>
          </a:p>
        </p:txBody>
      </p:sp>
    </p:spTree>
    <p:extLst>
      <p:ext uri="{BB962C8B-B14F-4D97-AF65-F5344CB8AC3E}">
        <p14:creationId xmlns:p14="http://schemas.microsoft.com/office/powerpoint/2010/main" val="73332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91CB34-E5C2-4C68-ABFF-0EF50CF14555}"/>
              </a:ext>
            </a:extLst>
          </p:cNvPr>
          <p:cNvSpPr/>
          <p:nvPr/>
        </p:nvSpPr>
        <p:spPr>
          <a:xfrm>
            <a:off x="248931" y="1260653"/>
            <a:ext cx="7342708" cy="5001369"/>
          </a:xfrm>
          <a:prstGeom prst="rect">
            <a:avLst/>
          </a:prstGeom>
        </p:spPr>
        <p:txBody>
          <a:bodyPr wrap="square">
            <a:spAutoFit/>
          </a:bodyPr>
          <a:lstStyle/>
          <a:p>
            <a:pPr marL="0" lvl="1" eaLnBrk="0" fontAlgn="base" hangingPunct="0">
              <a:spcBef>
                <a:spcPct val="0"/>
              </a:spcBef>
              <a:spcAft>
                <a:spcPts val="600"/>
              </a:spcAft>
              <a:buClr>
                <a:srgbClr val="D38B00"/>
              </a:buClr>
              <a:defRPr/>
            </a:pPr>
            <a:r>
              <a:rPr lang="en-US" b="1" dirty="0">
                <a:solidFill>
                  <a:srgbClr val="00718F"/>
                </a:solidFill>
                <a:latin typeface="Arial" panose="020B0604020202020204" pitchFamily="34" charset="0"/>
              </a:rPr>
              <a:t>Carrum Health</a:t>
            </a:r>
            <a:br>
              <a:rPr lang="en-US" sz="1500" dirty="0">
                <a:solidFill>
                  <a:srgbClr val="BADDE1">
                    <a:lumMod val="10000"/>
                  </a:srgbClr>
                </a:solidFill>
                <a:latin typeface="Arial" panose="020B0604020202020204" pitchFamily="34" charset="0"/>
              </a:rPr>
            </a:br>
            <a:r>
              <a:rPr lang="en-US" sz="1500" dirty="0">
                <a:solidFill>
                  <a:srgbClr val="BADDE1">
                    <a:lumMod val="10000"/>
                  </a:srgbClr>
                </a:solidFill>
              </a:rPr>
              <a:t>Blue Shield </a:t>
            </a:r>
            <a:r>
              <a:rPr lang="en-US" sz="1500" dirty="0">
                <a:solidFill>
                  <a:srgbClr val="BADDE1">
                    <a:lumMod val="10000"/>
                  </a:srgbClr>
                </a:solidFill>
                <a:latin typeface="Arial" panose="020B0604020202020204" pitchFamily="34" charset="0"/>
              </a:rPr>
              <a:t>PPO members can access Carrum Health’s surgery benefit that provides exclusive access to “Centers of Excellence” with Exceptional care from the country’s top surgeons at </a:t>
            </a:r>
          </a:p>
          <a:p>
            <a:pPr marL="742950" lvl="2" indent="-285750" eaLnBrk="0" fontAlgn="base" hangingPunct="0">
              <a:spcBef>
                <a:spcPct val="0"/>
              </a:spcBef>
              <a:spcAft>
                <a:spcPts val="600"/>
              </a:spcAft>
              <a:buClr>
                <a:srgbClr val="D38B00"/>
              </a:buClr>
              <a:buFont typeface="Wingdings" panose="05000000000000000000" pitchFamily="2" charset="2"/>
              <a:buChar char="v"/>
              <a:defRPr/>
            </a:pPr>
            <a:r>
              <a:rPr lang="en-US" sz="1500" dirty="0">
                <a:solidFill>
                  <a:srgbClr val="BADDE1">
                    <a:lumMod val="10000"/>
                  </a:srgbClr>
                </a:solidFill>
                <a:latin typeface="Arial" panose="020B0604020202020204" pitchFamily="34" charset="0"/>
              </a:rPr>
              <a:t>Scripps Hospital in La Jolla, CA, or </a:t>
            </a:r>
          </a:p>
          <a:p>
            <a:pPr marL="742950" lvl="2" indent="-285750" eaLnBrk="0" fontAlgn="base" hangingPunct="0">
              <a:spcBef>
                <a:spcPct val="0"/>
              </a:spcBef>
              <a:spcAft>
                <a:spcPts val="600"/>
              </a:spcAft>
              <a:buClr>
                <a:srgbClr val="D38B00"/>
              </a:buClr>
              <a:buFont typeface="Wingdings" panose="05000000000000000000" pitchFamily="2" charset="2"/>
              <a:buChar char="v"/>
              <a:defRPr/>
            </a:pPr>
            <a:r>
              <a:rPr lang="en-US" sz="1500" dirty="0">
                <a:solidFill>
                  <a:srgbClr val="BADDE1">
                    <a:lumMod val="10000"/>
                  </a:srgbClr>
                </a:solidFill>
                <a:latin typeface="Arial" panose="020B0604020202020204" pitchFamily="34" charset="0"/>
              </a:rPr>
              <a:t>Stanford Hospital-Valley Care in Pleasanton, CA. </a:t>
            </a:r>
          </a:p>
          <a:p>
            <a:pPr marL="457200" lvl="2" eaLnBrk="0" fontAlgn="base" hangingPunct="0">
              <a:spcBef>
                <a:spcPct val="0"/>
              </a:spcBef>
              <a:spcAft>
                <a:spcPts val="600"/>
              </a:spcAft>
              <a:buClr>
                <a:srgbClr val="D38B00"/>
              </a:buClr>
              <a:defRPr/>
            </a:pPr>
            <a:endParaRPr lang="en-US" sz="100" dirty="0">
              <a:solidFill>
                <a:srgbClr val="BADDE1">
                  <a:lumMod val="10000"/>
                </a:srgbClr>
              </a:solidFill>
              <a:latin typeface="Arial" panose="020B0604020202020204" pitchFamily="34" charset="0"/>
            </a:endParaRPr>
          </a:p>
          <a:p>
            <a:pPr marL="0" lvl="1" eaLnBrk="0" fontAlgn="base" hangingPunct="0">
              <a:spcBef>
                <a:spcPct val="0"/>
              </a:spcBef>
              <a:spcAft>
                <a:spcPts val="600"/>
              </a:spcAft>
              <a:buClr>
                <a:srgbClr val="D38B00"/>
              </a:buClr>
              <a:defRPr/>
            </a:pPr>
            <a:r>
              <a:rPr lang="en-US" sz="1500" dirty="0">
                <a:solidFill>
                  <a:srgbClr val="BADDE1">
                    <a:lumMod val="10000"/>
                  </a:srgbClr>
                </a:solidFill>
                <a:latin typeface="Arial" panose="020B0604020202020204" pitchFamily="34" charset="0"/>
              </a:rPr>
              <a:t>Patients receive:</a:t>
            </a:r>
          </a:p>
          <a:p>
            <a:pPr marL="742950" lvl="2" indent="-342900" eaLnBrk="0" fontAlgn="base" hangingPunct="0">
              <a:spcBef>
                <a:spcPct val="0"/>
              </a:spcBef>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Personalized “Concierge” support</a:t>
            </a:r>
          </a:p>
          <a:p>
            <a:pPr marL="742950" lvl="2" indent="-342900" eaLnBrk="0" fontAlgn="base" hangingPunct="0">
              <a:spcBef>
                <a:spcPct val="0"/>
              </a:spcBef>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Access to top-quality surgeons at Scripps</a:t>
            </a:r>
          </a:p>
          <a:p>
            <a:pPr marL="742950" lvl="2" indent="-342900" eaLnBrk="0" fontAlgn="base" hangingPunct="0">
              <a:spcBef>
                <a:spcPct val="0"/>
              </a:spcBef>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Co-insurance and deductibles are waived</a:t>
            </a:r>
          </a:p>
          <a:p>
            <a:pPr marL="742950" lvl="2" indent="-342900" eaLnBrk="0" fontAlgn="base" hangingPunct="0">
              <a:spcBef>
                <a:spcPct val="0"/>
              </a:spcBef>
              <a:spcAft>
                <a:spcPts val="1200"/>
              </a:spcAft>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Travel expenses covered for the patient and one companion</a:t>
            </a:r>
          </a:p>
          <a:p>
            <a:pPr marL="0" lvl="1" indent="-57150" eaLnBrk="0" fontAlgn="base" hangingPunct="0">
              <a:spcBef>
                <a:spcPct val="0"/>
              </a:spcBef>
              <a:spcAft>
                <a:spcPts val="600"/>
              </a:spcAft>
              <a:buClr>
                <a:srgbClr val="D38B00"/>
              </a:buClr>
              <a:defRPr/>
            </a:pPr>
            <a:r>
              <a:rPr lang="en-US" sz="1500" dirty="0">
                <a:solidFill>
                  <a:srgbClr val="BADDE1">
                    <a:lumMod val="10000"/>
                  </a:srgbClr>
                </a:solidFill>
                <a:latin typeface="Arial" panose="020B0604020202020204" pitchFamily="34" charset="0"/>
              </a:rPr>
              <a:t>Eligible procedures include: </a:t>
            </a:r>
          </a:p>
          <a:p>
            <a:pPr marL="742950" lvl="2" indent="-342900" eaLnBrk="0" fontAlgn="base" hangingPunct="0">
              <a:spcBef>
                <a:spcPct val="0"/>
              </a:spcBef>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Hip Replacement</a:t>
            </a:r>
          </a:p>
          <a:p>
            <a:pPr marL="742950" lvl="2" indent="-342900" eaLnBrk="0" fontAlgn="base" hangingPunct="0">
              <a:spcBef>
                <a:spcPct val="0"/>
              </a:spcBef>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Knee Replacement</a:t>
            </a:r>
          </a:p>
          <a:p>
            <a:pPr marL="742950" lvl="2" indent="-342900" eaLnBrk="0" fontAlgn="base" hangingPunct="0">
              <a:spcBef>
                <a:spcPct val="0"/>
              </a:spcBef>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Cervical Spinal Fusion</a:t>
            </a:r>
          </a:p>
          <a:p>
            <a:pPr marL="742950" lvl="2" indent="-342900" eaLnBrk="0" fontAlgn="base" hangingPunct="0">
              <a:spcBef>
                <a:spcPct val="0"/>
              </a:spcBef>
              <a:buClr>
                <a:srgbClr val="D38B00"/>
              </a:buClr>
              <a:buFont typeface="Wingdings" panose="05000000000000000000" pitchFamily="2" charset="2"/>
              <a:buChar char="§"/>
              <a:defRPr/>
            </a:pPr>
            <a:r>
              <a:rPr lang="en-US" sz="1500" dirty="0">
                <a:solidFill>
                  <a:srgbClr val="BADDE1">
                    <a:lumMod val="10000"/>
                  </a:srgbClr>
                </a:solidFill>
                <a:latin typeface="Arial" panose="020B0604020202020204" pitchFamily="34" charset="0"/>
              </a:rPr>
              <a:t>Lumbar Spinal Fusion</a:t>
            </a:r>
          </a:p>
          <a:p>
            <a:pPr marL="0" lvl="1" eaLnBrk="0" fontAlgn="base" hangingPunct="0">
              <a:spcBef>
                <a:spcPts val="600"/>
              </a:spcBef>
              <a:defRPr/>
            </a:pPr>
            <a:r>
              <a:rPr lang="en-US" sz="1500" dirty="0">
                <a:solidFill>
                  <a:srgbClr val="BADDE1">
                    <a:lumMod val="10000"/>
                  </a:srgbClr>
                </a:solidFill>
                <a:latin typeface="Arial" panose="020B0604020202020204" pitchFamily="34" charset="0"/>
              </a:rPr>
              <a:t>This benefit is exclusive to Scripps Hospital and must be accessed through Carrum Health.  Call</a:t>
            </a:r>
            <a:r>
              <a:rPr lang="en-US" sz="1500" dirty="0">
                <a:solidFill>
                  <a:srgbClr val="BADDE1"/>
                </a:solidFill>
                <a:latin typeface="Arial" panose="020B0604020202020204" pitchFamily="34" charset="0"/>
              </a:rPr>
              <a:t> </a:t>
            </a:r>
            <a:r>
              <a:rPr lang="en-US" sz="1500" b="1" dirty="0">
                <a:solidFill>
                  <a:srgbClr val="00718F"/>
                </a:solidFill>
                <a:latin typeface="Arial" panose="020B0604020202020204" pitchFamily="34" charset="0"/>
              </a:rPr>
              <a:t>1-888-855-7806</a:t>
            </a:r>
            <a:r>
              <a:rPr lang="en-US" sz="1500" dirty="0">
                <a:solidFill>
                  <a:srgbClr val="BADDE1"/>
                </a:solidFill>
                <a:latin typeface="Arial" panose="020B0604020202020204" pitchFamily="34" charset="0"/>
              </a:rPr>
              <a:t> </a:t>
            </a:r>
            <a:r>
              <a:rPr lang="en-US" sz="1500" dirty="0">
                <a:solidFill>
                  <a:srgbClr val="BADDE1">
                    <a:lumMod val="10000"/>
                  </a:srgbClr>
                </a:solidFill>
                <a:latin typeface="Arial" panose="020B0604020202020204" pitchFamily="34" charset="0"/>
              </a:rPr>
              <a:t>to learn more.</a:t>
            </a:r>
          </a:p>
        </p:txBody>
      </p:sp>
      <p:sp>
        <p:nvSpPr>
          <p:cNvPr id="36867" name="Rectangle 10"/>
          <p:cNvSpPr>
            <a:spLocks noChangeArrowheads="1"/>
          </p:cNvSpPr>
          <p:nvPr/>
        </p:nvSpPr>
        <p:spPr bwMode="auto">
          <a:xfrm>
            <a:off x="258255" y="189343"/>
            <a:ext cx="86248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eaLnBrk="0" fontAlgn="base" hangingPunct="0">
              <a:spcBef>
                <a:spcPct val="0"/>
              </a:spcBef>
              <a:spcAft>
                <a:spcPct val="0"/>
              </a:spcAft>
              <a:buNone/>
            </a:pPr>
            <a:r>
              <a:rPr lang="en-US" altLang="en-US" sz="3000" b="1" dirty="0">
                <a:solidFill>
                  <a:srgbClr val="00718F"/>
                </a:solidFill>
              </a:rPr>
              <a:t>Added Value Programs</a:t>
            </a:r>
          </a:p>
          <a:p>
            <a:pPr eaLnBrk="0" fontAlgn="base" hangingPunct="0">
              <a:spcBef>
                <a:spcPct val="0"/>
              </a:spcBef>
              <a:spcAft>
                <a:spcPct val="0"/>
              </a:spcAft>
              <a:buNone/>
            </a:pPr>
            <a:r>
              <a:rPr lang="en-US" altLang="en-US" sz="2000" dirty="0">
                <a:solidFill>
                  <a:srgbClr val="00718F"/>
                </a:solidFill>
              </a:rPr>
              <a:t>Hip, Knee, and Spine Surgical Options Available </a:t>
            </a:r>
            <a:r>
              <a:rPr lang="en-US" altLang="en-US" sz="2000" i="1" dirty="0">
                <a:solidFill>
                  <a:srgbClr val="00718F"/>
                </a:solidFill>
              </a:rPr>
              <a:t>at No Cost*</a:t>
            </a:r>
          </a:p>
        </p:txBody>
      </p:sp>
      <p:sp>
        <p:nvSpPr>
          <p:cNvPr id="7" name="Rectangle 6">
            <a:extLst>
              <a:ext uri="{FF2B5EF4-FFF2-40B4-BE49-F238E27FC236}">
                <a16:creationId xmlns:a16="http://schemas.microsoft.com/office/drawing/2014/main" id="{0F35BC2A-857B-425B-877D-243279AA3784}"/>
              </a:ext>
            </a:extLst>
          </p:cNvPr>
          <p:cNvSpPr/>
          <p:nvPr/>
        </p:nvSpPr>
        <p:spPr>
          <a:xfrm>
            <a:off x="384047" y="6391658"/>
            <a:ext cx="8226552" cy="276999"/>
          </a:xfrm>
          <a:prstGeom prst="rect">
            <a:avLst/>
          </a:prstGeom>
        </p:spPr>
        <p:txBody>
          <a:bodyPr wrap="square">
            <a:spAutoFit/>
          </a:bodyPr>
          <a:lstStyle/>
          <a:p>
            <a:pPr eaLnBrk="0" fontAlgn="base" hangingPunct="0">
              <a:spcBef>
                <a:spcPct val="0"/>
              </a:spcBef>
              <a:spcAft>
                <a:spcPct val="0"/>
              </a:spcAft>
            </a:pPr>
            <a:r>
              <a:rPr lang="en-US" sz="1200" dirty="0">
                <a:solidFill>
                  <a:srgbClr val="BADDE1">
                    <a:lumMod val="10000"/>
                  </a:srgbClr>
                </a:solidFill>
                <a:latin typeface="Arial" panose="020B0604020202020204" pitchFamily="34" charset="0"/>
              </a:rPr>
              <a:t>*Per IRS guidelines, this benefit is subject to deductible for HSA members.</a:t>
            </a:r>
          </a:p>
        </p:txBody>
      </p:sp>
      <p:pic>
        <p:nvPicPr>
          <p:cNvPr id="6" name="Picture 5">
            <a:extLst>
              <a:ext uri="{FF2B5EF4-FFF2-40B4-BE49-F238E27FC236}">
                <a16:creationId xmlns:a16="http://schemas.microsoft.com/office/drawing/2014/main" id="{A6F10294-1D4E-4EF8-84AF-C7F7B4977C07}"/>
              </a:ext>
            </a:extLst>
          </p:cNvPr>
          <p:cNvPicPr>
            <a:picLocks noChangeAspect="1"/>
          </p:cNvPicPr>
          <p:nvPr/>
        </p:nvPicPr>
        <p:blipFill>
          <a:blip r:embed="rId2"/>
          <a:stretch>
            <a:fillRect/>
          </a:stretch>
        </p:blipFill>
        <p:spPr>
          <a:xfrm>
            <a:off x="6601747" y="1037788"/>
            <a:ext cx="2281396" cy="380232"/>
          </a:xfrm>
          <a:prstGeom prst="rect">
            <a:avLst/>
          </a:prstGeom>
        </p:spPr>
      </p:pic>
      <p:pic>
        <p:nvPicPr>
          <p:cNvPr id="2" name="Picture 1">
            <a:extLst>
              <a:ext uri="{FF2B5EF4-FFF2-40B4-BE49-F238E27FC236}">
                <a16:creationId xmlns:a16="http://schemas.microsoft.com/office/drawing/2014/main" id="{D9BF612B-538E-40FC-A768-0698B8FAEFAA}"/>
              </a:ext>
            </a:extLst>
          </p:cNvPr>
          <p:cNvPicPr>
            <a:picLocks noChangeAspect="1"/>
          </p:cNvPicPr>
          <p:nvPr/>
        </p:nvPicPr>
        <p:blipFill>
          <a:blip r:embed="rId3"/>
          <a:stretch>
            <a:fillRect/>
          </a:stretch>
        </p:blipFill>
        <p:spPr>
          <a:xfrm>
            <a:off x="6365281" y="2479988"/>
            <a:ext cx="2452716" cy="2845455"/>
          </a:xfrm>
          <a:prstGeom prst="rect">
            <a:avLst/>
          </a:prstGeom>
        </p:spPr>
      </p:pic>
      <p:pic>
        <p:nvPicPr>
          <p:cNvPr id="4" name="Picture 3">
            <a:extLst>
              <a:ext uri="{FF2B5EF4-FFF2-40B4-BE49-F238E27FC236}">
                <a16:creationId xmlns:a16="http://schemas.microsoft.com/office/drawing/2014/main" id="{5B857282-57AC-43F4-BEA7-49B3618AD70C}"/>
              </a:ext>
            </a:extLst>
          </p:cNvPr>
          <p:cNvPicPr>
            <a:picLocks noChangeAspect="1"/>
          </p:cNvPicPr>
          <p:nvPr/>
        </p:nvPicPr>
        <p:blipFill>
          <a:blip r:embed="rId4"/>
          <a:stretch>
            <a:fillRect/>
          </a:stretch>
        </p:blipFill>
        <p:spPr>
          <a:xfrm>
            <a:off x="7442217" y="155733"/>
            <a:ext cx="1450974" cy="6401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
          <p:cNvSpPr>
            <a:spLocks noChangeArrowheads="1"/>
          </p:cNvSpPr>
          <p:nvPr/>
        </p:nvSpPr>
        <p:spPr bwMode="auto">
          <a:xfrm>
            <a:off x="258255" y="189343"/>
            <a:ext cx="86248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eaLnBrk="0" fontAlgn="base" hangingPunct="0">
              <a:spcBef>
                <a:spcPct val="0"/>
              </a:spcBef>
              <a:spcAft>
                <a:spcPct val="0"/>
              </a:spcAft>
              <a:buNone/>
            </a:pPr>
            <a:r>
              <a:rPr lang="en-US" altLang="en-US" sz="3000" b="1" dirty="0">
                <a:solidFill>
                  <a:srgbClr val="00718F"/>
                </a:solidFill>
              </a:rPr>
              <a:t>Added Value Programs</a:t>
            </a:r>
          </a:p>
          <a:p>
            <a:pPr eaLnBrk="0" fontAlgn="base" hangingPunct="0">
              <a:spcBef>
                <a:spcPct val="0"/>
              </a:spcBef>
              <a:spcAft>
                <a:spcPct val="0"/>
              </a:spcAft>
              <a:buNone/>
            </a:pPr>
            <a:r>
              <a:rPr lang="en-US" altLang="en-US" sz="2000" dirty="0">
                <a:solidFill>
                  <a:srgbClr val="00718F"/>
                </a:solidFill>
              </a:rPr>
              <a:t>Cancer Care Direct</a:t>
            </a:r>
            <a:endParaRPr lang="en-US" altLang="en-US" sz="2000" i="1" dirty="0">
              <a:solidFill>
                <a:srgbClr val="00718F"/>
              </a:solidFill>
            </a:endParaRPr>
          </a:p>
        </p:txBody>
      </p:sp>
      <p:pic>
        <p:nvPicPr>
          <p:cNvPr id="4" name="Picture 3">
            <a:extLst>
              <a:ext uri="{FF2B5EF4-FFF2-40B4-BE49-F238E27FC236}">
                <a16:creationId xmlns:a16="http://schemas.microsoft.com/office/drawing/2014/main" id="{5B857282-57AC-43F4-BEA7-49B3618AD70C}"/>
              </a:ext>
            </a:extLst>
          </p:cNvPr>
          <p:cNvPicPr>
            <a:picLocks noChangeAspect="1"/>
          </p:cNvPicPr>
          <p:nvPr/>
        </p:nvPicPr>
        <p:blipFill>
          <a:blip r:embed="rId2"/>
          <a:stretch>
            <a:fillRect/>
          </a:stretch>
        </p:blipFill>
        <p:spPr>
          <a:xfrm>
            <a:off x="7442217" y="155733"/>
            <a:ext cx="1450974" cy="640135"/>
          </a:xfrm>
          <a:prstGeom prst="rect">
            <a:avLst/>
          </a:prstGeom>
        </p:spPr>
      </p:pic>
      <p:pic>
        <p:nvPicPr>
          <p:cNvPr id="8" name="Picture 7">
            <a:extLst>
              <a:ext uri="{FF2B5EF4-FFF2-40B4-BE49-F238E27FC236}">
                <a16:creationId xmlns:a16="http://schemas.microsoft.com/office/drawing/2014/main" id="{868837C2-3048-B96C-F1C2-227C06E25C95}"/>
              </a:ext>
            </a:extLst>
          </p:cNvPr>
          <p:cNvPicPr>
            <a:picLocks noChangeAspect="1"/>
          </p:cNvPicPr>
          <p:nvPr/>
        </p:nvPicPr>
        <p:blipFill>
          <a:blip r:embed="rId3"/>
          <a:stretch>
            <a:fillRect/>
          </a:stretch>
        </p:blipFill>
        <p:spPr>
          <a:xfrm>
            <a:off x="7243779" y="1295400"/>
            <a:ext cx="1847850" cy="638175"/>
          </a:xfrm>
          <a:prstGeom prst="rect">
            <a:avLst/>
          </a:prstGeom>
        </p:spPr>
      </p:pic>
      <p:pic>
        <p:nvPicPr>
          <p:cNvPr id="14" name="Picture 13">
            <a:extLst>
              <a:ext uri="{FF2B5EF4-FFF2-40B4-BE49-F238E27FC236}">
                <a16:creationId xmlns:a16="http://schemas.microsoft.com/office/drawing/2014/main" id="{85A8543D-CE46-4424-091A-AAC91DF3412E}"/>
              </a:ext>
            </a:extLst>
          </p:cNvPr>
          <p:cNvPicPr>
            <a:picLocks noChangeAspect="1"/>
          </p:cNvPicPr>
          <p:nvPr/>
        </p:nvPicPr>
        <p:blipFill>
          <a:blip r:embed="rId4"/>
          <a:stretch>
            <a:fillRect/>
          </a:stretch>
        </p:blipFill>
        <p:spPr>
          <a:xfrm>
            <a:off x="2667000" y="781883"/>
            <a:ext cx="4680833" cy="5294234"/>
          </a:xfrm>
          <a:prstGeom prst="rect">
            <a:avLst/>
          </a:prstGeom>
        </p:spPr>
      </p:pic>
    </p:spTree>
    <p:extLst>
      <p:ext uri="{BB962C8B-B14F-4D97-AF65-F5344CB8AC3E}">
        <p14:creationId xmlns:p14="http://schemas.microsoft.com/office/powerpoint/2010/main" val="3293235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727EAD-C3D0-486B-8E13-95792D14D01D}"/>
              </a:ext>
            </a:extLst>
          </p:cNvPr>
          <p:cNvSpPr/>
          <p:nvPr/>
        </p:nvSpPr>
        <p:spPr>
          <a:xfrm>
            <a:off x="370750" y="1635897"/>
            <a:ext cx="8507528" cy="3262432"/>
          </a:xfrm>
          <a:prstGeom prst="rect">
            <a:avLst/>
          </a:prstGeom>
        </p:spPr>
        <p:txBody>
          <a:bodyPr wrap="square">
            <a:spAutoFit/>
          </a:bodyPr>
          <a:lstStyle/>
          <a:p>
            <a:pPr eaLnBrk="0" fontAlgn="base" hangingPunct="0">
              <a:spcAft>
                <a:spcPts val="600"/>
              </a:spcAft>
              <a:defRPr/>
            </a:pPr>
            <a:r>
              <a:rPr lang="en-US" b="1" dirty="0">
                <a:solidFill>
                  <a:srgbClr val="00718F"/>
                </a:solidFill>
                <a:latin typeface="Arial" panose="020B0604020202020204" pitchFamily="34" charset="0"/>
              </a:rPr>
              <a:t>Blue Shield</a:t>
            </a:r>
            <a:br>
              <a:rPr lang="en-US" sz="1500" dirty="0">
                <a:solidFill>
                  <a:srgbClr val="BADDE1"/>
                </a:solidFill>
                <a:latin typeface="Arial" panose="020B0604020202020204" pitchFamily="34" charset="0"/>
              </a:rPr>
            </a:br>
            <a:r>
              <a:rPr lang="en-US" sz="1500" dirty="0">
                <a:solidFill>
                  <a:srgbClr val="BADDE1">
                    <a:lumMod val="10000"/>
                  </a:srgbClr>
                </a:solidFill>
                <a:latin typeface="Arial" panose="020B0604020202020204" pitchFamily="34" charset="0"/>
              </a:rPr>
              <a:t>Members have access to a $25 gym membership (+one-time $25 enrollment fee) at a broad network of participating facilities through </a:t>
            </a:r>
            <a:r>
              <a:rPr lang="en-US" sz="1500" dirty="0" err="1">
                <a:solidFill>
                  <a:srgbClr val="BADDE1">
                    <a:lumMod val="10000"/>
                  </a:srgbClr>
                </a:solidFill>
                <a:latin typeface="Arial" panose="020B0604020202020204" pitchFamily="34" charset="0"/>
              </a:rPr>
              <a:t>Tivity</a:t>
            </a:r>
            <a:r>
              <a:rPr lang="en-US" sz="1500" dirty="0">
                <a:solidFill>
                  <a:srgbClr val="BADDE1">
                    <a:lumMod val="10000"/>
                  </a:srgbClr>
                </a:solidFill>
                <a:latin typeface="Arial" panose="020B0604020202020204" pitchFamily="34" charset="0"/>
              </a:rPr>
              <a:t> Health’s Fitness Your Way program.</a:t>
            </a:r>
          </a:p>
          <a:p>
            <a:pPr eaLnBrk="0" fontAlgn="base" hangingPunct="0">
              <a:spcAft>
                <a:spcPts val="1200"/>
              </a:spcAft>
              <a:defRPr/>
            </a:pPr>
            <a:r>
              <a:rPr lang="en-US" sz="1500" dirty="0">
                <a:solidFill>
                  <a:srgbClr val="BADDE1">
                    <a:lumMod val="10000"/>
                  </a:srgbClr>
                </a:solidFill>
                <a:latin typeface="Arial" panose="020B0604020202020204" pitchFamily="34" charset="0"/>
              </a:rPr>
              <a:t>Visit </a:t>
            </a:r>
            <a:r>
              <a:rPr lang="en-US" sz="1500" b="1" u="sng" dirty="0">
                <a:solidFill>
                  <a:srgbClr val="00718F"/>
                </a:solidFill>
                <a:latin typeface="Arial" panose="020B0604020202020204" pitchFamily="34" charset="0"/>
              </a:rPr>
              <a:t>FitnessYourWay.TivityHealth.com/BSC</a:t>
            </a:r>
            <a:r>
              <a:rPr lang="en-US" sz="1500" b="1" dirty="0">
                <a:solidFill>
                  <a:srgbClr val="00718F"/>
                </a:solidFill>
                <a:latin typeface="Arial" panose="020B0604020202020204" pitchFamily="34" charset="0"/>
              </a:rPr>
              <a:t> </a:t>
            </a:r>
            <a:r>
              <a:rPr lang="en-US" sz="1500" dirty="0">
                <a:solidFill>
                  <a:srgbClr val="BADDE1">
                    <a:lumMod val="10000"/>
                  </a:srgbClr>
                </a:solidFill>
                <a:latin typeface="Arial" panose="020B0604020202020204" pitchFamily="34" charset="0"/>
              </a:rPr>
              <a:t>to locate facilities and enroll. Members may also call </a:t>
            </a:r>
            <a:r>
              <a:rPr lang="en-US" sz="1500" dirty="0" err="1">
                <a:solidFill>
                  <a:srgbClr val="BADDE1">
                    <a:lumMod val="10000"/>
                  </a:srgbClr>
                </a:solidFill>
                <a:latin typeface="Arial" panose="020B0604020202020204" pitchFamily="34" charset="0"/>
              </a:rPr>
              <a:t>Tivity</a:t>
            </a:r>
            <a:r>
              <a:rPr lang="en-US" sz="1500" dirty="0">
                <a:solidFill>
                  <a:srgbClr val="BADDE1">
                    <a:lumMod val="10000"/>
                  </a:srgbClr>
                </a:solidFill>
                <a:latin typeface="Arial" panose="020B0604020202020204" pitchFamily="34" charset="0"/>
              </a:rPr>
              <a:t> Health directly at </a:t>
            </a:r>
            <a:r>
              <a:rPr lang="en-US" sz="1500" b="1" dirty="0">
                <a:solidFill>
                  <a:srgbClr val="D38B00"/>
                </a:solidFill>
                <a:latin typeface="Arial" panose="020B0604020202020204" pitchFamily="34" charset="0"/>
              </a:rPr>
              <a:t>1-833-283-8387</a:t>
            </a:r>
            <a:r>
              <a:rPr lang="en-US" sz="1500" dirty="0">
                <a:solidFill>
                  <a:srgbClr val="BADDE1">
                    <a:lumMod val="10000"/>
                  </a:srgbClr>
                </a:solidFill>
                <a:latin typeface="Arial" panose="020B0604020202020204" pitchFamily="34" charset="0"/>
              </a:rPr>
              <a:t> for more information.</a:t>
            </a:r>
          </a:p>
          <a:p>
            <a:pPr eaLnBrk="0" fontAlgn="base" hangingPunct="0">
              <a:defRPr/>
            </a:pPr>
            <a:r>
              <a:rPr lang="en-US" b="1" dirty="0">
                <a:solidFill>
                  <a:srgbClr val="00718F"/>
                </a:solidFill>
                <a:latin typeface="Arial" panose="020B0604020202020204" pitchFamily="34" charset="0"/>
              </a:rPr>
              <a:t>Kaiser Permanente</a:t>
            </a:r>
            <a:endParaRPr lang="en-US" sz="1500" b="1" dirty="0">
              <a:solidFill>
                <a:srgbClr val="00718F"/>
              </a:solidFill>
              <a:latin typeface="Arial" panose="020B0604020202020204" pitchFamily="34" charset="0"/>
            </a:endParaRPr>
          </a:p>
          <a:p>
            <a:pPr eaLnBrk="0" fontAlgn="base" hangingPunct="0">
              <a:spcAft>
                <a:spcPts val="600"/>
              </a:spcAft>
              <a:defRPr/>
            </a:pPr>
            <a:r>
              <a:rPr lang="en-US" sz="1500" dirty="0">
                <a:solidFill>
                  <a:srgbClr val="BADDE1">
                    <a:lumMod val="10000"/>
                  </a:srgbClr>
                </a:solidFill>
                <a:latin typeface="Arial" panose="020B0604020202020204" pitchFamily="34" charset="0"/>
              </a:rPr>
              <a:t>Members have access to a $28 gym membership (+one-time $28 enrollment fee) at a broad network of participating facilities through American Specialty Health’s Active &amp; Fit Direct program.</a:t>
            </a:r>
          </a:p>
          <a:p>
            <a:pPr eaLnBrk="0" fontAlgn="base" hangingPunct="0">
              <a:spcAft>
                <a:spcPct val="0"/>
              </a:spcAft>
              <a:defRPr/>
            </a:pPr>
            <a:r>
              <a:rPr lang="en-US" sz="1500" dirty="0">
                <a:solidFill>
                  <a:srgbClr val="BADDE1">
                    <a:lumMod val="10000"/>
                  </a:srgbClr>
                </a:solidFill>
                <a:latin typeface="Arial" panose="020B0604020202020204" pitchFamily="34" charset="0"/>
              </a:rPr>
              <a:t>Visit </a:t>
            </a:r>
            <a:r>
              <a:rPr lang="en-US" sz="1500" b="1" u="sng" dirty="0">
                <a:solidFill>
                  <a:srgbClr val="00718F"/>
                </a:solidFill>
                <a:latin typeface="Arial" panose="020B0604020202020204" pitchFamily="34" charset="0"/>
              </a:rPr>
              <a:t>kp.org/</a:t>
            </a:r>
            <a:r>
              <a:rPr lang="en-US" sz="1500" b="1" u="sng" dirty="0" err="1">
                <a:solidFill>
                  <a:srgbClr val="00718F"/>
                </a:solidFill>
                <a:latin typeface="Arial" panose="020B0604020202020204" pitchFamily="34" charset="0"/>
              </a:rPr>
              <a:t>choosehealthy</a:t>
            </a:r>
            <a:r>
              <a:rPr lang="en-US" sz="1500" b="1" dirty="0">
                <a:solidFill>
                  <a:srgbClr val="00718F"/>
                </a:solidFill>
                <a:latin typeface="Arial" panose="020B0604020202020204" pitchFamily="34" charset="0"/>
              </a:rPr>
              <a:t> </a:t>
            </a:r>
            <a:r>
              <a:rPr lang="en-US" sz="1500" dirty="0">
                <a:solidFill>
                  <a:srgbClr val="BADDE1">
                    <a:lumMod val="10000"/>
                  </a:srgbClr>
                </a:solidFill>
                <a:latin typeface="Arial" panose="020B0604020202020204" pitchFamily="34" charset="0"/>
              </a:rPr>
              <a:t>to locate facilities and enroll. Members may also call American Specialty Health directly at </a:t>
            </a:r>
            <a:r>
              <a:rPr lang="en-US" sz="1500" b="1" dirty="0">
                <a:solidFill>
                  <a:srgbClr val="00718F"/>
                </a:solidFill>
                <a:latin typeface="Arial" panose="020B0604020202020204" pitchFamily="34" charset="0"/>
              </a:rPr>
              <a:t>1-844-646-2746</a:t>
            </a:r>
            <a:r>
              <a:rPr lang="en-US" sz="1500" dirty="0">
                <a:solidFill>
                  <a:srgbClr val="BADDE1">
                    <a:lumMod val="10000"/>
                  </a:srgbClr>
                </a:solidFill>
                <a:latin typeface="Arial" panose="020B0604020202020204" pitchFamily="34" charset="0"/>
              </a:rPr>
              <a:t> for more information.</a:t>
            </a:r>
          </a:p>
          <a:p>
            <a:pPr eaLnBrk="0" fontAlgn="base" hangingPunct="0">
              <a:spcAft>
                <a:spcPct val="0"/>
              </a:spcAft>
              <a:defRPr/>
            </a:pPr>
            <a:endParaRPr lang="en-US" sz="1500" dirty="0">
              <a:solidFill>
                <a:srgbClr val="BADDE1">
                  <a:lumMod val="10000"/>
                </a:srgbClr>
              </a:solidFill>
              <a:latin typeface="Arial" panose="020B0604020202020204" pitchFamily="34" charset="0"/>
            </a:endParaRPr>
          </a:p>
          <a:p>
            <a:pPr eaLnBrk="0" fontAlgn="base" hangingPunct="0">
              <a:spcAft>
                <a:spcPct val="0"/>
              </a:spcAft>
              <a:defRPr/>
            </a:pPr>
            <a:endParaRPr lang="en-US" sz="1500" dirty="0">
              <a:solidFill>
                <a:srgbClr val="BADDE1">
                  <a:lumMod val="10000"/>
                </a:srgbClr>
              </a:solidFill>
              <a:latin typeface="Arial" panose="020B0604020202020204" pitchFamily="34" charset="0"/>
            </a:endParaRPr>
          </a:p>
        </p:txBody>
      </p:sp>
      <p:sp>
        <p:nvSpPr>
          <p:cNvPr id="34819" name="Rectangle 10"/>
          <p:cNvSpPr>
            <a:spLocks noChangeArrowheads="1"/>
          </p:cNvSpPr>
          <p:nvPr/>
        </p:nvSpPr>
        <p:spPr bwMode="auto">
          <a:xfrm>
            <a:off x="402336" y="274322"/>
            <a:ext cx="723595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eaLnBrk="0" fontAlgn="base" hangingPunct="0">
              <a:spcBef>
                <a:spcPct val="0"/>
              </a:spcBef>
              <a:spcAft>
                <a:spcPct val="0"/>
              </a:spcAft>
              <a:buNone/>
            </a:pPr>
            <a:r>
              <a:rPr lang="en-US" altLang="en-US" sz="3000" b="1" dirty="0">
                <a:solidFill>
                  <a:srgbClr val="00718F"/>
                </a:solidFill>
              </a:rPr>
              <a:t>Added Value Programs</a:t>
            </a:r>
          </a:p>
          <a:p>
            <a:pPr>
              <a:spcBef>
                <a:spcPct val="0"/>
              </a:spcBef>
              <a:buNone/>
            </a:pPr>
            <a:r>
              <a:rPr lang="en-US" altLang="en-US" sz="2000" dirty="0">
                <a:solidFill>
                  <a:srgbClr val="00718F"/>
                </a:solidFill>
              </a:rPr>
              <a:t>Kaiser Permanente and Blue Shield Members</a:t>
            </a:r>
          </a:p>
          <a:p>
            <a:pPr eaLnBrk="0" fontAlgn="base" hangingPunct="0">
              <a:spcBef>
                <a:spcPct val="0"/>
              </a:spcBef>
              <a:spcAft>
                <a:spcPct val="0"/>
              </a:spcAft>
              <a:buNone/>
            </a:pPr>
            <a:r>
              <a:rPr lang="en-US" altLang="en-US" sz="2000" dirty="0">
                <a:solidFill>
                  <a:srgbClr val="00718F"/>
                </a:solidFill>
              </a:rPr>
              <a:t>Discounted Gym Memberships</a:t>
            </a:r>
          </a:p>
        </p:txBody>
      </p:sp>
      <p:pic>
        <p:nvPicPr>
          <p:cNvPr id="6" name="Picture 6">
            <a:extLst>
              <a:ext uri="{FF2B5EF4-FFF2-40B4-BE49-F238E27FC236}">
                <a16:creationId xmlns:a16="http://schemas.microsoft.com/office/drawing/2014/main" id="{6B9B8E57-8765-4CF7-8606-0CE20B784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279" y="1120445"/>
            <a:ext cx="2657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6E04930-26D1-423B-B633-62E176BD80AE}"/>
              </a:ext>
            </a:extLst>
          </p:cNvPr>
          <p:cNvPicPr>
            <a:picLocks noChangeAspect="1"/>
          </p:cNvPicPr>
          <p:nvPr/>
        </p:nvPicPr>
        <p:blipFill>
          <a:blip r:embed="rId4"/>
          <a:stretch>
            <a:fillRect/>
          </a:stretch>
        </p:blipFill>
        <p:spPr>
          <a:xfrm>
            <a:off x="7616952" y="466346"/>
            <a:ext cx="1447800" cy="6381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1BF489-F2CA-4FC7-A478-8D15609E771D}"/>
              </a:ext>
            </a:extLst>
          </p:cNvPr>
          <p:cNvSpPr txBox="1"/>
          <p:nvPr/>
        </p:nvSpPr>
        <p:spPr>
          <a:xfrm>
            <a:off x="402338" y="274322"/>
            <a:ext cx="7635875" cy="1169551"/>
          </a:xfrm>
          <a:prstGeom prst="rect">
            <a:avLst/>
          </a:prstGeom>
          <a:noFill/>
        </p:spPr>
        <p:txBody>
          <a:bodyPr>
            <a:spAutoFit/>
          </a:bodyPr>
          <a:lstStyle/>
          <a:p>
            <a:pPr eaLnBrk="0" fontAlgn="base" hangingPunct="0">
              <a:spcBef>
                <a:spcPct val="0"/>
              </a:spcBef>
              <a:spcAft>
                <a:spcPct val="0"/>
              </a:spcAft>
              <a:defRPr/>
            </a:pPr>
            <a:r>
              <a:rPr lang="en-US" sz="3000" b="1" dirty="0">
                <a:solidFill>
                  <a:srgbClr val="00718F"/>
                </a:solidFill>
                <a:latin typeface="Arial"/>
              </a:rPr>
              <a:t>Added Value Programs</a:t>
            </a:r>
            <a:br>
              <a:rPr lang="en-US" sz="3000" b="1" dirty="0">
                <a:solidFill>
                  <a:srgbClr val="00718F"/>
                </a:solidFill>
                <a:latin typeface="Arial"/>
              </a:rPr>
            </a:br>
            <a:r>
              <a:rPr lang="en-US" sz="2000" dirty="0">
                <a:solidFill>
                  <a:srgbClr val="00718F"/>
                </a:solidFill>
                <a:latin typeface="Arial"/>
              </a:rPr>
              <a:t>Flu Vaccines</a:t>
            </a:r>
          </a:p>
          <a:p>
            <a:pPr eaLnBrk="0" fontAlgn="base" hangingPunct="0">
              <a:spcBef>
                <a:spcPct val="0"/>
              </a:spcBef>
              <a:spcAft>
                <a:spcPct val="0"/>
              </a:spcAft>
              <a:defRPr/>
            </a:pPr>
            <a:r>
              <a:rPr lang="en-US" sz="2000" dirty="0">
                <a:solidFill>
                  <a:srgbClr val="00718F"/>
                </a:solidFill>
                <a:latin typeface="Arial"/>
              </a:rPr>
              <a:t>Available to all SISC Members </a:t>
            </a:r>
            <a:r>
              <a:rPr lang="en-US" sz="2000" i="1" dirty="0">
                <a:solidFill>
                  <a:srgbClr val="00718F"/>
                </a:solidFill>
                <a:latin typeface="Arial"/>
              </a:rPr>
              <a:t>at No Cost</a:t>
            </a:r>
          </a:p>
        </p:txBody>
      </p:sp>
      <p:sp>
        <p:nvSpPr>
          <p:cNvPr id="45059" name="TextBox 4"/>
          <p:cNvSpPr txBox="1">
            <a:spLocks noChangeArrowheads="1"/>
          </p:cNvSpPr>
          <p:nvPr/>
        </p:nvSpPr>
        <p:spPr bwMode="auto">
          <a:xfrm>
            <a:off x="384048" y="1609346"/>
            <a:ext cx="807415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D0D0D"/>
                </a:solidFill>
                <a:latin typeface="Arial" panose="020B0604020202020204" pitchFamily="34" charset="0"/>
              </a:defRPr>
            </a:lvl1pPr>
            <a:lvl2pPr marL="742950" indent="-285750">
              <a:spcBef>
                <a:spcPct val="20000"/>
              </a:spcBef>
              <a:buChar char="–"/>
              <a:defRPr sz="2400">
                <a:solidFill>
                  <a:srgbClr val="0D0D0D"/>
                </a:solidFill>
                <a:latin typeface="Arial" panose="020B0604020202020204" pitchFamily="34" charset="0"/>
              </a:defRPr>
            </a:lvl2pPr>
            <a:lvl3pPr marL="1143000" indent="-228600">
              <a:spcBef>
                <a:spcPct val="20000"/>
              </a:spcBef>
              <a:buChar char="•"/>
              <a:defRPr sz="2000">
                <a:solidFill>
                  <a:srgbClr val="0D0D0D"/>
                </a:solidFill>
                <a:latin typeface="Arial" panose="020B0604020202020204" pitchFamily="34" charset="0"/>
              </a:defRPr>
            </a:lvl3pPr>
            <a:lvl4pPr marL="1600200" indent="-228600">
              <a:spcBef>
                <a:spcPct val="20000"/>
              </a:spcBef>
              <a:buChar char="–"/>
              <a:defRPr sz="2000">
                <a:solidFill>
                  <a:srgbClr val="0D0D0D"/>
                </a:solidFill>
                <a:latin typeface="Arial" panose="020B0604020202020204" pitchFamily="34" charset="0"/>
              </a:defRPr>
            </a:lvl4pPr>
            <a:lvl5pPr marL="2057400" indent="-228600">
              <a:spcBef>
                <a:spcPct val="20000"/>
              </a:spcBef>
              <a:buChar char="»"/>
              <a:defRPr sz="2000">
                <a:solidFill>
                  <a:srgbClr val="0D0D0D"/>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D0D0D"/>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D0D0D"/>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D0D0D"/>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D0D0D"/>
                </a:solidFill>
                <a:latin typeface="Arial" panose="020B0604020202020204" pitchFamily="34" charset="0"/>
              </a:defRPr>
            </a:lvl9pPr>
          </a:lstStyle>
          <a:p>
            <a:pPr eaLnBrk="0" fontAlgn="base" hangingPunct="0">
              <a:spcBef>
                <a:spcPts val="0"/>
              </a:spcBef>
              <a:spcAft>
                <a:spcPts val="1200"/>
              </a:spcAft>
              <a:buNone/>
            </a:pPr>
            <a:r>
              <a:rPr lang="en-US" altLang="en-US" sz="1800" b="1" dirty="0">
                <a:solidFill>
                  <a:srgbClr val="00718F"/>
                </a:solidFill>
              </a:rPr>
              <a:t>Blue Shield</a:t>
            </a:r>
            <a:br>
              <a:rPr lang="en-US" altLang="en-US" sz="1500" b="1" u="sng" dirty="0">
                <a:solidFill>
                  <a:srgbClr val="D38B00"/>
                </a:solidFill>
              </a:rPr>
            </a:br>
            <a:r>
              <a:rPr lang="en-US" altLang="en-US" sz="1500" dirty="0">
                <a:solidFill>
                  <a:srgbClr val="BADDE1">
                    <a:lumMod val="10000"/>
                  </a:srgbClr>
                </a:solidFill>
              </a:rPr>
              <a:t>Free flu shots are available at any participating pharmacy, including Costco (</a:t>
            </a:r>
            <a:r>
              <a:rPr lang="en-US" altLang="en-US" sz="1500" b="1" dirty="0">
                <a:solidFill>
                  <a:srgbClr val="00718F"/>
                </a:solidFill>
              </a:rPr>
              <a:t>1-800-774-2678</a:t>
            </a:r>
            <a:r>
              <a:rPr lang="en-US" altLang="en-US" sz="1500" dirty="0">
                <a:solidFill>
                  <a:srgbClr val="00718F"/>
                </a:solidFill>
              </a:rPr>
              <a:t>/ </a:t>
            </a:r>
            <a:r>
              <a:rPr lang="en-US" altLang="en-US" sz="1500" b="1" u="sng" dirty="0">
                <a:solidFill>
                  <a:srgbClr val="00718F"/>
                </a:solidFill>
              </a:rPr>
              <a:t>Costco.com</a:t>
            </a:r>
            <a:r>
              <a:rPr lang="en-US" altLang="en-US" sz="1500" dirty="0">
                <a:solidFill>
                  <a:srgbClr val="BADDE1">
                    <a:lumMod val="10000"/>
                  </a:srgbClr>
                </a:solidFill>
              </a:rPr>
              <a:t>) and excluding Walgreens.</a:t>
            </a:r>
          </a:p>
          <a:p>
            <a:pPr eaLnBrk="0" fontAlgn="base" hangingPunct="0">
              <a:spcBef>
                <a:spcPts val="0"/>
              </a:spcBef>
              <a:spcAft>
                <a:spcPts val="1200"/>
              </a:spcAft>
              <a:buNone/>
            </a:pPr>
            <a:endParaRPr lang="en-US" altLang="en-US" sz="1500" dirty="0">
              <a:solidFill>
                <a:srgbClr val="BADDE1"/>
              </a:solidFill>
            </a:endParaRPr>
          </a:p>
          <a:p>
            <a:pPr eaLnBrk="0" fontAlgn="base" hangingPunct="0">
              <a:spcBef>
                <a:spcPts val="0"/>
              </a:spcBef>
              <a:buNone/>
            </a:pPr>
            <a:r>
              <a:rPr lang="en-US" altLang="en-US" sz="1800" b="1" dirty="0">
                <a:solidFill>
                  <a:srgbClr val="00718F"/>
                </a:solidFill>
              </a:rPr>
              <a:t>Kaiser Permanente</a:t>
            </a:r>
            <a:br>
              <a:rPr lang="en-US" altLang="en-US" sz="1500" b="1" u="sng" dirty="0">
                <a:solidFill>
                  <a:srgbClr val="D38B00"/>
                </a:solidFill>
              </a:rPr>
            </a:br>
            <a:r>
              <a:rPr lang="en-US" altLang="en-US" sz="1500" dirty="0">
                <a:solidFill>
                  <a:srgbClr val="BADDE1">
                    <a:lumMod val="10000"/>
                  </a:srgbClr>
                </a:solidFill>
              </a:rPr>
              <a:t>Free flu shots are available at many Kaiser Permanente locations. Visit </a:t>
            </a:r>
            <a:r>
              <a:rPr lang="en-US" altLang="en-US" sz="1500" b="1" u="sng" dirty="0">
                <a:solidFill>
                  <a:srgbClr val="00718F"/>
                </a:solidFill>
              </a:rPr>
              <a:t>kp.org/flu</a:t>
            </a:r>
            <a:r>
              <a:rPr lang="en-US" altLang="en-US" sz="1500" dirty="0">
                <a:solidFill>
                  <a:srgbClr val="00718F"/>
                </a:solidFill>
              </a:rPr>
              <a:t> </a:t>
            </a:r>
            <a:r>
              <a:rPr lang="en-US" altLang="en-US" sz="1500" dirty="0">
                <a:solidFill>
                  <a:srgbClr val="BADDE1">
                    <a:lumMod val="10000"/>
                  </a:srgbClr>
                </a:solidFill>
              </a:rPr>
              <a:t>or call </a:t>
            </a:r>
            <a:br>
              <a:rPr lang="en-US" altLang="en-US" sz="1500" dirty="0">
                <a:solidFill>
                  <a:srgbClr val="BADDE1">
                    <a:lumMod val="10000"/>
                  </a:srgbClr>
                </a:solidFill>
              </a:rPr>
            </a:br>
            <a:r>
              <a:rPr lang="en-US" altLang="en-US" sz="1500" b="1" dirty="0">
                <a:solidFill>
                  <a:srgbClr val="00718F"/>
                </a:solidFill>
              </a:rPr>
              <a:t>1-800-573-5811</a:t>
            </a:r>
            <a:r>
              <a:rPr lang="en-US" altLang="en-US" sz="1500" b="1" dirty="0">
                <a:solidFill>
                  <a:srgbClr val="D38B00"/>
                </a:solidFill>
              </a:rPr>
              <a:t> </a:t>
            </a:r>
            <a:r>
              <a:rPr lang="en-US" altLang="en-US" sz="1500" dirty="0">
                <a:solidFill>
                  <a:srgbClr val="BADDE1">
                    <a:lumMod val="10000"/>
                  </a:srgbClr>
                </a:solidFill>
              </a:rPr>
              <a:t>for more</a:t>
            </a:r>
            <a:r>
              <a:rPr lang="en-US" altLang="en-US" sz="1500" b="1" dirty="0">
                <a:solidFill>
                  <a:srgbClr val="BADDE1">
                    <a:lumMod val="10000"/>
                  </a:srgbClr>
                </a:solidFill>
              </a:rPr>
              <a:t> </a:t>
            </a:r>
            <a:r>
              <a:rPr lang="en-US" altLang="en-US" sz="1500" dirty="0">
                <a:solidFill>
                  <a:srgbClr val="BADDE1">
                    <a:lumMod val="10000"/>
                  </a:srgbClr>
                </a:solidFill>
              </a:rPr>
              <a:t>information on flu clinic hours and locations.</a:t>
            </a:r>
          </a:p>
          <a:p>
            <a:pPr eaLnBrk="0" fontAlgn="base" hangingPunct="0">
              <a:spcBef>
                <a:spcPts val="0"/>
              </a:spcBef>
              <a:buNone/>
            </a:pPr>
            <a:endParaRPr lang="en-US" altLang="en-US" sz="1500" dirty="0">
              <a:solidFill>
                <a:srgbClr val="BADDE1">
                  <a:lumMod val="10000"/>
                </a:srgbClr>
              </a:solidFill>
            </a:endParaRPr>
          </a:p>
          <a:p>
            <a:pPr eaLnBrk="0" fontAlgn="base" hangingPunct="0">
              <a:spcBef>
                <a:spcPts val="0"/>
              </a:spcBef>
              <a:buNone/>
            </a:pPr>
            <a:endParaRPr lang="en-US" altLang="en-US" sz="1500" dirty="0">
              <a:solidFill>
                <a:srgbClr val="BADDE1">
                  <a:lumMod val="10000"/>
                </a:srgbClr>
              </a:solidFill>
            </a:endParaRPr>
          </a:p>
          <a:p>
            <a:pPr eaLnBrk="0" fontAlgn="base" hangingPunct="0">
              <a:spcBef>
                <a:spcPts val="0"/>
              </a:spcBef>
              <a:buNone/>
            </a:pPr>
            <a:endParaRPr lang="en-US" altLang="en-US" sz="1500" dirty="0">
              <a:solidFill>
                <a:srgbClr val="BADDE1">
                  <a:lumMod val="10000"/>
                </a:srgbClr>
              </a:solidFill>
            </a:endParaRPr>
          </a:p>
        </p:txBody>
      </p:sp>
      <p:pic>
        <p:nvPicPr>
          <p:cNvPr id="4" name="Picture 6">
            <a:extLst>
              <a:ext uri="{FF2B5EF4-FFF2-40B4-BE49-F238E27FC236}">
                <a16:creationId xmlns:a16="http://schemas.microsoft.com/office/drawing/2014/main" id="{3B77EE7D-C87C-4F8C-ACCA-EF440BD78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279" y="1120445"/>
            <a:ext cx="2657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8BB5FC9-59BC-4090-9A27-8917BC005B9C}"/>
              </a:ext>
            </a:extLst>
          </p:cNvPr>
          <p:cNvPicPr>
            <a:picLocks noChangeAspect="1"/>
          </p:cNvPicPr>
          <p:nvPr/>
        </p:nvPicPr>
        <p:blipFill>
          <a:blip r:embed="rId3"/>
          <a:stretch>
            <a:fillRect/>
          </a:stretch>
        </p:blipFill>
        <p:spPr>
          <a:xfrm>
            <a:off x="7616952" y="466346"/>
            <a:ext cx="1447800" cy="6381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noChangeArrowheads="1"/>
          </p:cNvSpPr>
          <p:nvPr>
            <p:ph idx="1"/>
          </p:nvPr>
        </p:nvSpPr>
        <p:spPr>
          <a:xfrm>
            <a:off x="0" y="2133600"/>
            <a:ext cx="9144000" cy="1295400"/>
          </a:xfrm>
        </p:spPr>
        <p:txBody>
          <a:bodyPr/>
          <a:lstStyle/>
          <a:p>
            <a:pPr marL="88900" indent="0" algn="ctr">
              <a:spcBef>
                <a:spcPts val="3000"/>
              </a:spcBef>
              <a:buFontTx/>
              <a:buNone/>
            </a:pPr>
            <a:r>
              <a:rPr lang="en-US" altLang="en-US" sz="3600" b="1" kern="1200" dirty="0">
                <a:solidFill>
                  <a:srgbClr val="00718F"/>
                </a:solidFill>
                <a:latin typeface="Arial"/>
              </a:rPr>
              <a:t>Questions?</a:t>
            </a:r>
          </a:p>
          <a:p>
            <a:pPr marL="88900" indent="0" algn="ctr">
              <a:buFontTx/>
              <a:buNone/>
            </a:pPr>
            <a:endParaRPr lang="en-US" altLang="en-US" sz="2400" dirty="0"/>
          </a:p>
          <a:p>
            <a:pPr marL="88900" indent="0" algn="ctr">
              <a:buFontTx/>
              <a:buNone/>
            </a:pPr>
            <a:endParaRPr lang="en-US" altLang="en-US" sz="2400" dirty="0"/>
          </a:p>
          <a:p>
            <a:pPr marL="88900" indent="0" algn="ctr">
              <a:buFontTx/>
              <a:buNone/>
            </a:pPr>
            <a:br>
              <a:rPr lang="en-US" altLang="en-US" sz="2400" dirty="0"/>
            </a:br>
            <a:endParaRPr lang="en-US" altLang="en-US" sz="2400"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noChangeArrowheads="1"/>
          </p:cNvSpPr>
          <p:nvPr>
            <p:ph idx="1"/>
          </p:nvPr>
        </p:nvSpPr>
        <p:spPr>
          <a:xfrm>
            <a:off x="384048" y="1609344"/>
            <a:ext cx="8229600" cy="4144962"/>
          </a:xfrm>
        </p:spPr>
        <p:txBody>
          <a:bodyPr/>
          <a:lstStyle/>
          <a:p>
            <a:pPr marL="355600">
              <a:spcBef>
                <a:spcPts val="600"/>
              </a:spcBef>
              <a:buClr>
                <a:srgbClr val="D38B00"/>
              </a:buClr>
              <a:buSzPct val="79000"/>
              <a:buFont typeface="Wingdings" panose="05000000000000000000" pitchFamily="2" charset="2"/>
              <a:buChar char="§"/>
              <a:tabLst>
                <a:tab pos="250825" algn="l"/>
              </a:tabLst>
            </a:pPr>
            <a:r>
              <a:rPr lang="en-US" altLang="en-US" sz="2000" kern="1200" dirty="0">
                <a:solidFill>
                  <a:schemeClr val="tx1">
                    <a:lumMod val="10000"/>
                  </a:schemeClr>
                </a:solidFill>
              </a:rPr>
              <a:t>Common Insurance Terms</a:t>
            </a:r>
          </a:p>
          <a:p>
            <a:pPr marL="355600">
              <a:spcBef>
                <a:spcPts val="600"/>
              </a:spcBef>
              <a:buClr>
                <a:srgbClr val="D38B00"/>
              </a:buClr>
              <a:buSzPct val="79000"/>
              <a:buFont typeface="Wingdings" panose="05000000000000000000" pitchFamily="2" charset="2"/>
              <a:buChar char="§"/>
              <a:tabLst>
                <a:tab pos="250825" algn="l"/>
              </a:tabLst>
            </a:pPr>
            <a:r>
              <a:rPr lang="en-US" altLang="en-US" sz="2000" kern="1200" dirty="0">
                <a:solidFill>
                  <a:schemeClr val="tx1">
                    <a:lumMod val="10000"/>
                  </a:schemeClr>
                </a:solidFill>
              </a:rPr>
              <a:t>Employee Plan Options </a:t>
            </a:r>
          </a:p>
          <a:p>
            <a:pPr marL="355600">
              <a:spcBef>
                <a:spcPts val="600"/>
              </a:spcBef>
              <a:buClr>
                <a:srgbClr val="D38B00"/>
              </a:buClr>
              <a:buSzPct val="79000"/>
              <a:buFont typeface="Wingdings" panose="05000000000000000000" pitchFamily="2" charset="2"/>
              <a:buChar char="§"/>
              <a:tabLst>
                <a:tab pos="250825" algn="l"/>
              </a:tabLst>
            </a:pPr>
            <a:r>
              <a:rPr lang="en-US" altLang="en-US" sz="2000" kern="1200" dirty="0">
                <a:solidFill>
                  <a:schemeClr val="tx1">
                    <a:lumMod val="10000"/>
                  </a:schemeClr>
                </a:solidFill>
              </a:rPr>
              <a:t>Benefit Updates</a:t>
            </a:r>
          </a:p>
          <a:p>
            <a:pPr marL="355600">
              <a:spcBef>
                <a:spcPts val="600"/>
              </a:spcBef>
              <a:buClr>
                <a:srgbClr val="D38B00"/>
              </a:buClr>
              <a:buSzPct val="79000"/>
              <a:buFont typeface="Wingdings" panose="05000000000000000000" pitchFamily="2" charset="2"/>
              <a:buChar char="§"/>
              <a:tabLst>
                <a:tab pos="250825" algn="l"/>
              </a:tabLst>
            </a:pPr>
            <a:r>
              <a:rPr lang="en-US" altLang="en-US" sz="2000" kern="1200" dirty="0">
                <a:solidFill>
                  <a:schemeClr val="tx1">
                    <a:lumMod val="10000"/>
                  </a:schemeClr>
                </a:solidFill>
              </a:rPr>
              <a:t>Important reminders for each of the medical plan</a:t>
            </a:r>
          </a:p>
          <a:p>
            <a:pPr marL="755650" lvl="1">
              <a:spcBef>
                <a:spcPts val="600"/>
              </a:spcBef>
              <a:buClr>
                <a:srgbClr val="D38B00"/>
              </a:buClr>
              <a:buSzPct val="79000"/>
              <a:buFont typeface="Wingdings" panose="05000000000000000000" pitchFamily="2" charset="2"/>
              <a:buChar char="§"/>
              <a:tabLst>
                <a:tab pos="250825" algn="l"/>
              </a:tabLst>
            </a:pPr>
            <a:r>
              <a:rPr lang="en-US" altLang="en-US" sz="1600" kern="1200" dirty="0">
                <a:solidFill>
                  <a:schemeClr val="tx1">
                    <a:lumMod val="10000"/>
                  </a:schemeClr>
                </a:solidFill>
              </a:rPr>
              <a:t>Kaiser Permanente plans</a:t>
            </a:r>
          </a:p>
          <a:p>
            <a:pPr marL="755650" lvl="1">
              <a:spcBef>
                <a:spcPts val="600"/>
              </a:spcBef>
              <a:buClr>
                <a:srgbClr val="D38B00"/>
              </a:buClr>
              <a:buSzPct val="79000"/>
              <a:buFont typeface="Wingdings" panose="05000000000000000000" pitchFamily="2" charset="2"/>
              <a:buChar char="§"/>
              <a:tabLst>
                <a:tab pos="250825" algn="l"/>
              </a:tabLst>
            </a:pPr>
            <a:r>
              <a:rPr lang="en-US" altLang="en-US" sz="1600" kern="1200" dirty="0">
                <a:solidFill>
                  <a:srgbClr val="000000"/>
                </a:solidFill>
              </a:rPr>
              <a:t>Blue Shield </a:t>
            </a:r>
            <a:r>
              <a:rPr lang="en-US" altLang="en-US" sz="1600" kern="1200" dirty="0">
                <a:solidFill>
                  <a:schemeClr val="tx1">
                    <a:lumMod val="10000"/>
                  </a:schemeClr>
                </a:solidFill>
              </a:rPr>
              <a:t>PPO plans</a:t>
            </a:r>
          </a:p>
          <a:p>
            <a:pPr marL="355600">
              <a:spcBef>
                <a:spcPts val="600"/>
              </a:spcBef>
              <a:buClr>
                <a:srgbClr val="D38B00"/>
              </a:buClr>
              <a:buSzPct val="79000"/>
              <a:buFont typeface="Wingdings" panose="05000000000000000000" pitchFamily="2" charset="2"/>
              <a:buChar char="§"/>
              <a:tabLst>
                <a:tab pos="250825" algn="l"/>
              </a:tabLst>
            </a:pPr>
            <a:r>
              <a:rPr lang="en-US" altLang="en-US" sz="2000" kern="1200" dirty="0">
                <a:solidFill>
                  <a:schemeClr val="tx1">
                    <a:lumMod val="10000"/>
                  </a:schemeClr>
                </a:solidFill>
              </a:rPr>
              <a:t>Added Value Services</a:t>
            </a:r>
          </a:p>
          <a:p>
            <a:pPr marL="355600">
              <a:spcBef>
                <a:spcPts val="600"/>
              </a:spcBef>
              <a:buClr>
                <a:srgbClr val="D38B00"/>
              </a:buClr>
              <a:buSzPct val="79000"/>
              <a:buFont typeface="Wingdings" panose="05000000000000000000" pitchFamily="2" charset="2"/>
              <a:buChar char="§"/>
              <a:tabLst>
                <a:tab pos="250825" algn="l"/>
              </a:tabLst>
            </a:pPr>
            <a:r>
              <a:rPr lang="en-US" altLang="en-US" sz="2000" kern="1200" dirty="0">
                <a:solidFill>
                  <a:schemeClr val="tx1">
                    <a:lumMod val="10000"/>
                  </a:schemeClr>
                </a:solidFill>
              </a:rPr>
              <a:t>Wrap up with a General Q&amp;A Session</a:t>
            </a:r>
          </a:p>
          <a:p>
            <a:pPr marL="0" indent="0">
              <a:buNone/>
            </a:pPr>
            <a:endParaRPr lang="en-US" altLang="en-US" sz="1500" dirty="0"/>
          </a:p>
          <a:p>
            <a:endParaRPr lang="en-US" altLang="en-US" dirty="0"/>
          </a:p>
        </p:txBody>
      </p:sp>
      <p:sp>
        <p:nvSpPr>
          <p:cNvPr id="6" name="TextBox 5">
            <a:extLst>
              <a:ext uri="{FF2B5EF4-FFF2-40B4-BE49-F238E27FC236}">
                <a16:creationId xmlns:a16="http://schemas.microsoft.com/office/drawing/2014/main" id="{881102FA-DFD8-43B4-8F89-48317874649D}"/>
              </a:ext>
            </a:extLst>
          </p:cNvPr>
          <p:cNvSpPr txBox="1"/>
          <p:nvPr/>
        </p:nvSpPr>
        <p:spPr>
          <a:xfrm>
            <a:off x="388666" y="549657"/>
            <a:ext cx="7635875" cy="554037"/>
          </a:xfrm>
          <a:prstGeom prst="rect">
            <a:avLst/>
          </a:prstGeom>
          <a:noFill/>
        </p:spPr>
        <p:txBody>
          <a:bodyPr>
            <a:spAutoFit/>
          </a:bodyPr>
          <a:lstStyle/>
          <a:p>
            <a:pPr>
              <a:defRPr/>
            </a:pPr>
            <a:r>
              <a:rPr lang="en-US" sz="3000" b="1" dirty="0">
                <a:solidFill>
                  <a:srgbClr val="00718F"/>
                </a:solidFill>
                <a:latin typeface="+mj-lt"/>
                <a:ea typeface="+mj-ea"/>
                <a:cs typeface="+mj-cs"/>
              </a:rPr>
              <a:t>Agenda</a:t>
            </a:r>
          </a:p>
        </p:txBody>
      </p:sp>
    </p:spTree>
    <p:extLst>
      <p:ext uri="{BB962C8B-B14F-4D97-AF65-F5344CB8AC3E}">
        <p14:creationId xmlns:p14="http://schemas.microsoft.com/office/powerpoint/2010/main" val="2697915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6FCF2F-5952-41CD-A903-11870C39C70C}"/>
              </a:ext>
            </a:extLst>
          </p:cNvPr>
          <p:cNvSpPr>
            <a:spLocks noGrp="1"/>
          </p:cNvSpPr>
          <p:nvPr>
            <p:ph idx="1"/>
          </p:nvPr>
        </p:nvSpPr>
        <p:spPr>
          <a:xfrm>
            <a:off x="384048" y="798339"/>
            <a:ext cx="8759952" cy="5678661"/>
          </a:xfrm>
        </p:spPr>
        <p:txBody>
          <a:bodyPr/>
          <a:lstStyle/>
          <a:p>
            <a:pPr>
              <a:spcBef>
                <a:spcPts val="0"/>
              </a:spcBef>
              <a:spcAft>
                <a:spcPts val="600"/>
              </a:spcAft>
              <a:buClr>
                <a:srgbClr val="D38B00"/>
              </a:buClr>
              <a:buFont typeface="Wingdings" panose="05000000000000000000" pitchFamily="2" charset="2"/>
              <a:buChar char="§"/>
              <a:defRPr/>
            </a:pPr>
            <a:r>
              <a:rPr lang="en-US" sz="1500" b="1" dirty="0">
                <a:solidFill>
                  <a:srgbClr val="00718F"/>
                </a:solidFill>
                <a:latin typeface="Arial" panose="020B0604020202020204" pitchFamily="34" charset="0"/>
                <a:cs typeface="Arial" panose="020B0604020202020204" pitchFamily="34" charset="0"/>
              </a:rPr>
              <a:t>Out-of-Pocket Expense </a:t>
            </a:r>
            <a:r>
              <a:rPr lang="en-US" sz="1500" dirty="0">
                <a:latin typeface="Arial" panose="020B0604020202020204" pitchFamily="34" charset="0"/>
                <a:cs typeface="Arial" panose="020B0604020202020204" pitchFamily="34" charset="0"/>
              </a:rPr>
              <a:t>– any payment made by the member, whether it be a co-pay, the deductible, or coinsurance</a:t>
            </a:r>
          </a:p>
          <a:p>
            <a:pPr>
              <a:spcBef>
                <a:spcPts val="0"/>
              </a:spcBef>
              <a:spcAft>
                <a:spcPts val="600"/>
              </a:spcAft>
              <a:buClr>
                <a:srgbClr val="D38B00"/>
              </a:buClr>
              <a:buFont typeface="Wingdings" panose="05000000000000000000" pitchFamily="2" charset="2"/>
              <a:buChar char="§"/>
              <a:defRPr/>
            </a:pPr>
            <a:r>
              <a:rPr lang="en-US" sz="1500" b="1" dirty="0">
                <a:solidFill>
                  <a:srgbClr val="00718F"/>
                </a:solidFill>
                <a:latin typeface="Arial" panose="020B0604020202020204" pitchFamily="34" charset="0"/>
                <a:cs typeface="Arial" panose="020B0604020202020204" pitchFamily="34" charset="0"/>
              </a:rPr>
              <a:t>Copayment/Co-Pay </a:t>
            </a:r>
            <a:r>
              <a:rPr lang="en-US" sz="1500" dirty="0">
                <a:latin typeface="Arial" panose="020B0604020202020204" pitchFamily="34" charset="0"/>
                <a:cs typeface="Arial" panose="020B0604020202020204" pitchFamily="34" charset="0"/>
              </a:rPr>
              <a:t>– a flat dollar amount paid for an office visit, service, or prescription</a:t>
            </a:r>
          </a:p>
          <a:p>
            <a:pPr>
              <a:spcBef>
                <a:spcPts val="0"/>
              </a:spcBef>
              <a:spcAft>
                <a:spcPts val="0"/>
              </a:spcAft>
              <a:buClr>
                <a:srgbClr val="D38B00"/>
              </a:buClr>
              <a:buFont typeface="Wingdings" panose="05000000000000000000" pitchFamily="2" charset="2"/>
              <a:buChar char="§"/>
              <a:defRPr/>
            </a:pPr>
            <a:r>
              <a:rPr lang="en-US" sz="1500" b="1" dirty="0">
                <a:solidFill>
                  <a:srgbClr val="00718F"/>
                </a:solidFill>
                <a:latin typeface="Arial" panose="020B0604020202020204" pitchFamily="34" charset="0"/>
                <a:cs typeface="Arial" panose="020B0604020202020204" pitchFamily="34" charset="0"/>
              </a:rPr>
              <a:t>Deductible</a:t>
            </a:r>
            <a:r>
              <a:rPr lang="en-US" sz="1500" dirty="0">
                <a:latin typeface="Arial" panose="020B0604020202020204" pitchFamily="34" charset="0"/>
                <a:cs typeface="Arial" panose="020B0604020202020204" pitchFamily="34" charset="0"/>
              </a:rPr>
              <a:t> – an amount a member must pay before plan begins paying for services</a:t>
            </a:r>
          </a:p>
          <a:p>
            <a:pPr lvl="1">
              <a:spcBef>
                <a:spcPts val="0"/>
              </a:spcBef>
              <a:spcAft>
                <a:spcPts val="600"/>
              </a:spcAft>
              <a:buClr>
                <a:srgbClr val="D38B00"/>
              </a:buClr>
              <a:buFont typeface="Wingdings" panose="05000000000000000000" pitchFamily="2" charset="2"/>
              <a:buChar char="§"/>
              <a:defRPr/>
            </a:pPr>
            <a:r>
              <a:rPr lang="en-US" sz="1500" dirty="0">
                <a:latin typeface="Arial" panose="020B0604020202020204" pitchFamily="34" charset="0"/>
                <a:cs typeface="Arial" panose="020B0604020202020204" pitchFamily="34" charset="0"/>
              </a:rPr>
              <a:t>Deductibles are waived for industry-standard preventive care on all plans.</a:t>
            </a:r>
          </a:p>
          <a:p>
            <a:pPr>
              <a:spcBef>
                <a:spcPts val="0"/>
              </a:spcBef>
              <a:spcAft>
                <a:spcPts val="0"/>
              </a:spcAft>
              <a:buClr>
                <a:srgbClr val="D38B00"/>
              </a:buClr>
              <a:buFont typeface="Wingdings" panose="05000000000000000000" pitchFamily="2" charset="2"/>
              <a:buChar char="§"/>
              <a:defRPr/>
            </a:pPr>
            <a:r>
              <a:rPr lang="en-US" sz="1500" b="1" dirty="0">
                <a:solidFill>
                  <a:srgbClr val="00718F"/>
                </a:solidFill>
                <a:latin typeface="Arial" panose="020B0604020202020204" pitchFamily="34" charset="0"/>
                <a:cs typeface="Arial" panose="020B0604020202020204" pitchFamily="34" charset="0"/>
              </a:rPr>
              <a:t>Percent of Coverage/Co-insurance</a:t>
            </a:r>
            <a:r>
              <a:rPr lang="en-US" sz="1500" dirty="0">
                <a:solidFill>
                  <a:srgbClr val="00718F"/>
                </a:solidFill>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 percent an individual pays once deductible is met</a:t>
            </a:r>
          </a:p>
          <a:p>
            <a:pPr lvl="1">
              <a:spcBef>
                <a:spcPts val="0"/>
              </a:spcBef>
              <a:spcAft>
                <a:spcPts val="600"/>
              </a:spcAft>
              <a:buClr>
                <a:srgbClr val="D38B00"/>
              </a:buClr>
              <a:buFont typeface="Wingdings" panose="05000000000000000000" pitchFamily="2" charset="2"/>
              <a:buChar char="§"/>
              <a:defRPr/>
            </a:pPr>
            <a:r>
              <a:rPr lang="en-US" sz="1500" dirty="0">
                <a:latin typeface="Arial" panose="020B0604020202020204" pitchFamily="34" charset="0"/>
                <a:cs typeface="Arial" panose="020B0604020202020204" pitchFamily="34" charset="0"/>
              </a:rPr>
              <a:t>Example: If a member is on a 90% plan, the member will pay 10% of costs, or the associated copay, once deductible has been met</a:t>
            </a:r>
          </a:p>
          <a:p>
            <a:pPr>
              <a:spcBef>
                <a:spcPts val="0"/>
              </a:spcBef>
              <a:spcAft>
                <a:spcPts val="0"/>
              </a:spcAft>
              <a:buClr>
                <a:srgbClr val="D38B00"/>
              </a:buClr>
              <a:buFont typeface="Wingdings" panose="05000000000000000000" pitchFamily="2" charset="2"/>
              <a:buChar char="§"/>
              <a:defRPr/>
            </a:pPr>
            <a:r>
              <a:rPr lang="en-US" sz="1500" b="1" dirty="0">
                <a:solidFill>
                  <a:srgbClr val="00718F"/>
                </a:solidFill>
                <a:latin typeface="Arial" panose="020B0604020202020204" pitchFamily="34" charset="0"/>
                <a:cs typeface="Arial" panose="020B0604020202020204" pitchFamily="34" charset="0"/>
              </a:rPr>
              <a:t>Out-of-Pocket Maximum</a:t>
            </a:r>
            <a:r>
              <a:rPr lang="en-US" sz="1500" dirty="0">
                <a:solidFill>
                  <a:srgbClr val="00718F"/>
                </a:solidFill>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 the maximum amount a member will pay for services within the calendar year.  Payments include copays, deductibles, and coinsurance for in-network services or emergency services.  </a:t>
            </a:r>
          </a:p>
          <a:p>
            <a:pPr lvl="1">
              <a:spcBef>
                <a:spcPts val="0"/>
              </a:spcBef>
              <a:spcAft>
                <a:spcPts val="600"/>
              </a:spcAft>
              <a:buClr>
                <a:srgbClr val="D38B00"/>
              </a:buClr>
              <a:buFont typeface="Wingdings" panose="05000000000000000000" pitchFamily="2" charset="2"/>
              <a:buChar char="§"/>
              <a:defRPr/>
            </a:pPr>
            <a:r>
              <a:rPr lang="en-US" sz="1500" dirty="0">
                <a:latin typeface="Arial" panose="020B0604020202020204" pitchFamily="34" charset="0"/>
                <a:cs typeface="Arial" panose="020B0604020202020204" pitchFamily="34" charset="0"/>
              </a:rPr>
              <a:t>Once the OOPM is met, the individual will have 100% coverage with no out-of-pocket payments for the remainder of that calendar year.  Out-of-network payments by the member do not apply to OOPM.</a:t>
            </a:r>
          </a:p>
          <a:p>
            <a:pPr>
              <a:spcBef>
                <a:spcPts val="0"/>
              </a:spcBef>
              <a:spcAft>
                <a:spcPts val="0"/>
              </a:spcAft>
              <a:buClr>
                <a:srgbClr val="D38B00"/>
              </a:buClr>
              <a:buFont typeface="Wingdings" panose="05000000000000000000" pitchFamily="2" charset="2"/>
              <a:buChar char="§"/>
              <a:defRPr/>
            </a:pPr>
            <a:r>
              <a:rPr lang="en-US" sz="1500" b="1" dirty="0">
                <a:solidFill>
                  <a:srgbClr val="00718F"/>
                </a:solidFill>
                <a:latin typeface="Arial" panose="020B0604020202020204" pitchFamily="34" charset="0"/>
                <a:cs typeface="Arial" panose="020B0604020202020204" pitchFamily="34" charset="0"/>
              </a:rPr>
              <a:t>4th Quarter Deductible Carry Over </a:t>
            </a:r>
            <a:r>
              <a:rPr lang="en-US" sz="1500" dirty="0">
                <a:latin typeface="Arial" panose="020B0604020202020204" pitchFamily="34" charset="0"/>
                <a:cs typeface="Arial" panose="020B0604020202020204" pitchFamily="34" charset="0"/>
              </a:rPr>
              <a:t>– pertains to any amount paid towards the deductible during the fourth quarter of a calendar year (between October 1 and December 31), amount is then credited to the following year’s deductible.</a:t>
            </a:r>
          </a:p>
          <a:p>
            <a:pPr lvl="1">
              <a:spcBef>
                <a:spcPts val="0"/>
              </a:spcBef>
              <a:spcAft>
                <a:spcPts val="0"/>
              </a:spcAft>
              <a:buClr>
                <a:srgbClr val="D38B00"/>
              </a:buClr>
              <a:buFont typeface="Wingdings" panose="05000000000000000000" pitchFamily="2" charset="2"/>
              <a:buChar char="§"/>
              <a:defRPr/>
            </a:pPr>
            <a:r>
              <a:rPr lang="en-US" sz="1500" u="sng" dirty="0">
                <a:solidFill>
                  <a:srgbClr val="C00000"/>
                </a:solidFill>
                <a:latin typeface="Arial" panose="020B0604020202020204" pitchFamily="34" charset="0"/>
                <a:cs typeface="Arial" panose="020B0604020202020204" pitchFamily="34" charset="0"/>
              </a:rPr>
              <a:t>Due to IRS rules, there is no 4th quarter deductible carry over on SISC high deductible health savings account-compatible health plans!</a:t>
            </a:r>
          </a:p>
          <a:p>
            <a:pPr marL="57150" indent="0">
              <a:spcBef>
                <a:spcPts val="0"/>
              </a:spcBef>
              <a:spcAft>
                <a:spcPts val="0"/>
              </a:spcAft>
              <a:buClr>
                <a:srgbClr val="D38B00"/>
              </a:buClr>
              <a:buNone/>
              <a:defRPr/>
            </a:pPr>
            <a:endParaRPr lang="en-US" sz="1600" dirty="0">
              <a:latin typeface="Arial" panose="020B0604020202020204" pitchFamily="34" charset="0"/>
              <a:cs typeface="Arial" panose="020B0604020202020204" pitchFamily="34" charset="0"/>
            </a:endParaRPr>
          </a:p>
          <a:p>
            <a:pPr marL="57150" indent="0">
              <a:spcBef>
                <a:spcPts val="0"/>
              </a:spcBef>
              <a:spcAft>
                <a:spcPts val="0"/>
              </a:spcAft>
              <a:buClr>
                <a:srgbClr val="D38B00"/>
              </a:buClr>
              <a:buNone/>
              <a:defRPr/>
            </a:pPr>
            <a:r>
              <a:rPr lang="en-US" sz="1600" dirty="0">
                <a:latin typeface="Arial" panose="020B0604020202020204" pitchFamily="34" charset="0"/>
                <a:cs typeface="Arial" panose="020B0604020202020204" pitchFamily="34" charset="0"/>
              </a:rPr>
              <a:t>Members should reference their evidence of coverage for detailed information</a:t>
            </a:r>
          </a:p>
          <a:p>
            <a:pPr marL="57150" indent="0">
              <a:spcBef>
                <a:spcPts val="0"/>
              </a:spcBef>
              <a:spcAft>
                <a:spcPts val="0"/>
              </a:spcAft>
              <a:buClr>
                <a:srgbClr val="D38B00"/>
              </a:buClr>
              <a:buNone/>
              <a:defRPr/>
            </a:pPr>
            <a:r>
              <a:rPr lang="en-US" sz="1600" dirty="0">
                <a:latin typeface="Arial" panose="020B0604020202020204" pitchFamily="34" charset="0"/>
                <a:cs typeface="Arial" panose="020B0604020202020204" pitchFamily="34" charset="0"/>
              </a:rPr>
              <a:t>on these services. </a:t>
            </a:r>
          </a:p>
          <a:p>
            <a:pPr>
              <a:spcBef>
                <a:spcPts val="600"/>
              </a:spcBef>
              <a:spcAft>
                <a:spcPts val="600"/>
              </a:spcAft>
              <a:defRPr/>
            </a:pPr>
            <a:endParaRPr lang="en-US" sz="1800" dirty="0"/>
          </a:p>
        </p:txBody>
      </p:sp>
      <p:sp>
        <p:nvSpPr>
          <p:cNvPr id="5" name="TextBox 4">
            <a:extLst>
              <a:ext uri="{FF2B5EF4-FFF2-40B4-BE49-F238E27FC236}">
                <a16:creationId xmlns:a16="http://schemas.microsoft.com/office/drawing/2014/main" id="{629730CF-E76C-4EC3-83B1-DFFE312E07FA}"/>
              </a:ext>
            </a:extLst>
          </p:cNvPr>
          <p:cNvSpPr txBox="1"/>
          <p:nvPr/>
        </p:nvSpPr>
        <p:spPr>
          <a:xfrm>
            <a:off x="401638" y="274320"/>
            <a:ext cx="7635875" cy="554037"/>
          </a:xfrm>
          <a:prstGeom prst="rect">
            <a:avLst/>
          </a:prstGeom>
          <a:noFill/>
        </p:spPr>
        <p:txBody>
          <a:bodyPr>
            <a:spAutoFit/>
          </a:bodyPr>
          <a:lstStyle/>
          <a:p>
            <a:pPr>
              <a:defRPr/>
            </a:pPr>
            <a:r>
              <a:rPr lang="en-US" sz="3000" b="1" dirty="0">
                <a:solidFill>
                  <a:srgbClr val="00718F"/>
                </a:solidFill>
              </a:rPr>
              <a:t>Common Insurance Terms</a:t>
            </a:r>
          </a:p>
        </p:txBody>
      </p:sp>
    </p:spTree>
    <p:extLst>
      <p:ext uri="{BB962C8B-B14F-4D97-AF65-F5344CB8AC3E}">
        <p14:creationId xmlns:p14="http://schemas.microsoft.com/office/powerpoint/2010/main" val="108854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295E620-BB6E-4406-9057-C08184288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2971800" cy="54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A54D540D-65CA-4BDF-9FD2-EED4CD51BC22}"/>
              </a:ext>
            </a:extLst>
          </p:cNvPr>
          <p:cNvGraphicFramePr>
            <a:graphicFrameLocks noGrp="1"/>
          </p:cNvGraphicFramePr>
          <p:nvPr>
            <p:extLst>
              <p:ext uri="{D42A27DB-BD31-4B8C-83A1-F6EECF244321}">
                <p14:modId xmlns:p14="http://schemas.microsoft.com/office/powerpoint/2010/main" val="553015595"/>
              </p:ext>
            </p:extLst>
          </p:nvPr>
        </p:nvGraphicFramePr>
        <p:xfrm>
          <a:off x="457200" y="923567"/>
          <a:ext cx="7010399" cy="5562607"/>
        </p:xfrm>
        <a:graphic>
          <a:graphicData uri="http://schemas.openxmlformats.org/drawingml/2006/table">
            <a:tbl>
              <a:tblPr>
                <a:tableStyleId>{5C22544A-7EE6-4342-B048-85BDC9FD1C3A}</a:tableStyleId>
              </a:tblPr>
              <a:tblGrid>
                <a:gridCol w="1872411">
                  <a:extLst>
                    <a:ext uri="{9D8B030D-6E8A-4147-A177-3AD203B41FA5}">
                      <a16:colId xmlns:a16="http://schemas.microsoft.com/office/drawing/2014/main" val="1359908747"/>
                    </a:ext>
                  </a:extLst>
                </a:gridCol>
                <a:gridCol w="1674450">
                  <a:extLst>
                    <a:ext uri="{9D8B030D-6E8A-4147-A177-3AD203B41FA5}">
                      <a16:colId xmlns:a16="http://schemas.microsoft.com/office/drawing/2014/main" val="3535470615"/>
                    </a:ext>
                  </a:extLst>
                </a:gridCol>
                <a:gridCol w="1440651">
                  <a:extLst>
                    <a:ext uri="{9D8B030D-6E8A-4147-A177-3AD203B41FA5}">
                      <a16:colId xmlns:a16="http://schemas.microsoft.com/office/drawing/2014/main" val="2334233163"/>
                    </a:ext>
                  </a:extLst>
                </a:gridCol>
                <a:gridCol w="2022887">
                  <a:extLst>
                    <a:ext uri="{9D8B030D-6E8A-4147-A177-3AD203B41FA5}">
                      <a16:colId xmlns:a16="http://schemas.microsoft.com/office/drawing/2014/main" val="277370178"/>
                    </a:ext>
                  </a:extLst>
                </a:gridCol>
              </a:tblGrid>
              <a:tr h="180037">
                <a:tc gridSpan="4">
                  <a:txBody>
                    <a:bodyPr/>
                    <a:lstStyle/>
                    <a:p>
                      <a:pPr algn="ctr" fontAlgn="ctr"/>
                      <a:r>
                        <a:rPr lang="en-US" sz="1100" b="1" u="none" strike="noStrike" dirty="0">
                          <a:solidFill>
                            <a:schemeClr val="bg1"/>
                          </a:solidFill>
                          <a:effectLst/>
                        </a:rPr>
                        <a:t>SISC Kaiser Permanente Medical Plan Options</a:t>
                      </a:r>
                      <a:endParaRPr lang="en-US" sz="1100" b="1" i="0" u="none" strike="noStrike" dirty="0">
                        <a:solidFill>
                          <a:schemeClr val="bg1"/>
                        </a:solidFill>
                        <a:effectLst/>
                        <a:latin typeface="Arial" panose="020B0604020202020204" pitchFamily="34" charset="0"/>
                      </a:endParaRPr>
                    </a:p>
                  </a:txBody>
                  <a:tcPr marL="4113" marR="4113" marT="4113" marB="0" anchor="ctr">
                    <a:lnB w="12700" cap="flat" cmpd="sng" algn="ctr">
                      <a:solidFill>
                        <a:srgbClr val="51A1B2"/>
                      </a:solidFill>
                      <a:prstDash val="solid"/>
                      <a:round/>
                      <a:headEnd type="none" w="med" len="med"/>
                      <a:tailEnd type="none" w="med" len="med"/>
                    </a:lnB>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2741634"/>
                  </a:ext>
                </a:extLst>
              </a:tr>
              <a:tr h="149834">
                <a:tc gridSpan="4">
                  <a:txBody>
                    <a:bodyPr/>
                    <a:lstStyle/>
                    <a:p>
                      <a:pPr algn="ctr" fontAlgn="ctr"/>
                      <a:r>
                        <a:rPr lang="en-US" sz="800" b="1" u="none" strike="noStrike" dirty="0">
                          <a:solidFill>
                            <a:schemeClr val="bg1"/>
                          </a:solidFill>
                          <a:effectLst/>
                        </a:rPr>
                        <a:t>10/01/2024 - 09/30/2025</a:t>
                      </a:r>
                      <a:endParaRPr lang="en-US" sz="800" b="1" i="0" u="none" strike="noStrike" dirty="0">
                        <a:solidFill>
                          <a:schemeClr val="bg1"/>
                        </a:solidFill>
                        <a:effectLst/>
                        <a:latin typeface="Arial" panose="020B0604020202020204" pitchFamily="34" charset="0"/>
                      </a:endParaRPr>
                    </a:p>
                  </a:txBody>
                  <a:tcPr marL="4113" marR="4113" marT="4113" marB="0" anchor="ctr">
                    <a:lnT w="12700" cap="flat" cmpd="sng" algn="ctr">
                      <a:solidFill>
                        <a:srgbClr val="51A1B2"/>
                      </a:solidFill>
                      <a:prstDash val="solid"/>
                      <a:round/>
                      <a:headEnd type="none" w="med" len="med"/>
                      <a:tailEnd type="none" w="med" len="med"/>
                    </a:lnT>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5402617"/>
                  </a:ext>
                </a:extLst>
              </a:tr>
              <a:tr h="132112">
                <a:tc>
                  <a:txBody>
                    <a:bodyPr/>
                    <a:lstStyle/>
                    <a:p>
                      <a:pPr algn="l" fontAlgn="ctr"/>
                      <a:r>
                        <a:rPr lang="en-US" sz="800" b="1" u="none" strike="noStrike" dirty="0">
                          <a:solidFill>
                            <a:schemeClr val="bg1"/>
                          </a:solidFill>
                          <a:effectLst/>
                        </a:rPr>
                        <a:t>Benefits</a:t>
                      </a:r>
                      <a:endParaRPr lang="en-US" sz="800" b="1" i="0" u="none" strike="noStrike" dirty="0">
                        <a:solidFill>
                          <a:schemeClr val="bg1"/>
                        </a:solidFill>
                        <a:effectLst/>
                        <a:latin typeface="Arial" panose="020B0604020202020204" pitchFamily="34" charset="0"/>
                      </a:endParaRPr>
                    </a:p>
                  </a:txBody>
                  <a:tcPr marL="4113" marR="4113" marT="4113" marB="0" anchor="ctr">
                    <a:lnR w="12700" cap="flat" cmpd="sng" algn="ctr">
                      <a:solidFill>
                        <a:srgbClr val="51A1B2"/>
                      </a:solidFill>
                      <a:prstDash val="solid"/>
                      <a:round/>
                      <a:headEnd type="none" w="med" len="med"/>
                      <a:tailEnd type="none" w="med" len="med"/>
                    </a:lnR>
                    <a:solidFill>
                      <a:srgbClr val="51A1B2"/>
                    </a:solidFill>
                  </a:tcPr>
                </a:tc>
                <a:tc>
                  <a:txBody>
                    <a:bodyPr/>
                    <a:lstStyle/>
                    <a:p>
                      <a:pPr algn="ctr" fontAlgn="ctr"/>
                      <a:r>
                        <a:rPr lang="en-US" sz="800" b="1" u="none" strike="noStrike" dirty="0">
                          <a:solidFill>
                            <a:schemeClr val="bg1"/>
                          </a:solidFill>
                          <a:effectLst/>
                        </a:rPr>
                        <a:t>TRADITIONAL HMO PLAN</a:t>
                      </a:r>
                      <a:endParaRPr lang="en-US" sz="800" b="1" i="0" u="none" strike="noStrike" dirty="0">
                        <a:solidFill>
                          <a:schemeClr val="bg1"/>
                        </a:solidFill>
                        <a:effectLst/>
                        <a:latin typeface="Arial" panose="020B0604020202020204" pitchFamily="34" charset="0"/>
                      </a:endParaRPr>
                    </a:p>
                  </a:txBody>
                  <a:tcPr marL="4113" marR="4113" marT="4113" marB="0" anchor="ctr">
                    <a:lnL w="12700" cap="flat" cmpd="sng" algn="ctr">
                      <a:solidFill>
                        <a:srgbClr val="51A1B2"/>
                      </a:solidFill>
                      <a:prstDash val="solid"/>
                      <a:round/>
                      <a:headEnd type="none" w="med" len="med"/>
                      <a:tailEnd type="none" w="med" len="med"/>
                    </a:lnL>
                    <a:solidFill>
                      <a:srgbClr val="51A1B2"/>
                    </a:solidFill>
                  </a:tcPr>
                </a:tc>
                <a:tc>
                  <a:txBody>
                    <a:bodyPr/>
                    <a:lstStyle/>
                    <a:p>
                      <a:pPr algn="ctr" fontAlgn="ctr"/>
                      <a:r>
                        <a:rPr lang="en-US" sz="800" b="1" u="none" strike="noStrike" dirty="0">
                          <a:solidFill>
                            <a:schemeClr val="bg1"/>
                          </a:solidFill>
                          <a:effectLst/>
                        </a:rPr>
                        <a:t>DEDUCTIBLE HMO PLAN</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b="1" u="none" strike="noStrike" dirty="0">
                          <a:solidFill>
                            <a:schemeClr val="bg1"/>
                          </a:solidFill>
                          <a:effectLst/>
                        </a:rPr>
                        <a:t>$1,700 HSA</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extLst>
                  <a:ext uri="{0D108BD9-81ED-4DB2-BD59-A6C34878D82A}">
                    <a16:rowId xmlns:a16="http://schemas.microsoft.com/office/drawing/2014/main" val="3296741616"/>
                  </a:ext>
                </a:extLst>
              </a:tr>
              <a:tr h="132112">
                <a:tc gridSpan="4">
                  <a:txBody>
                    <a:bodyPr/>
                    <a:lstStyle/>
                    <a:p>
                      <a:pPr algn="l" fontAlgn="ctr"/>
                      <a:r>
                        <a:rPr lang="en-US" sz="800" b="1" u="none" strike="noStrike" dirty="0">
                          <a:solidFill>
                            <a:schemeClr val="bg1"/>
                          </a:solidFill>
                          <a:effectLst/>
                        </a:rPr>
                        <a:t>Calendar Year Deductibles &amp; Maximums</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4726866"/>
                  </a:ext>
                </a:extLst>
              </a:tr>
              <a:tr h="132112">
                <a:tc>
                  <a:txBody>
                    <a:bodyPr/>
                    <a:lstStyle/>
                    <a:p>
                      <a:pPr algn="l" fontAlgn="ctr"/>
                      <a:r>
                        <a:rPr lang="en-US" sz="800" b="1" u="none" strike="noStrike" dirty="0">
                          <a:solidFill>
                            <a:schemeClr val="bg1"/>
                          </a:solidFill>
                          <a:effectLst/>
                        </a:rPr>
                        <a:t>Calendar Year Deductible </a:t>
                      </a:r>
                      <a:endParaRPr lang="en-US" sz="800" b="1" i="0" u="none" strike="noStrike" dirty="0">
                        <a:solidFill>
                          <a:schemeClr val="bg1"/>
                        </a:solidFill>
                        <a:effectLst/>
                        <a:latin typeface="Arial" panose="020B0604020202020204" pitchFamily="34" charset="0"/>
                      </a:endParaRPr>
                    </a:p>
                  </a:txBody>
                  <a:tcPr marL="4113" marR="4113" marT="4113" marB="0" anchor="ctr">
                    <a:lnB w="12700" cap="flat" cmpd="sng" algn="ctr">
                      <a:solidFill>
                        <a:srgbClr val="51A1B2"/>
                      </a:solidFill>
                      <a:prstDash val="solid"/>
                      <a:round/>
                      <a:headEnd type="none" w="med" len="med"/>
                      <a:tailEnd type="none" w="med" len="med"/>
                    </a:lnB>
                    <a:solidFill>
                      <a:srgbClr val="51A1B2"/>
                    </a:solidFill>
                  </a:tcPr>
                </a:tc>
                <a:tc rowSpan="2">
                  <a:txBody>
                    <a:bodyPr/>
                    <a:lstStyle/>
                    <a:p>
                      <a:pPr algn="ctr" fontAlgn="ctr"/>
                      <a:r>
                        <a:rPr lang="en-US" sz="800" u="none" strike="noStrike" dirty="0">
                          <a:solidFill>
                            <a:schemeClr val="tx1">
                              <a:lumMod val="10000"/>
                            </a:schemeClr>
                          </a:solidFill>
                          <a:effectLst/>
                        </a:rPr>
                        <a:t> None</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rowSpan="2">
                  <a:txBody>
                    <a:bodyPr/>
                    <a:lstStyle/>
                    <a:p>
                      <a:pPr algn="ctr" fontAlgn="ctr"/>
                      <a:r>
                        <a:rPr lang="en-US" sz="800" u="none" strike="noStrike" dirty="0">
                          <a:solidFill>
                            <a:schemeClr val="tx1">
                              <a:lumMod val="10000"/>
                            </a:schemeClr>
                          </a:solidFill>
                          <a:effectLst/>
                        </a:rPr>
                        <a:t> $1,000 / $2,000</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rowSpan="2">
                  <a:txBody>
                    <a:bodyPr/>
                    <a:lstStyle/>
                    <a:p>
                      <a:pPr algn="ctr" fontAlgn="ctr"/>
                      <a:r>
                        <a:rPr lang="en-US" sz="800" u="none" strike="noStrike" dirty="0">
                          <a:solidFill>
                            <a:schemeClr val="tx1">
                              <a:lumMod val="10000"/>
                            </a:schemeClr>
                          </a:solidFill>
                          <a:effectLst/>
                        </a:rPr>
                        <a:t>$1,700 / $3,400</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4014868954"/>
                  </a:ext>
                </a:extLst>
              </a:tr>
              <a:tr h="132112">
                <a:tc>
                  <a:txBody>
                    <a:bodyPr/>
                    <a:lstStyle/>
                    <a:p>
                      <a:pPr algn="l" fontAlgn="ctr"/>
                      <a:r>
                        <a:rPr lang="en-US" sz="800" b="1" u="none" strike="noStrike" dirty="0">
                          <a:solidFill>
                            <a:schemeClr val="bg1"/>
                          </a:solidFill>
                          <a:effectLst/>
                        </a:rPr>
                        <a:t>Single / Family</a:t>
                      </a:r>
                      <a:endParaRPr lang="en-US" sz="800" b="1" i="0" u="none" strike="noStrike" dirty="0">
                        <a:solidFill>
                          <a:schemeClr val="bg1"/>
                        </a:solidFill>
                        <a:effectLst/>
                        <a:latin typeface="Arial" panose="020B0604020202020204" pitchFamily="34" charset="0"/>
                      </a:endParaRPr>
                    </a:p>
                  </a:txBody>
                  <a:tcPr marL="4113" marR="4113" marT="4113" marB="0" anchor="ctr">
                    <a:lnT w="12700" cap="flat" cmpd="sng" algn="ctr">
                      <a:solidFill>
                        <a:srgbClr val="51A1B2"/>
                      </a:solidFill>
                      <a:prstDash val="solid"/>
                      <a:round/>
                      <a:headEnd type="none" w="med" len="med"/>
                      <a:tailEnd type="none" w="med" len="med"/>
                    </a:lnT>
                    <a:solidFill>
                      <a:srgbClr val="51A1B2"/>
                    </a:solidFill>
                  </a:tcPr>
                </a:tc>
                <a:tc v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lnT w="12700" cap="flat" cmpd="sng" algn="ctr">
                      <a:solidFill>
                        <a:srgbClr val="D9D9D9"/>
                      </a:solidFill>
                      <a:prstDash val="solid"/>
                      <a:round/>
                      <a:headEnd type="none" w="med" len="med"/>
                      <a:tailEnd type="none" w="med" len="med"/>
                    </a:lnT>
                    <a:solidFill>
                      <a:srgbClr val="D9D9D9"/>
                    </a:solidFill>
                  </a:tcPr>
                </a:tc>
                <a:tc v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lnT w="12700" cap="flat" cmpd="sng" algn="ctr">
                      <a:solidFill>
                        <a:srgbClr val="D9D9D9"/>
                      </a:solidFill>
                      <a:prstDash val="solid"/>
                      <a:round/>
                      <a:headEnd type="none" w="med" len="med"/>
                      <a:tailEnd type="none" w="med" len="med"/>
                    </a:lnT>
                    <a:solidFill>
                      <a:srgbClr val="D9D9D9"/>
                    </a:solidFill>
                  </a:tcPr>
                </a:tc>
                <a:tc vMerge="1">
                  <a:txBody>
                    <a:bodyPr/>
                    <a:lstStyle/>
                    <a:p>
                      <a:pPr algn="ctr" fontAlgn="ct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lnT w="12700" cap="flat" cmpd="sng" algn="ctr">
                      <a:solidFill>
                        <a:srgbClr val="D9D9D9"/>
                      </a:solidFill>
                      <a:prstDash val="solid"/>
                      <a:round/>
                      <a:headEnd type="none" w="med" len="med"/>
                      <a:tailEnd type="none" w="med" len="med"/>
                    </a:lnT>
                    <a:solidFill>
                      <a:srgbClr val="D9D9D9"/>
                    </a:solidFill>
                  </a:tcPr>
                </a:tc>
                <a:extLst>
                  <a:ext uri="{0D108BD9-81ED-4DB2-BD59-A6C34878D82A}">
                    <a16:rowId xmlns:a16="http://schemas.microsoft.com/office/drawing/2014/main" val="3739790155"/>
                  </a:ext>
                </a:extLst>
              </a:tr>
              <a:tr h="132112">
                <a:tc>
                  <a:txBody>
                    <a:bodyPr/>
                    <a:lstStyle/>
                    <a:p>
                      <a:pPr algn="l" fontAlgn="ctr"/>
                      <a:r>
                        <a:rPr lang="en-US" sz="800" b="1" u="none" strike="noStrike" dirty="0">
                          <a:solidFill>
                            <a:schemeClr val="bg1"/>
                          </a:solidFill>
                          <a:effectLst/>
                        </a:rPr>
                        <a:t>Annual Out-of-Pocket Maximum</a:t>
                      </a:r>
                      <a:endParaRPr lang="en-US" sz="800" b="1" i="0" u="none" strike="noStrike" dirty="0">
                        <a:solidFill>
                          <a:schemeClr val="bg1"/>
                        </a:solidFill>
                        <a:effectLst/>
                        <a:latin typeface="Arial" panose="020B0604020202020204" pitchFamily="34" charset="0"/>
                      </a:endParaRPr>
                    </a:p>
                  </a:txBody>
                  <a:tcPr marL="4113" marR="4113" marT="4113" marB="0" anchor="ctr">
                    <a:lnB w="12700" cap="flat" cmpd="sng" algn="ctr">
                      <a:solidFill>
                        <a:srgbClr val="51A1B2"/>
                      </a:solidFill>
                      <a:prstDash val="solid"/>
                      <a:round/>
                      <a:headEnd type="none" w="med" len="med"/>
                      <a:tailEnd type="none" w="med" len="med"/>
                    </a:lnB>
                    <a:solidFill>
                      <a:srgbClr val="51A1B2"/>
                    </a:solidFill>
                  </a:tcPr>
                </a:tc>
                <a:tc rowSpan="2">
                  <a:txBody>
                    <a:bodyPr/>
                    <a:lstStyle/>
                    <a:p>
                      <a:pPr algn="ctr" fontAlgn="ctr"/>
                      <a:r>
                        <a:rPr lang="en-US" sz="800" u="none" strike="noStrike" dirty="0">
                          <a:solidFill>
                            <a:schemeClr val="tx1">
                              <a:lumMod val="10000"/>
                            </a:schemeClr>
                          </a:solidFill>
                          <a:effectLst/>
                        </a:rPr>
                        <a:t>$1,500 / $3,000</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rowSpan="2">
                  <a:txBody>
                    <a:bodyPr/>
                    <a:lstStyle/>
                    <a:p>
                      <a:pPr algn="ctr" fontAlgn="ctr"/>
                      <a:r>
                        <a:rPr lang="en-US" sz="800" u="none" strike="noStrike" dirty="0">
                          <a:solidFill>
                            <a:schemeClr val="tx1">
                              <a:lumMod val="10000"/>
                            </a:schemeClr>
                          </a:solidFill>
                          <a:effectLst/>
                        </a:rPr>
                        <a:t>$3,000 / $6,000</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rowSpan="2">
                  <a:txBody>
                    <a:bodyPr/>
                    <a:lstStyle/>
                    <a:p>
                      <a:pPr algn="ctr" fontAlgn="ctr"/>
                      <a:r>
                        <a:rPr lang="en-US" sz="800" u="none" strike="noStrike" dirty="0">
                          <a:solidFill>
                            <a:schemeClr val="tx1">
                              <a:lumMod val="10000"/>
                            </a:schemeClr>
                          </a:solidFill>
                          <a:effectLst/>
                        </a:rPr>
                        <a:t>$3,400 / $6,800</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1584715443"/>
                  </a:ext>
                </a:extLst>
              </a:tr>
              <a:tr h="132112">
                <a:tc>
                  <a:txBody>
                    <a:bodyPr/>
                    <a:lstStyle/>
                    <a:p>
                      <a:pPr algn="l" fontAlgn="ctr"/>
                      <a:r>
                        <a:rPr lang="en-US" sz="800" b="1" u="none" strike="noStrike" dirty="0">
                          <a:solidFill>
                            <a:schemeClr val="bg1"/>
                          </a:solidFill>
                          <a:effectLst/>
                        </a:rPr>
                        <a:t>Single / Family</a:t>
                      </a:r>
                      <a:endParaRPr lang="en-US" sz="800" b="1" i="0" u="none" strike="noStrike" dirty="0">
                        <a:solidFill>
                          <a:schemeClr val="bg1"/>
                        </a:solidFill>
                        <a:effectLst/>
                        <a:latin typeface="Arial" panose="020B0604020202020204" pitchFamily="34" charset="0"/>
                      </a:endParaRPr>
                    </a:p>
                  </a:txBody>
                  <a:tcPr marL="4113" marR="4113" marT="4113" marB="0" anchor="ctr">
                    <a:lnT w="12700" cap="flat" cmpd="sng" algn="ctr">
                      <a:solidFill>
                        <a:srgbClr val="51A1B2"/>
                      </a:solidFill>
                      <a:prstDash val="solid"/>
                      <a:round/>
                      <a:headEnd type="none" w="med" len="med"/>
                      <a:tailEnd type="none" w="med" len="med"/>
                    </a:lnT>
                    <a:solidFill>
                      <a:srgbClr val="51A1B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5488136"/>
                  </a:ext>
                </a:extLst>
              </a:tr>
              <a:tr h="132112">
                <a:tc gridSpan="4">
                  <a:txBody>
                    <a:bodyPr/>
                    <a:lstStyle/>
                    <a:p>
                      <a:pPr algn="l" fontAlgn="ctr"/>
                      <a:r>
                        <a:rPr lang="en-US" sz="800" b="1" u="none" strike="noStrike" dirty="0">
                          <a:solidFill>
                            <a:schemeClr val="bg1"/>
                          </a:solidFill>
                          <a:effectLst/>
                        </a:rPr>
                        <a:t>Professional Services</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5356645"/>
                  </a:ext>
                </a:extLst>
              </a:tr>
              <a:tr h="168585">
                <a:tc>
                  <a:txBody>
                    <a:bodyPr/>
                    <a:lstStyle/>
                    <a:p>
                      <a:pPr algn="l" fontAlgn="ctr"/>
                      <a:r>
                        <a:rPr lang="en-US" sz="800" b="1" u="none" strike="noStrike" dirty="0">
                          <a:solidFill>
                            <a:schemeClr val="bg1"/>
                          </a:solidFill>
                          <a:effectLst/>
                        </a:rPr>
                        <a:t>Physician Office Visit</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dirty="0">
                          <a:solidFill>
                            <a:schemeClr val="tx1">
                              <a:lumMod val="10000"/>
                            </a:schemeClr>
                          </a:solidFill>
                          <a:effectLst/>
                        </a:rPr>
                        <a:t>$20 per visit</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visit</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visit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493925496"/>
                  </a:ext>
                </a:extLst>
              </a:tr>
              <a:tr h="132112">
                <a:tc>
                  <a:txBody>
                    <a:bodyPr/>
                    <a:lstStyle/>
                    <a:p>
                      <a:pPr algn="l" fontAlgn="ctr"/>
                      <a:r>
                        <a:rPr lang="en-US" sz="800" b="1" u="none" strike="noStrike" dirty="0">
                          <a:solidFill>
                            <a:schemeClr val="bg1"/>
                          </a:solidFill>
                          <a:effectLst/>
                        </a:rPr>
                        <a:t>Preventive Care</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dirty="0">
                          <a:solidFill>
                            <a:schemeClr val="tx1">
                              <a:lumMod val="10000"/>
                            </a:schemeClr>
                          </a:solidFill>
                          <a:effectLst/>
                        </a:rPr>
                        <a:t>No Charge</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No Charge</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1314150022"/>
                  </a:ext>
                </a:extLst>
              </a:tr>
              <a:tr h="252877">
                <a:tc>
                  <a:txBody>
                    <a:bodyPr/>
                    <a:lstStyle/>
                    <a:p>
                      <a:pPr algn="l" fontAlgn="ctr"/>
                      <a:r>
                        <a:rPr lang="en-US" sz="800" b="1" u="none" strike="noStrike" dirty="0">
                          <a:solidFill>
                            <a:schemeClr val="bg1"/>
                          </a:solidFill>
                          <a:effectLst/>
                        </a:rPr>
                        <a:t>Lab and X-Ray</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dirty="0">
                          <a:solidFill>
                            <a:schemeClr val="tx1">
                              <a:lumMod val="10000"/>
                            </a:schemeClr>
                          </a:solidFill>
                          <a:effectLst/>
                        </a:rPr>
                        <a:t>No Charge</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$10 per encounter</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encounter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3093376139"/>
                  </a:ext>
                </a:extLst>
              </a:tr>
              <a:tr h="168585">
                <a:tc>
                  <a:txBody>
                    <a:bodyPr/>
                    <a:lstStyle/>
                    <a:p>
                      <a:pPr algn="l" fontAlgn="ctr"/>
                      <a:r>
                        <a:rPr lang="en-US" sz="800" b="1" u="none" strike="noStrike" dirty="0">
                          <a:solidFill>
                            <a:schemeClr val="bg1"/>
                          </a:solidFill>
                          <a:effectLst/>
                        </a:rPr>
                        <a:t>Chiropractic </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rowSpan="2">
                  <a:txBody>
                    <a:bodyPr/>
                    <a:lstStyle/>
                    <a:p>
                      <a:pPr algn="ctr" fontAlgn="ctr"/>
                      <a:r>
                        <a:rPr lang="en-US" sz="800" u="none" strike="noStrike" dirty="0">
                          <a:solidFill>
                            <a:schemeClr val="tx1">
                              <a:lumMod val="10000"/>
                            </a:schemeClr>
                          </a:solidFill>
                          <a:effectLst/>
                        </a:rPr>
                        <a:t>$10 per visit (30 visits / year)</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rowSpan="2">
                  <a:txBody>
                    <a:bodyPr/>
                    <a:lstStyle/>
                    <a:p>
                      <a:pPr algn="ctr" fontAlgn="ctr"/>
                      <a:r>
                        <a:rPr lang="en-US" sz="800" u="none" strike="noStrike" dirty="0">
                          <a:solidFill>
                            <a:schemeClr val="tx1">
                              <a:lumMod val="10000"/>
                            </a:schemeClr>
                          </a:solidFill>
                          <a:effectLst/>
                        </a:rPr>
                        <a:t>$10 per visit (30 visits / year)</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Not Covered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1771837989"/>
                  </a:ext>
                </a:extLst>
              </a:tr>
              <a:tr h="252877">
                <a:tc>
                  <a:txBody>
                    <a:bodyPr/>
                    <a:lstStyle/>
                    <a:p>
                      <a:pPr algn="l" fontAlgn="ctr"/>
                      <a:r>
                        <a:rPr lang="en-US" sz="800" b="1" u="none" strike="noStrike" dirty="0">
                          <a:solidFill>
                            <a:schemeClr val="bg1"/>
                          </a:solidFill>
                          <a:effectLst/>
                        </a:rPr>
                        <a:t>Acupuncture</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vMerge="1">
                  <a:txBody>
                    <a:bodyPr/>
                    <a:lstStyle/>
                    <a:p>
                      <a:endParaRPr lang="en-US"/>
                    </a:p>
                  </a:txBody>
                  <a:tcPr/>
                </a:tc>
                <a:tc vMerge="1">
                  <a:txBody>
                    <a:bodyPr/>
                    <a:lstStyle/>
                    <a:p>
                      <a:endParaRPr lang="en-US"/>
                    </a:p>
                  </a:txBody>
                  <a:tcPr/>
                </a:tc>
                <a:tc>
                  <a:txBody>
                    <a:bodyPr/>
                    <a:lstStyle/>
                    <a:p>
                      <a:pPr algn="ctr" fontAlgn="ctr"/>
                      <a:r>
                        <a:rPr lang="en-US" sz="800" u="none" strike="noStrike">
                          <a:solidFill>
                            <a:schemeClr val="tx1">
                              <a:lumMod val="10000"/>
                            </a:schemeClr>
                          </a:solidFill>
                          <a:effectLst/>
                        </a:rPr>
                        <a:t>10% per visit after ded, referal required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35556626"/>
                  </a:ext>
                </a:extLst>
              </a:tr>
              <a:tr h="132112">
                <a:tc gridSpan="4">
                  <a:txBody>
                    <a:bodyPr/>
                    <a:lstStyle/>
                    <a:p>
                      <a:pPr algn="l" fontAlgn="ctr"/>
                      <a:r>
                        <a:rPr lang="en-US" sz="800" b="1" u="none" strike="noStrike" dirty="0">
                          <a:solidFill>
                            <a:schemeClr val="bg1"/>
                          </a:solidFill>
                          <a:effectLst/>
                        </a:rPr>
                        <a:t>Infertility Services</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7180782"/>
                  </a:ext>
                </a:extLst>
              </a:tr>
              <a:tr h="168585">
                <a:tc>
                  <a:txBody>
                    <a:bodyPr/>
                    <a:lstStyle/>
                    <a:p>
                      <a:pPr algn="l" fontAlgn="ctr"/>
                      <a:r>
                        <a:rPr lang="en-US" sz="800" b="1" u="none" strike="noStrike" dirty="0">
                          <a:solidFill>
                            <a:schemeClr val="bg1"/>
                          </a:solidFill>
                          <a:effectLst/>
                        </a:rPr>
                        <a:t>Office Visits</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dirty="0">
                          <a:solidFill>
                            <a:schemeClr val="tx1">
                              <a:lumMod val="10000"/>
                            </a:schemeClr>
                          </a:solidFill>
                          <a:effectLst/>
                        </a:rPr>
                        <a:t>$20 per visit</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visit</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visit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1776974795"/>
                  </a:ext>
                </a:extLst>
              </a:tr>
              <a:tr h="259912">
                <a:tc>
                  <a:txBody>
                    <a:bodyPr/>
                    <a:lstStyle/>
                    <a:p>
                      <a:pPr algn="l" fontAlgn="ctr"/>
                      <a:r>
                        <a:rPr lang="en-US" sz="800" b="1" u="none" strike="noStrike" dirty="0">
                          <a:solidFill>
                            <a:schemeClr val="bg1"/>
                          </a:solidFill>
                          <a:effectLst/>
                        </a:rPr>
                        <a:t>Most outpatient surgery &amp; procedures</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dirty="0">
                          <a:solidFill>
                            <a:schemeClr val="tx1">
                              <a:lumMod val="10000"/>
                            </a:schemeClr>
                          </a:solidFill>
                          <a:effectLst/>
                        </a:rPr>
                        <a:t>$20 per procedure</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procedure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procedure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3893079919"/>
                  </a:ext>
                </a:extLst>
              </a:tr>
              <a:tr h="252877">
                <a:tc>
                  <a:txBody>
                    <a:bodyPr/>
                    <a:lstStyle/>
                    <a:p>
                      <a:pPr algn="l" fontAlgn="ctr"/>
                      <a:r>
                        <a:rPr lang="en-US" sz="800" b="1" u="none" strike="noStrike" dirty="0">
                          <a:solidFill>
                            <a:schemeClr val="bg1"/>
                          </a:solidFill>
                          <a:effectLst/>
                        </a:rPr>
                        <a:t>Covered Reproductive Technology</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Artificial Insemination Only</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Artificial Insemination Only</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Artificial Insemination Only</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4017595503"/>
                  </a:ext>
                </a:extLst>
              </a:tr>
              <a:tr h="132112">
                <a:tc gridSpan="4">
                  <a:txBody>
                    <a:bodyPr/>
                    <a:lstStyle/>
                    <a:p>
                      <a:pPr algn="l" fontAlgn="ctr"/>
                      <a:r>
                        <a:rPr lang="en-US" sz="800" b="1" u="none" strike="noStrike" dirty="0">
                          <a:solidFill>
                            <a:schemeClr val="bg1"/>
                          </a:solidFill>
                          <a:effectLst/>
                        </a:rPr>
                        <a:t>Hospitalization</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3805678"/>
                  </a:ext>
                </a:extLst>
              </a:tr>
              <a:tr h="168585">
                <a:tc>
                  <a:txBody>
                    <a:bodyPr/>
                    <a:lstStyle/>
                    <a:p>
                      <a:pPr algn="l" fontAlgn="ctr"/>
                      <a:r>
                        <a:rPr lang="en-US" sz="800" b="1" u="none" strike="noStrike" dirty="0">
                          <a:solidFill>
                            <a:schemeClr val="bg1"/>
                          </a:solidFill>
                          <a:effectLst/>
                        </a:rPr>
                        <a:t>Inpatient Hospitalization</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admit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admit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2313284958"/>
                  </a:ext>
                </a:extLst>
              </a:tr>
              <a:tr h="168585">
                <a:tc>
                  <a:txBody>
                    <a:bodyPr/>
                    <a:lstStyle/>
                    <a:p>
                      <a:pPr algn="l" fontAlgn="ctr"/>
                      <a:r>
                        <a:rPr lang="en-US" sz="800" b="1" u="none" strike="noStrike" dirty="0">
                          <a:solidFill>
                            <a:schemeClr val="bg1"/>
                          </a:solidFill>
                          <a:effectLst/>
                        </a:rPr>
                        <a:t>Outpatient Surgery</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$20 per procedure</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procedure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visit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2574618556"/>
                  </a:ext>
                </a:extLst>
              </a:tr>
              <a:tr h="132112">
                <a:tc gridSpan="4">
                  <a:txBody>
                    <a:bodyPr/>
                    <a:lstStyle/>
                    <a:p>
                      <a:pPr algn="l" fontAlgn="ctr"/>
                      <a:r>
                        <a:rPr lang="en-US" sz="800" b="1" u="none" strike="noStrike" dirty="0">
                          <a:solidFill>
                            <a:schemeClr val="bg1"/>
                          </a:solidFill>
                          <a:effectLst/>
                        </a:rPr>
                        <a:t>Other Benefits</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1471081"/>
                  </a:ext>
                </a:extLst>
              </a:tr>
              <a:tr h="168585">
                <a:tc>
                  <a:txBody>
                    <a:bodyPr/>
                    <a:lstStyle/>
                    <a:p>
                      <a:pPr algn="l" fontAlgn="ctr"/>
                      <a:r>
                        <a:rPr lang="en-US" sz="800" b="1" u="none" strike="noStrike" dirty="0">
                          <a:solidFill>
                            <a:schemeClr val="bg1"/>
                          </a:solidFill>
                          <a:effectLst/>
                        </a:rPr>
                        <a:t>Ambulance</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$50 per trip</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$150 per trip</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trip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3414075353"/>
                  </a:ext>
                </a:extLst>
              </a:tr>
              <a:tr h="168585">
                <a:tc>
                  <a:txBody>
                    <a:bodyPr/>
                    <a:lstStyle/>
                    <a:p>
                      <a:pPr algn="l" fontAlgn="ctr"/>
                      <a:r>
                        <a:rPr lang="en-US" sz="800" b="1" u="none" strike="noStrike" dirty="0">
                          <a:solidFill>
                            <a:schemeClr val="bg1"/>
                          </a:solidFill>
                          <a:effectLst/>
                        </a:rPr>
                        <a:t>Emergency Room</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$100 per visit (waived if admitted)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visit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visit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1821446500"/>
                  </a:ext>
                </a:extLst>
              </a:tr>
              <a:tr h="132112">
                <a:tc gridSpan="4">
                  <a:txBody>
                    <a:bodyPr/>
                    <a:lstStyle/>
                    <a:p>
                      <a:pPr algn="l" fontAlgn="ctr"/>
                      <a:r>
                        <a:rPr lang="en-US" sz="800" b="1" u="none" strike="noStrike" dirty="0">
                          <a:solidFill>
                            <a:schemeClr val="bg1"/>
                          </a:solidFill>
                          <a:effectLst/>
                        </a:rPr>
                        <a:t>Mental Health</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6817683"/>
                  </a:ext>
                </a:extLst>
              </a:tr>
              <a:tr h="168585">
                <a:tc>
                  <a:txBody>
                    <a:bodyPr/>
                    <a:lstStyle/>
                    <a:p>
                      <a:pPr algn="l" fontAlgn="ctr"/>
                      <a:r>
                        <a:rPr lang="en-US" sz="800" b="1" u="none" strike="noStrike" dirty="0">
                          <a:solidFill>
                            <a:schemeClr val="bg1"/>
                          </a:solidFill>
                          <a:effectLst/>
                        </a:rPr>
                        <a:t>Inpatient</a:t>
                      </a:r>
                      <a:r>
                        <a:rPr lang="en-US" sz="800" b="1" u="none" strike="noStrike" baseline="30000" dirty="0">
                          <a:solidFill>
                            <a:schemeClr val="bg1"/>
                          </a:solidFill>
                          <a:effectLst/>
                        </a:rPr>
                        <a:t> </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admit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admit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3115231886"/>
                  </a:ext>
                </a:extLst>
              </a:tr>
              <a:tr h="168585">
                <a:tc>
                  <a:txBody>
                    <a:bodyPr/>
                    <a:lstStyle/>
                    <a:p>
                      <a:pPr algn="l" fontAlgn="ctr"/>
                      <a:r>
                        <a:rPr lang="en-US" sz="800" b="1" u="none" strike="noStrike" dirty="0">
                          <a:solidFill>
                            <a:schemeClr val="bg1"/>
                          </a:solidFill>
                          <a:effectLst/>
                        </a:rPr>
                        <a:t>Outpatient</a:t>
                      </a:r>
                      <a:r>
                        <a:rPr lang="en-US" sz="800" b="1" u="none" strike="noStrike" baseline="30000" dirty="0">
                          <a:solidFill>
                            <a:schemeClr val="bg1"/>
                          </a:solidFill>
                          <a:effectLst/>
                        </a:rPr>
                        <a:t> </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$20 (individual); $10 (group) </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visit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visit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4059095030"/>
                  </a:ext>
                </a:extLst>
              </a:tr>
              <a:tr h="132112">
                <a:tc gridSpan="4">
                  <a:txBody>
                    <a:bodyPr/>
                    <a:lstStyle/>
                    <a:p>
                      <a:pPr algn="l" fontAlgn="ctr"/>
                      <a:r>
                        <a:rPr lang="en-US" sz="800" b="1" u="none" strike="noStrike" dirty="0">
                          <a:solidFill>
                            <a:schemeClr val="bg1"/>
                          </a:solidFill>
                          <a:effectLst/>
                        </a:rPr>
                        <a:t>Substance Abuse</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1156002"/>
                  </a:ext>
                </a:extLst>
              </a:tr>
              <a:tr h="168585">
                <a:tc>
                  <a:txBody>
                    <a:bodyPr/>
                    <a:lstStyle/>
                    <a:p>
                      <a:pPr algn="l" fontAlgn="ctr"/>
                      <a:r>
                        <a:rPr lang="en-US" sz="800" b="1" u="none" strike="noStrike" dirty="0">
                          <a:solidFill>
                            <a:schemeClr val="bg1"/>
                          </a:solidFill>
                          <a:effectLst/>
                        </a:rPr>
                        <a:t>Inpatient</a:t>
                      </a:r>
                      <a:r>
                        <a:rPr lang="en-US" sz="800" b="1" u="none" strike="noStrike" baseline="30000" dirty="0">
                          <a:solidFill>
                            <a:schemeClr val="bg1"/>
                          </a:solidFill>
                          <a:effectLst/>
                        </a:rPr>
                        <a:t> </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No Charge</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admit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10% per admit after ded</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68944961"/>
                  </a:ext>
                </a:extLst>
              </a:tr>
              <a:tr h="168585">
                <a:tc>
                  <a:txBody>
                    <a:bodyPr/>
                    <a:lstStyle/>
                    <a:p>
                      <a:pPr algn="l" fontAlgn="ctr"/>
                      <a:r>
                        <a:rPr lang="en-US" sz="800" b="1" u="none" strike="noStrike" dirty="0">
                          <a:solidFill>
                            <a:schemeClr val="bg1"/>
                          </a:solidFill>
                          <a:effectLst/>
                        </a:rPr>
                        <a:t>Outpatient</a:t>
                      </a:r>
                      <a:r>
                        <a:rPr lang="en-US" sz="800" b="1" u="none" strike="noStrike" baseline="30000" dirty="0">
                          <a:solidFill>
                            <a:schemeClr val="bg1"/>
                          </a:solidFill>
                          <a:effectLst/>
                        </a:rPr>
                        <a:t> </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$20 (individual); $5 (group) </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per visit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10% per visit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2701037125"/>
                  </a:ext>
                </a:extLst>
              </a:tr>
              <a:tr h="132112">
                <a:tc>
                  <a:txBody>
                    <a:bodyPr/>
                    <a:lstStyle/>
                    <a:p>
                      <a:pPr algn="l" fontAlgn="ctr"/>
                      <a:r>
                        <a:rPr lang="en-US" sz="800" b="1" u="none" strike="noStrike" dirty="0">
                          <a:solidFill>
                            <a:schemeClr val="bg1"/>
                          </a:solidFill>
                          <a:effectLst/>
                        </a:rPr>
                        <a:t>Prescription Drugs</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Generic / Brand</a:t>
                      </a:r>
                      <a:endParaRPr lang="en-US" sz="800" b="1"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Generic / Brand</a:t>
                      </a:r>
                      <a:endParaRPr lang="en-US" sz="800" b="1"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a:solidFill>
                            <a:schemeClr val="tx1">
                              <a:lumMod val="10000"/>
                            </a:schemeClr>
                          </a:solidFill>
                          <a:effectLst/>
                        </a:rPr>
                        <a:t> </a:t>
                      </a:r>
                      <a:endParaRPr lang="en-US" sz="800" b="1"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276680613"/>
                  </a:ext>
                </a:extLst>
              </a:tr>
              <a:tr h="252877">
                <a:tc>
                  <a:txBody>
                    <a:bodyPr/>
                    <a:lstStyle/>
                    <a:p>
                      <a:pPr algn="l" fontAlgn="ctr"/>
                      <a:r>
                        <a:rPr lang="en-US" sz="800" b="1" u="none" strike="noStrike" dirty="0">
                          <a:solidFill>
                            <a:schemeClr val="bg1"/>
                          </a:solidFill>
                          <a:effectLst/>
                        </a:rPr>
                        <a:t>Retail</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$10 / $20 (100 day supply)</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$10 / $30 (30 day supply)</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$10 / $30 (30 day supply)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2236519011"/>
                  </a:ext>
                </a:extLst>
              </a:tr>
              <a:tr h="257313">
                <a:tc>
                  <a:txBody>
                    <a:bodyPr/>
                    <a:lstStyle/>
                    <a:p>
                      <a:pPr algn="l" fontAlgn="ctr"/>
                      <a:r>
                        <a:rPr lang="en-US" sz="800" b="1" u="none" strike="noStrike" dirty="0">
                          <a:solidFill>
                            <a:schemeClr val="bg1"/>
                          </a:solidFill>
                          <a:effectLst/>
                        </a:rPr>
                        <a:t>Mail Order</a:t>
                      </a:r>
                      <a:endParaRPr lang="en-US" sz="800" b="1" i="0" u="none" strike="noStrike" dirty="0">
                        <a:solidFill>
                          <a:schemeClr val="bg1"/>
                        </a:solidFill>
                        <a:effectLst/>
                        <a:latin typeface="Arial" panose="020B0604020202020204" pitchFamily="34" charset="0"/>
                      </a:endParaRPr>
                    </a:p>
                  </a:txBody>
                  <a:tcPr marL="4113" marR="4113" marT="4113" marB="0" anchor="ctr">
                    <a:solidFill>
                      <a:srgbClr val="51A1B2"/>
                    </a:solidFill>
                  </a:tcPr>
                </a:tc>
                <a:tc>
                  <a:txBody>
                    <a:bodyPr/>
                    <a:lstStyle/>
                    <a:p>
                      <a:pPr algn="ctr" fontAlgn="ctr"/>
                      <a:r>
                        <a:rPr lang="en-US" sz="800" u="none" strike="noStrike">
                          <a:solidFill>
                            <a:schemeClr val="tx1">
                              <a:lumMod val="10000"/>
                            </a:schemeClr>
                          </a:solidFill>
                          <a:effectLst/>
                        </a:rPr>
                        <a:t>$10 / $20 (100 day supply)</a:t>
                      </a:r>
                      <a:endParaRPr lang="en-US" sz="800" b="0" i="0" u="none" strike="noStrike">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 $60 (100 day supply)</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tc>
                  <a:txBody>
                    <a:bodyPr/>
                    <a:lstStyle/>
                    <a:p>
                      <a:pPr algn="ctr" fontAlgn="ctr"/>
                      <a:r>
                        <a:rPr lang="en-US" sz="800" u="none" strike="noStrike" dirty="0">
                          <a:solidFill>
                            <a:schemeClr val="tx1">
                              <a:lumMod val="10000"/>
                            </a:schemeClr>
                          </a:solidFill>
                          <a:effectLst/>
                        </a:rPr>
                        <a:t>$20 / $60 (100 day supply) after </a:t>
                      </a:r>
                      <a:r>
                        <a:rPr lang="en-US" sz="800" u="none" strike="noStrike" dirty="0" err="1">
                          <a:solidFill>
                            <a:schemeClr val="tx1">
                              <a:lumMod val="10000"/>
                            </a:schemeClr>
                          </a:solidFill>
                          <a:effectLst/>
                        </a:rPr>
                        <a:t>ded</a:t>
                      </a:r>
                      <a:endParaRPr lang="en-US" sz="800" b="0" i="0" u="none" strike="noStrike" dirty="0">
                        <a:solidFill>
                          <a:schemeClr val="tx1">
                            <a:lumMod val="10000"/>
                          </a:schemeClr>
                        </a:solidFill>
                        <a:effectLst/>
                        <a:latin typeface="Arial" panose="020B0604020202020204" pitchFamily="34" charset="0"/>
                      </a:endParaRPr>
                    </a:p>
                  </a:txBody>
                  <a:tcPr marL="4113" marR="4113" marT="4113" marB="0" anchor="ctr">
                    <a:solidFill>
                      <a:srgbClr val="D9D9D9"/>
                    </a:solidFill>
                  </a:tcPr>
                </a:tc>
                <a:extLst>
                  <a:ext uri="{0D108BD9-81ED-4DB2-BD59-A6C34878D82A}">
                    <a16:rowId xmlns:a16="http://schemas.microsoft.com/office/drawing/2014/main" val="4265508378"/>
                  </a:ext>
                </a:extLst>
              </a:tr>
            </a:tbl>
          </a:graphicData>
        </a:graphic>
      </p:graphicFrame>
      <p:sp>
        <p:nvSpPr>
          <p:cNvPr id="6" name="TextBox 5">
            <a:extLst>
              <a:ext uri="{FF2B5EF4-FFF2-40B4-BE49-F238E27FC236}">
                <a16:creationId xmlns:a16="http://schemas.microsoft.com/office/drawing/2014/main" id="{740ABF88-0A10-4794-84CB-826E33E189BD}"/>
              </a:ext>
            </a:extLst>
          </p:cNvPr>
          <p:cNvSpPr txBox="1"/>
          <p:nvPr/>
        </p:nvSpPr>
        <p:spPr>
          <a:xfrm>
            <a:off x="381000" y="69329"/>
            <a:ext cx="8154289" cy="861774"/>
          </a:xfrm>
          <a:prstGeom prst="rect">
            <a:avLst/>
          </a:prstGeom>
          <a:noFill/>
        </p:spPr>
        <p:txBody>
          <a:bodyPr wrap="square">
            <a:spAutoFit/>
          </a:bodyPr>
          <a:lstStyle/>
          <a:p>
            <a:pPr>
              <a:defRPr/>
            </a:pPr>
            <a:r>
              <a:rPr lang="en-US" sz="3000" b="1" dirty="0">
                <a:solidFill>
                  <a:srgbClr val="D38B00"/>
                </a:solidFill>
                <a:latin typeface="+mj-lt"/>
                <a:ea typeface="+mj-ea"/>
                <a:cs typeface="+mj-cs"/>
              </a:rPr>
              <a:t>Kaiser Permanente</a:t>
            </a:r>
            <a:br>
              <a:rPr lang="en-US" sz="3000" b="1" dirty="0">
                <a:solidFill>
                  <a:srgbClr val="D38B00"/>
                </a:solidFill>
                <a:latin typeface="+mj-lt"/>
                <a:ea typeface="+mj-ea"/>
                <a:cs typeface="+mj-cs"/>
              </a:rPr>
            </a:br>
            <a:r>
              <a:rPr lang="en-US" sz="2000" b="1" dirty="0">
                <a:solidFill>
                  <a:srgbClr val="D38B00"/>
                </a:solidFill>
              </a:rPr>
              <a:t>Health Maintenance Organization (HMO) </a:t>
            </a:r>
            <a:endParaRPr lang="en-US" sz="2000" b="1" dirty="0">
              <a:solidFill>
                <a:srgbClr val="D38B00"/>
              </a:solidFill>
              <a:latin typeface="+mj-lt"/>
              <a:ea typeface="+mj-ea"/>
              <a:cs typeface="+mj-cs"/>
            </a:endParaRPr>
          </a:p>
        </p:txBody>
      </p:sp>
    </p:spTree>
    <p:extLst>
      <p:ext uri="{BB962C8B-B14F-4D97-AF65-F5344CB8AC3E}">
        <p14:creationId xmlns:p14="http://schemas.microsoft.com/office/powerpoint/2010/main" val="54241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0" y="463550"/>
            <a:ext cx="2657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313A149-9DE6-4100-A483-9737C8051C10}"/>
              </a:ext>
            </a:extLst>
          </p:cNvPr>
          <p:cNvSpPr txBox="1"/>
          <p:nvPr/>
        </p:nvSpPr>
        <p:spPr>
          <a:xfrm>
            <a:off x="402336" y="274320"/>
            <a:ext cx="7635875" cy="861774"/>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718F"/>
                </a:solidFill>
                <a:effectLst/>
                <a:uLnTx/>
                <a:uFillTx/>
                <a:latin typeface="Arial"/>
                <a:ea typeface="+mn-ea"/>
                <a:cs typeface="+mn-cs"/>
              </a:rPr>
              <a:t>Kaiser Permanente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18F"/>
                </a:solidFill>
                <a:effectLst/>
                <a:uLnTx/>
                <a:uFillTx/>
                <a:latin typeface="Arial"/>
                <a:ea typeface="+mn-ea"/>
                <a:cs typeface="+mn-cs"/>
              </a:rPr>
              <a:t>Online and Mobile App</a:t>
            </a:r>
          </a:p>
        </p:txBody>
      </p:sp>
      <p:pic>
        <p:nvPicPr>
          <p:cNvPr id="4" name="Picture 3"/>
          <p:cNvPicPr>
            <a:picLocks noChangeAspect="1"/>
          </p:cNvPicPr>
          <p:nvPr/>
        </p:nvPicPr>
        <p:blipFill rotWithShape="1">
          <a:blip r:embed="rId3"/>
          <a:srcRect t="1759"/>
          <a:stretch/>
        </p:blipFill>
        <p:spPr>
          <a:xfrm>
            <a:off x="5641848" y="1746874"/>
            <a:ext cx="3425558" cy="3072003"/>
          </a:xfrm>
          <a:prstGeom prst="rect">
            <a:avLst/>
          </a:prstGeom>
        </p:spPr>
      </p:pic>
      <p:sp>
        <p:nvSpPr>
          <p:cNvPr id="6" name="Rectangle 5"/>
          <p:cNvSpPr/>
          <p:nvPr/>
        </p:nvSpPr>
        <p:spPr>
          <a:xfrm>
            <a:off x="402336" y="1276771"/>
            <a:ext cx="5180415" cy="37702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At </a:t>
            </a:r>
            <a:r>
              <a:rPr kumimoji="0" lang="en-US" b="1" i="0" u="sng" strike="noStrike" kern="1200" cap="none" spc="0" normalizeH="0" baseline="0" noProof="0" dirty="0">
                <a:ln>
                  <a:noFill/>
                </a:ln>
                <a:solidFill>
                  <a:srgbClr val="00718F"/>
                </a:solidFill>
                <a:effectLst/>
                <a:uLnTx/>
                <a:uFillTx/>
                <a:latin typeface="Arial" panose="020B0604020202020204" pitchFamily="34" charset="0"/>
                <a:ea typeface="+mn-ea"/>
                <a:cs typeface="+mn-cs"/>
              </a:rPr>
              <a:t>kp.org</a:t>
            </a:r>
            <a:r>
              <a:rPr kumimoji="0" lang="en-US" b="0"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 </a:t>
            </a: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or with the </a:t>
            </a:r>
            <a:r>
              <a:rPr kumimoji="0" lang="en-US" b="1"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Kaiser Permanente app</a:t>
            </a: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 members can stay on top of their care 24/7:</a:t>
            </a:r>
            <a:r>
              <a:rPr kumimoji="0" lang="en-US"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rPr>
              <a:t>1,2</a:t>
            </a:r>
            <a:endParaRPr kumimoji="0" lang="en-US" b="0" i="0" u="none" strike="noStrike" kern="1200" cap="none" spc="0" normalizeH="0" baseline="30000" noProof="0" dirty="0">
              <a:ln>
                <a:noFill/>
              </a:ln>
              <a:solidFill>
                <a:srgbClr val="BADDE1"/>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Schedule and cancel routine appointments</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Fill most prescriptions</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Choose your doctor and change anytime</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View most lab test results</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Email your Kaiser Permanente doctor’s office with non urgent questions</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Manage your coverage and estimate costs</a:t>
            </a:r>
            <a:r>
              <a:rPr kumimoji="0" lang="en-US"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rPr>
              <a:t>3</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View and pay bills</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Manage a family member’s health care</a:t>
            </a:r>
            <a:r>
              <a:rPr kumimoji="0" lang="en-US"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rPr>
              <a:t>4</a:t>
            </a: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 </a:t>
            </a:r>
            <a:endParaRPr kumimoji="0" lang="en-US" sz="15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endParaRPr>
          </a:p>
        </p:txBody>
      </p:sp>
      <p:sp>
        <p:nvSpPr>
          <p:cNvPr id="7" name="Rectangle 6"/>
          <p:cNvSpPr/>
          <p:nvPr/>
        </p:nvSpPr>
        <p:spPr>
          <a:xfrm>
            <a:off x="384048" y="5861387"/>
            <a:ext cx="7007352"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rPr>
              <a:t>1</a:t>
            </a:r>
            <a:r>
              <a:rPr kumimoji="0" lang="en-US" sz="10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Available when you get care at Kaiser Permanente facilities.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rPr>
              <a:t>2</a:t>
            </a:r>
            <a:r>
              <a:rPr kumimoji="0" lang="en-US" sz="10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To use the Kaiser Permanente app, you must be a Kaiser Permanente member registered on kp.org.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rPr>
              <a:t>3</a:t>
            </a:r>
            <a:r>
              <a:rPr kumimoji="0" lang="en-US" sz="10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These tools are not available on the app.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rPr>
              <a:t>4</a:t>
            </a:r>
            <a:r>
              <a:rPr kumimoji="0" lang="en-US" sz="10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Online features change when children reach age 12. Teens are entitled to additional privacy protection under state laws. When your child turns 12 years old, you will still be able to manage care for your teen, with modified access to certain features.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0" y="463550"/>
            <a:ext cx="2657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33CF760-50D1-4502-ADA0-9DEAA89C07EC}"/>
              </a:ext>
            </a:extLst>
          </p:cNvPr>
          <p:cNvSpPr txBox="1"/>
          <p:nvPr/>
        </p:nvSpPr>
        <p:spPr>
          <a:xfrm>
            <a:off x="402336" y="274320"/>
            <a:ext cx="7635875" cy="861774"/>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718F"/>
                </a:solidFill>
                <a:effectLst/>
                <a:uLnTx/>
                <a:uFillTx/>
                <a:latin typeface="Arial"/>
                <a:ea typeface="+mn-ea"/>
                <a:cs typeface="+mn-cs"/>
              </a:rPr>
              <a:t>Kaiser Permanente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18F"/>
                </a:solidFill>
                <a:effectLst/>
                <a:uLnTx/>
                <a:uFillTx/>
                <a:latin typeface="Arial"/>
                <a:ea typeface="+mn-ea"/>
                <a:cs typeface="+mn-cs"/>
              </a:rPr>
              <a:t>Care Options</a:t>
            </a:r>
          </a:p>
        </p:txBody>
      </p:sp>
      <p:sp>
        <p:nvSpPr>
          <p:cNvPr id="6" name="Rectangle 5"/>
          <p:cNvSpPr/>
          <p:nvPr/>
        </p:nvSpPr>
        <p:spPr>
          <a:xfrm>
            <a:off x="382641" y="1275236"/>
            <a:ext cx="4873752" cy="438581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Members have access to in-person and virtual care:</a:t>
            </a:r>
            <a:endParaRPr kumimoji="0" lang="en-US" b="0" i="0" u="none" strike="noStrike" kern="1200" cap="none" spc="0" normalizeH="0" baseline="30000" noProof="0" dirty="0">
              <a:ln>
                <a:noFill/>
              </a:ln>
              <a:solidFill>
                <a:srgbClr val="BADDE1">
                  <a:lumMod val="10000"/>
                </a:srgbClr>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Visit your doctor at your local facility</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Meet face-to-face with a video visit*</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Save yourself a trip to the doctor’s office with a telephone appointment*</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Email your Kaiser Permanente doctor’s office with non urgent questions at </a:t>
            </a:r>
            <a:r>
              <a:rPr kumimoji="0" lang="en-US" sz="1700" b="1" i="0" u="sng" strike="noStrike" kern="1200" cap="none" spc="0" normalizeH="0" baseline="0" noProof="0" dirty="0">
                <a:ln>
                  <a:noFill/>
                </a:ln>
                <a:solidFill>
                  <a:srgbClr val="00718F"/>
                </a:solidFill>
                <a:effectLst/>
                <a:uLnTx/>
                <a:uFillTx/>
                <a:latin typeface="Arial" panose="020B0604020202020204" pitchFamily="34" charset="0"/>
                <a:ea typeface="+mn-ea"/>
                <a:cs typeface="+mn-cs"/>
              </a:rPr>
              <a:t>kp.org</a:t>
            </a:r>
            <a:r>
              <a:rPr kumimoji="0" lang="en-US" sz="1700" b="0"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 </a:t>
            </a: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or with the KP App</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Schedule appointments and get 24/7 medical advice by calling</a:t>
            </a:r>
            <a:r>
              <a:rPr kumimoji="0" lang="en-US" sz="1700" b="0" i="0" u="none" strike="noStrike" kern="1200" cap="none" spc="0" normalizeH="0" baseline="0" noProof="0" dirty="0">
                <a:ln>
                  <a:noFill/>
                </a:ln>
                <a:solidFill>
                  <a:srgbClr val="BADDE1"/>
                </a:solidFill>
                <a:effectLst/>
                <a:uLnTx/>
                <a:uFillTx/>
                <a:latin typeface="Arial" panose="020B0604020202020204" pitchFamily="34" charset="0"/>
                <a:ea typeface="+mn-ea"/>
                <a:cs typeface="+mn-cs"/>
              </a:rPr>
              <a:t>                       </a:t>
            </a:r>
            <a:r>
              <a:rPr kumimoji="0" lang="en-US" sz="1700" b="1"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1-866-454-8855</a:t>
            </a:r>
          </a:p>
          <a:p>
            <a:pPr marL="742950" marR="0" lvl="1" indent="-285750" algn="l" defTabSz="914400" rtl="0" eaLnBrk="0" fontAlgn="base" latinLnBrk="0" hangingPunct="0">
              <a:lnSpc>
                <a:spcPct val="100000"/>
              </a:lnSpc>
              <a:spcBef>
                <a:spcPct val="0"/>
              </a:spcBef>
              <a:spcAft>
                <a:spcPct val="0"/>
              </a:spcAft>
              <a:buClr>
                <a:srgbClr val="D38B00"/>
              </a:buClr>
              <a:buSzTx/>
              <a:buFont typeface="Wingdings" panose="05000000000000000000" pitchFamily="2" charset="2"/>
              <a:buChar char="§"/>
              <a:tabLst/>
              <a:defRPr/>
            </a:pP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Emergency and urgent care coverage worldwide and 24/7 support with the Away from Home Travel Line at             </a:t>
            </a:r>
            <a:r>
              <a:rPr kumimoji="0" lang="en-US" sz="1700" b="1" i="0" u="none" strike="noStrike" kern="1200" cap="none" spc="0" normalizeH="0" baseline="0" noProof="0" dirty="0">
                <a:ln>
                  <a:noFill/>
                </a:ln>
                <a:solidFill>
                  <a:srgbClr val="00718F"/>
                </a:solidFill>
                <a:effectLst/>
                <a:uLnTx/>
                <a:uFillTx/>
                <a:latin typeface="Arial" panose="020B0604020202020204" pitchFamily="34" charset="0"/>
                <a:ea typeface="+mn-ea"/>
                <a:cs typeface="+mn-cs"/>
              </a:rPr>
              <a:t>1-951-268-3900</a:t>
            </a:r>
            <a:r>
              <a:rPr kumimoji="0" lang="en-US" sz="17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a:t>
            </a:r>
          </a:p>
        </p:txBody>
      </p:sp>
      <p:sp>
        <p:nvSpPr>
          <p:cNvPr id="2" name="Rectangle 1"/>
          <p:cNvSpPr/>
          <p:nvPr/>
        </p:nvSpPr>
        <p:spPr>
          <a:xfrm>
            <a:off x="150812" y="6150114"/>
            <a:ext cx="6554788"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*When appropriate and available.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BADDE1">
                    <a:lumMod val="10000"/>
                  </a:srgbClr>
                </a:solidFill>
                <a:effectLst/>
                <a:uLnTx/>
                <a:uFillTx/>
                <a:latin typeface="Arial" panose="020B0604020202020204" pitchFamily="34" charset="0"/>
                <a:ea typeface="+mn-ea"/>
                <a:cs typeface="+mn-cs"/>
              </a:rPr>
              <a:t>**This number can be dialed inside and outside the United States. Before the phone number, dial “001” for landlines and “+1” for mobile lines if you’re outside the country. Long-distance charges may apply, and Kaiser Permanente can’t accept collect calls. The phone line is closed on major holidays (New Year’s Day, Easter, Memorial Day, July Fourth, Labor Day, Thanksgiving, and Christmas). It closes early the day before a holiday at 10 p.m. Pacific time (PT), and reopens the day after a holiday at 4 a.m. PT.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1667"/>
          <a:stretch/>
        </p:blipFill>
        <p:spPr>
          <a:xfrm>
            <a:off x="5641848" y="1746873"/>
            <a:ext cx="3298824" cy="2382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75DE63-35E2-46C2-8C2E-D7FE68DC4405}"/>
              </a:ext>
            </a:extLst>
          </p:cNvPr>
          <p:cNvSpPr/>
          <p:nvPr/>
        </p:nvSpPr>
        <p:spPr>
          <a:xfrm>
            <a:off x="228600" y="152400"/>
            <a:ext cx="8534400" cy="800219"/>
          </a:xfrm>
          <a:prstGeom prst="rect">
            <a:avLst/>
          </a:prstGeom>
        </p:spPr>
        <p:txBody>
          <a:bodyPr wrap="square">
            <a:spAutoFit/>
          </a:bodyPr>
          <a:lstStyle/>
          <a:p>
            <a:pPr>
              <a:defRPr/>
            </a:pPr>
            <a:r>
              <a:rPr lang="en-US" sz="2800" b="1" dirty="0">
                <a:solidFill>
                  <a:srgbClr val="00718F"/>
                </a:solidFill>
              </a:rPr>
              <a:t>Kaiser Permanente – </a:t>
            </a:r>
          </a:p>
          <a:p>
            <a:pPr>
              <a:defRPr/>
            </a:pPr>
            <a:r>
              <a:rPr lang="en-US" dirty="0">
                <a:solidFill>
                  <a:srgbClr val="7C2230"/>
                </a:solidFill>
              </a:rPr>
              <a:t>Health and Wellness - </a:t>
            </a:r>
            <a:r>
              <a:rPr lang="en-US" i="1" dirty="0">
                <a:solidFill>
                  <a:srgbClr val="7C2230"/>
                </a:solidFill>
              </a:rPr>
              <a:t>Available at little or no cost</a:t>
            </a:r>
          </a:p>
        </p:txBody>
      </p:sp>
      <p:pic>
        <p:nvPicPr>
          <p:cNvPr id="4" name="Picture 3">
            <a:extLst>
              <a:ext uri="{FF2B5EF4-FFF2-40B4-BE49-F238E27FC236}">
                <a16:creationId xmlns:a16="http://schemas.microsoft.com/office/drawing/2014/main" id="{F698685F-B9B0-4380-BFBF-28135DA5EFAD}"/>
              </a:ext>
            </a:extLst>
          </p:cNvPr>
          <p:cNvPicPr>
            <a:picLocks noChangeAspect="1"/>
          </p:cNvPicPr>
          <p:nvPr/>
        </p:nvPicPr>
        <p:blipFill>
          <a:blip r:embed="rId2"/>
          <a:stretch>
            <a:fillRect/>
          </a:stretch>
        </p:blipFill>
        <p:spPr>
          <a:xfrm>
            <a:off x="228600" y="1562100"/>
            <a:ext cx="4043992" cy="3733800"/>
          </a:xfrm>
          <a:prstGeom prst="rect">
            <a:avLst/>
          </a:prstGeom>
        </p:spPr>
      </p:pic>
      <p:pic>
        <p:nvPicPr>
          <p:cNvPr id="5" name="Picture 4">
            <a:extLst>
              <a:ext uri="{FF2B5EF4-FFF2-40B4-BE49-F238E27FC236}">
                <a16:creationId xmlns:a16="http://schemas.microsoft.com/office/drawing/2014/main" id="{5E56044D-BED8-427C-9697-037E6668C4EB}"/>
              </a:ext>
            </a:extLst>
          </p:cNvPr>
          <p:cNvPicPr>
            <a:picLocks noChangeAspect="1"/>
          </p:cNvPicPr>
          <p:nvPr/>
        </p:nvPicPr>
        <p:blipFill>
          <a:blip r:embed="rId3"/>
          <a:stretch>
            <a:fillRect/>
          </a:stretch>
        </p:blipFill>
        <p:spPr>
          <a:xfrm>
            <a:off x="4572000" y="1511667"/>
            <a:ext cx="4181942" cy="1917333"/>
          </a:xfrm>
          <a:prstGeom prst="rect">
            <a:avLst/>
          </a:prstGeom>
        </p:spPr>
      </p:pic>
      <p:pic>
        <p:nvPicPr>
          <p:cNvPr id="6" name="Picture 5">
            <a:extLst>
              <a:ext uri="{FF2B5EF4-FFF2-40B4-BE49-F238E27FC236}">
                <a16:creationId xmlns:a16="http://schemas.microsoft.com/office/drawing/2014/main" id="{381B693D-FBAA-40A5-A9D4-031D89EA6388}"/>
              </a:ext>
            </a:extLst>
          </p:cNvPr>
          <p:cNvPicPr>
            <a:picLocks noChangeAspect="1"/>
          </p:cNvPicPr>
          <p:nvPr/>
        </p:nvPicPr>
        <p:blipFill>
          <a:blip r:embed="rId4"/>
          <a:stretch>
            <a:fillRect/>
          </a:stretch>
        </p:blipFill>
        <p:spPr>
          <a:xfrm>
            <a:off x="6219534" y="76200"/>
            <a:ext cx="2543466" cy="1091716"/>
          </a:xfrm>
          <a:prstGeom prst="rect">
            <a:avLst/>
          </a:prstGeom>
        </p:spPr>
      </p:pic>
      <p:pic>
        <p:nvPicPr>
          <p:cNvPr id="7" name="Picture 6">
            <a:extLst>
              <a:ext uri="{FF2B5EF4-FFF2-40B4-BE49-F238E27FC236}">
                <a16:creationId xmlns:a16="http://schemas.microsoft.com/office/drawing/2014/main" id="{041D7479-98D2-40D8-87D9-2C0C27F1EE8A}"/>
              </a:ext>
            </a:extLst>
          </p:cNvPr>
          <p:cNvPicPr>
            <a:picLocks noChangeAspect="1"/>
          </p:cNvPicPr>
          <p:nvPr/>
        </p:nvPicPr>
        <p:blipFill>
          <a:blip r:embed="rId5"/>
          <a:stretch>
            <a:fillRect/>
          </a:stretch>
        </p:blipFill>
        <p:spPr>
          <a:xfrm>
            <a:off x="4535252" y="3530717"/>
            <a:ext cx="4153710" cy="1765183"/>
          </a:xfrm>
          <a:prstGeom prst="rect">
            <a:avLst/>
          </a:prstGeom>
        </p:spPr>
      </p:pic>
    </p:spTree>
    <p:extLst>
      <p:ext uri="{BB962C8B-B14F-4D97-AF65-F5344CB8AC3E}">
        <p14:creationId xmlns:p14="http://schemas.microsoft.com/office/powerpoint/2010/main" val="89417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50144-DF89-4279-9CBD-6C0E735416ED}"/>
              </a:ext>
            </a:extLst>
          </p:cNvPr>
          <p:cNvPicPr>
            <a:picLocks noChangeAspect="1"/>
          </p:cNvPicPr>
          <p:nvPr/>
        </p:nvPicPr>
        <p:blipFill>
          <a:blip r:embed="rId3"/>
          <a:stretch>
            <a:fillRect/>
          </a:stretch>
        </p:blipFill>
        <p:spPr>
          <a:xfrm>
            <a:off x="0" y="1295400"/>
            <a:ext cx="9144000" cy="5181600"/>
          </a:xfrm>
          <a:prstGeom prst="rect">
            <a:avLst/>
          </a:prstGeom>
        </p:spPr>
      </p:pic>
      <p:sp>
        <p:nvSpPr>
          <p:cNvPr id="4" name="Title 3">
            <a:extLst>
              <a:ext uri="{FF2B5EF4-FFF2-40B4-BE49-F238E27FC236}">
                <a16:creationId xmlns:a16="http://schemas.microsoft.com/office/drawing/2014/main" id="{3274CB50-C1A8-4F23-914D-6A310FEC3B52}"/>
              </a:ext>
            </a:extLst>
          </p:cNvPr>
          <p:cNvSpPr>
            <a:spLocks noGrp="1"/>
          </p:cNvSpPr>
          <p:nvPr>
            <p:ph type="title"/>
          </p:nvPr>
        </p:nvSpPr>
        <p:spPr>
          <a:xfrm>
            <a:off x="457200" y="609600"/>
            <a:ext cx="8229600" cy="685800"/>
          </a:xfrm>
        </p:spPr>
        <p:txBody>
          <a:bodyPr/>
          <a:lstStyle/>
          <a:p>
            <a:pPr>
              <a:defRPr/>
            </a:pPr>
            <a:r>
              <a:rPr lang="en-US" sz="3000" b="1" kern="1200" dirty="0">
                <a:ea typeface="+mn-ea"/>
                <a:cs typeface="+mn-cs"/>
              </a:rPr>
              <a:t>Kaiser Permanente – </a:t>
            </a:r>
            <a:br>
              <a:rPr lang="en-US" sz="3000" b="1" kern="1200" dirty="0">
                <a:ea typeface="+mn-ea"/>
                <a:cs typeface="+mn-cs"/>
              </a:rPr>
            </a:br>
            <a:r>
              <a:rPr lang="en-US" sz="2000" kern="1200" dirty="0">
                <a:solidFill>
                  <a:srgbClr val="7C2230"/>
                </a:solidFill>
                <a:ea typeface="+mn-ea"/>
                <a:cs typeface="+mn-cs"/>
              </a:rPr>
              <a:t>Self-care apps for your everyday life- </a:t>
            </a:r>
            <a:r>
              <a:rPr lang="en-US" sz="2000" i="1" kern="1200" dirty="0">
                <a:solidFill>
                  <a:srgbClr val="7C2230"/>
                </a:solidFill>
                <a:ea typeface="+mn-ea"/>
                <a:cs typeface="+mn-cs"/>
              </a:rPr>
              <a:t>Available at No Cost</a:t>
            </a:r>
            <a:br>
              <a:rPr lang="en-US" sz="2000" i="1" kern="1200" dirty="0">
                <a:solidFill>
                  <a:srgbClr val="7C2230"/>
                </a:solidFill>
                <a:ea typeface="+mn-ea"/>
                <a:cs typeface="+mn-cs"/>
              </a:rPr>
            </a:br>
            <a:r>
              <a:rPr lang="en-US" sz="1800" kern="1200" dirty="0">
                <a:solidFill>
                  <a:srgbClr val="BADDE1">
                    <a:lumMod val="10000"/>
                  </a:srgbClr>
                </a:solidFill>
                <a:latin typeface="Arial" panose="020B0604020202020204" pitchFamily="34" charset="0"/>
              </a:rPr>
              <a:t>Visit </a:t>
            </a:r>
            <a:r>
              <a:rPr lang="en-US" sz="1800" b="1" u="sng" kern="1200" dirty="0">
                <a:latin typeface="Arial" panose="020B0604020202020204" pitchFamily="34" charset="0"/>
              </a:rPr>
              <a:t>kp.org/</a:t>
            </a:r>
            <a:r>
              <a:rPr lang="en-US" sz="1800" b="1" u="sng" kern="1200" dirty="0" err="1">
                <a:latin typeface="Arial" panose="020B0604020202020204" pitchFamily="34" charset="0"/>
              </a:rPr>
              <a:t>selfcareapps</a:t>
            </a:r>
            <a:r>
              <a:rPr lang="en-US" sz="1800" kern="1200" dirty="0">
                <a:latin typeface="Arial" panose="020B0604020202020204" pitchFamily="34" charset="0"/>
              </a:rPr>
              <a:t> </a:t>
            </a:r>
            <a:r>
              <a:rPr lang="en-US" sz="1800" kern="1200" dirty="0">
                <a:solidFill>
                  <a:srgbClr val="BADDE1">
                    <a:lumMod val="10000"/>
                  </a:srgbClr>
                </a:solidFill>
                <a:latin typeface="Arial" panose="020B0604020202020204" pitchFamily="34" charset="0"/>
              </a:rPr>
              <a:t>to learn more.</a:t>
            </a:r>
            <a:br>
              <a:rPr lang="en-US" sz="2000" kern="1200" dirty="0">
                <a:solidFill>
                  <a:srgbClr val="BADDE1">
                    <a:lumMod val="10000"/>
                  </a:srgbClr>
                </a:solidFill>
                <a:latin typeface="Arial" panose="020B0604020202020204" pitchFamily="34" charset="0"/>
              </a:rPr>
            </a:br>
            <a:br>
              <a:rPr lang="en-US" sz="2000" i="1" kern="1200" dirty="0">
                <a:solidFill>
                  <a:srgbClr val="7C2230"/>
                </a:solidFill>
                <a:ea typeface="+mn-ea"/>
                <a:cs typeface="+mn-cs"/>
              </a:rPr>
            </a:br>
            <a:endParaRPr lang="en-US" dirty="0"/>
          </a:p>
        </p:txBody>
      </p:sp>
    </p:spTree>
    <p:extLst>
      <p:ext uri="{BB962C8B-B14F-4D97-AF65-F5344CB8AC3E}">
        <p14:creationId xmlns:p14="http://schemas.microsoft.com/office/powerpoint/2010/main" val="2844204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Custom 2">
      <a:dk1>
        <a:srgbClr val="BADDE1"/>
      </a:dk1>
      <a:lt1>
        <a:srgbClr val="FFFFFF"/>
      </a:lt1>
      <a:dk2>
        <a:srgbClr val="44969F"/>
      </a:dk2>
      <a:lt2>
        <a:srgbClr val="808080"/>
      </a:lt2>
      <a:accent1>
        <a:srgbClr val="ADD3DB"/>
      </a:accent1>
      <a:accent2>
        <a:srgbClr val="A5A5A5"/>
      </a:accent2>
      <a:accent3>
        <a:srgbClr val="FFFFFF"/>
      </a:accent3>
      <a:accent4>
        <a:srgbClr val="50A1B2"/>
      </a:accent4>
      <a:accent5>
        <a:srgbClr val="DAEDEF"/>
      </a:accent5>
      <a:accent6>
        <a:srgbClr val="DEEDF0"/>
      </a:accent6>
      <a:hlink>
        <a:srgbClr val="009999"/>
      </a:hlink>
      <a:folHlink>
        <a:srgbClr val="BFBFBF"/>
      </a:folHlink>
    </a:clrScheme>
    <a:fontScheme name="Default Design">
      <a:majorFont>
        <a:latin typeface="Arial"/>
        <a:ea typeface=""/>
        <a:cs typeface=""/>
      </a:majorFont>
      <a:minorFont>
        <a:latin typeface="Arial"/>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10000</TotalTime>
  <Words>3854</Words>
  <Application>Microsoft Office PowerPoint</Application>
  <PresentationFormat>On-screen Show (4:3)</PresentationFormat>
  <Paragraphs>492</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Tahoma</vt:lpstr>
      <vt:lpstr>Wingdings</vt:lpstr>
      <vt:lpstr>Default Design</vt:lpstr>
      <vt:lpstr>Thank You for Joining  College of Marin’s Benefits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Kaiser Permanente –  Self-care apps for your everyday life- Available at No Cost Visit kp.org/selfcareapps to learn more.  </vt:lpstr>
      <vt:lpstr>PowerPoint Presentation</vt:lpstr>
      <vt:lpstr>PowerPoint Presentation</vt:lpstr>
      <vt:lpstr>PowerPoint Presentation</vt:lpstr>
      <vt:lpstr>PowerPoint Presentation</vt:lpstr>
      <vt:lpstr>Navitus Health Solutions Outpatient Prescription Drug Coverage for Anthem members</vt:lpstr>
      <vt:lpstr>Navitus Health Solutions Outpatient Prescription Drugs - continued</vt:lpstr>
      <vt:lpstr>$0 Generics at Costco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Keenan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Jerry Healy</dc:creator>
  <cp:lastModifiedBy>Tiffany Garcia</cp:lastModifiedBy>
  <cp:revision>490</cp:revision>
  <cp:lastPrinted>2018-08-13T22:32:16Z</cp:lastPrinted>
  <dcterms:created xsi:type="dcterms:W3CDTF">2010-11-17T21:55:22Z</dcterms:created>
  <dcterms:modified xsi:type="dcterms:W3CDTF">2024-08-05T22:21:07Z</dcterms:modified>
  <cp:category>CASBO Presentation</cp:category>
</cp:coreProperties>
</file>