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4"/>
  </p:notesMasterIdLst>
  <p:sldIdLst>
    <p:sldId id="256" r:id="rId5"/>
    <p:sldId id="307" r:id="rId6"/>
    <p:sldId id="305" r:id="rId7"/>
    <p:sldId id="309" r:id="rId8"/>
    <p:sldId id="304" r:id="rId9"/>
    <p:sldId id="257" r:id="rId10"/>
    <p:sldId id="258" r:id="rId11"/>
    <p:sldId id="259" r:id="rId12"/>
    <p:sldId id="262" r:id="rId13"/>
    <p:sldId id="261" r:id="rId14"/>
    <p:sldId id="263" r:id="rId15"/>
    <p:sldId id="264" r:id="rId16"/>
    <p:sldId id="303" r:id="rId17"/>
    <p:sldId id="265" r:id="rId18"/>
    <p:sldId id="266" r:id="rId19"/>
    <p:sldId id="267" r:id="rId20"/>
    <p:sldId id="269" r:id="rId21"/>
    <p:sldId id="270" r:id="rId22"/>
    <p:sldId id="271" r:id="rId23"/>
    <p:sldId id="290" r:id="rId24"/>
    <p:sldId id="272" r:id="rId25"/>
    <p:sldId id="273" r:id="rId26"/>
    <p:sldId id="274" r:id="rId27"/>
    <p:sldId id="275" r:id="rId28"/>
    <p:sldId id="310"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1" r:id="rId44"/>
    <p:sldId id="292" r:id="rId45"/>
    <p:sldId id="293" r:id="rId46"/>
    <p:sldId id="294" r:id="rId47"/>
    <p:sldId id="295" r:id="rId48"/>
    <p:sldId id="296" r:id="rId49"/>
    <p:sldId id="298" r:id="rId50"/>
    <p:sldId id="300" r:id="rId51"/>
    <p:sldId id="301" r:id="rId52"/>
    <p:sldId id="302"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02" y="2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6D070-0120-492A-AB3F-E716B0EDC11D}"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B57F2-F804-477A-8259-66CB053E49E4}" type="slidenum">
              <a:rPr lang="en-US" smtClean="0"/>
              <a:t>‹#›</a:t>
            </a:fld>
            <a:endParaRPr lang="en-US"/>
          </a:p>
        </p:txBody>
      </p:sp>
    </p:spTree>
    <p:extLst>
      <p:ext uri="{BB962C8B-B14F-4D97-AF65-F5344CB8AC3E}">
        <p14:creationId xmlns:p14="http://schemas.microsoft.com/office/powerpoint/2010/main" val="3934924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Welcome! This presentation will review the hiring steps for the various types of positions and faculty pools we have at College of Marin. Please keep this guide for future reference. If, at the end of the presentation, you have any questions or need clarification in any area, please feel free to reach out to any of the Employment Services Team members; our contact information is included on the last slide.</a:t>
            </a:r>
            <a:endParaRPr lang="en-US"/>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1</a:t>
            </a:fld>
            <a:endParaRPr lang="en-US"/>
          </a:p>
        </p:txBody>
      </p:sp>
    </p:spTree>
    <p:extLst>
      <p:ext uri="{BB962C8B-B14F-4D97-AF65-F5344CB8AC3E}">
        <p14:creationId xmlns:p14="http://schemas.microsoft.com/office/powerpoint/2010/main" val="2354452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In some </a:t>
            </a:r>
            <a:r>
              <a:rPr lang="en-US" sz="1200" i="1" u="sng" kern="1200">
                <a:solidFill>
                  <a:schemeClr val="tx1"/>
                </a:solidFill>
                <a:effectLst/>
                <a:latin typeface="+mn-lt"/>
                <a:ea typeface="+mn-ea"/>
                <a:cs typeface="+mn-cs"/>
              </a:rPr>
              <a:t>emergency</a:t>
            </a:r>
            <a:r>
              <a:rPr lang="en-US" sz="1200" i="1" kern="1200">
                <a:solidFill>
                  <a:schemeClr val="tx1"/>
                </a:solidFill>
                <a:effectLst/>
                <a:latin typeface="+mn-lt"/>
                <a:ea typeface="+mn-ea"/>
                <a:cs typeface="+mn-cs"/>
              </a:rPr>
              <a:t>-type situations, it may be necessary to hire a </a:t>
            </a:r>
            <a:r>
              <a:rPr lang="en-US" sz="1200" i="1" u="sng" kern="1200">
                <a:solidFill>
                  <a:schemeClr val="tx1"/>
                </a:solidFill>
                <a:effectLst/>
                <a:latin typeface="+mn-lt"/>
                <a:ea typeface="+mn-ea"/>
                <a:cs typeface="+mn-cs"/>
              </a:rPr>
              <a:t>faculty</a:t>
            </a:r>
            <a:r>
              <a:rPr lang="en-US" sz="1200" i="1" kern="1200">
                <a:solidFill>
                  <a:schemeClr val="tx1"/>
                </a:solidFill>
                <a:effectLst/>
                <a:latin typeface="+mn-lt"/>
                <a:ea typeface="+mn-ea"/>
                <a:cs typeface="+mn-cs"/>
              </a:rPr>
              <a:t> member on an expedited basis. Please contact HR for more information, should this situation arise.</a:t>
            </a:r>
          </a:p>
          <a:p>
            <a:r>
              <a:rPr lang="en-US" sz="1200" i="1" kern="1200">
                <a:solidFill>
                  <a:schemeClr val="tx1"/>
                </a:solidFill>
                <a:effectLst/>
                <a:latin typeface="+mn-lt"/>
                <a:ea typeface="+mn-ea"/>
                <a:cs typeface="+mn-cs"/>
              </a:rPr>
              <a:t>PAUSE</a:t>
            </a:r>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10</a:t>
            </a:fld>
            <a:endParaRPr lang="en-US"/>
          </a:p>
        </p:txBody>
      </p:sp>
    </p:spTree>
    <p:extLst>
      <p:ext uri="{BB962C8B-B14F-4D97-AF65-F5344CB8AC3E}">
        <p14:creationId xmlns:p14="http://schemas.microsoft.com/office/powerpoint/2010/main" val="2352287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Once the completed requisition is received in HR, the recruitment process may begin.</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Pause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11</a:t>
            </a:fld>
            <a:endParaRPr lang="en-US"/>
          </a:p>
        </p:txBody>
      </p:sp>
    </p:spTree>
    <p:extLst>
      <p:ext uri="{BB962C8B-B14F-4D97-AF65-F5344CB8AC3E}">
        <p14:creationId xmlns:p14="http://schemas.microsoft.com/office/powerpoint/2010/main" val="1588163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spcBef>
                <a:spcPts val="300"/>
              </a:spcBef>
            </a:pPr>
            <a:r>
              <a:rPr lang="en-US" i="1"/>
              <a:t>1.	Using the approved job description, HR drafts and sends the posting to the Hiring Manager for approval</a:t>
            </a:r>
            <a:endParaRPr lang="en-US"/>
          </a:p>
          <a:p>
            <a:pPr marL="228600" lvl="0" indent="-228600">
              <a:spcBef>
                <a:spcPts val="300"/>
              </a:spcBef>
            </a:pPr>
            <a:r>
              <a:rPr lang="en-US" i="1"/>
              <a:t>2.	All openings are posted on College of Marin’s job site, which is powered by NeoEd, also known as </a:t>
            </a:r>
            <a:r>
              <a:rPr lang="en-US" i="1" err="1"/>
              <a:t>NeoGov</a:t>
            </a:r>
            <a:r>
              <a:rPr lang="en-US" i="1"/>
              <a:t> or GovernmentJobs.com.  Applicants access our site using the jobs.marin.edu URL.</a:t>
            </a:r>
            <a:endParaRPr lang="en-US"/>
          </a:p>
          <a:p>
            <a:pPr marL="228600" lvl="0" indent="-228600">
              <a:spcBef>
                <a:spcPts val="300"/>
              </a:spcBef>
            </a:pPr>
            <a:r>
              <a:rPr lang="en-US" i="1"/>
              <a:t>3.	HR will also post the opening externally, and for harder-to-fill positions, may consult the Hiring Manager for discipline or job-specific sources.</a:t>
            </a:r>
            <a:endParaRPr lang="en-US"/>
          </a:p>
          <a:p>
            <a:pPr marL="228600" lvl="0" indent="-228600">
              <a:spcBef>
                <a:spcPts val="300"/>
              </a:spcBef>
            </a:pPr>
            <a:r>
              <a:rPr lang="en-US" b="1" i="1"/>
              <a:t>4.	</a:t>
            </a:r>
            <a:r>
              <a:rPr lang="en-US" b="1" i="1" u="sng"/>
              <a:t>It is critical</a:t>
            </a:r>
            <a:r>
              <a:rPr lang="en-US" i="1"/>
              <a:t> that </a:t>
            </a:r>
            <a:r>
              <a:rPr lang="en-US" i="1" u="sng"/>
              <a:t>all</a:t>
            </a:r>
            <a:r>
              <a:rPr lang="en-US" i="1"/>
              <a:t> ETUMs and Pool Instructors are made aware of any </a:t>
            </a:r>
            <a:r>
              <a:rPr lang="en-US" i="1" u="sng"/>
              <a:t>FT faculty</a:t>
            </a:r>
            <a:r>
              <a:rPr lang="en-US" i="1"/>
              <a:t> openings, since these are promotional opportunities for them. Similarly, any </a:t>
            </a:r>
            <a:r>
              <a:rPr lang="en-US" i="1" u="sng"/>
              <a:t>hourly</a:t>
            </a:r>
            <a:r>
              <a:rPr lang="en-US" i="1"/>
              <a:t> or department-specific employees should be notified of any </a:t>
            </a:r>
            <a:r>
              <a:rPr lang="en-US" i="1" u="sng"/>
              <a:t>Classified</a:t>
            </a:r>
            <a:r>
              <a:rPr lang="en-US" i="1"/>
              <a:t> openings that would offer promotional opportunity.</a:t>
            </a:r>
            <a:endParaRPr lang="en-US"/>
          </a:p>
          <a:p>
            <a:pPr marL="228600" indent="-228600">
              <a:spcBef>
                <a:spcPts val="300"/>
              </a:spcBef>
            </a:pPr>
            <a:r>
              <a:rPr lang="en-US"/>
              <a:t> </a:t>
            </a: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12</a:t>
            </a:fld>
            <a:endParaRPr lang="en-US"/>
          </a:p>
        </p:txBody>
      </p:sp>
    </p:spTree>
    <p:extLst>
      <p:ext uri="{BB962C8B-B14F-4D97-AF65-F5344CB8AC3E}">
        <p14:creationId xmlns:p14="http://schemas.microsoft.com/office/powerpoint/2010/main" val="342294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The College advertises openings regularly at the sites listed here. If your there are industry or job-specific web sites, publications, or other locations where you would like to advertise the position, HR will work with you to place those ads. However, depending on the source, the hiring department MAY be responsible for the cost of advertising in that location.</a:t>
            </a:r>
          </a:p>
        </p:txBody>
      </p:sp>
      <p:sp>
        <p:nvSpPr>
          <p:cNvPr id="4" name="Slide Number Placeholder 3"/>
          <p:cNvSpPr>
            <a:spLocks noGrp="1"/>
          </p:cNvSpPr>
          <p:nvPr>
            <p:ph type="sldNum" sz="quarter" idx="5"/>
          </p:nvPr>
        </p:nvSpPr>
        <p:spPr/>
        <p:txBody>
          <a:bodyPr/>
          <a:lstStyle/>
          <a:p>
            <a:fld id="{0E6B57F2-F804-477A-8259-66CB053E49E4}" type="slidenum">
              <a:rPr lang="en-US" smtClean="0"/>
              <a:t>13</a:t>
            </a:fld>
            <a:endParaRPr lang="en-US"/>
          </a:p>
        </p:txBody>
      </p:sp>
    </p:spTree>
    <p:extLst>
      <p:ext uri="{BB962C8B-B14F-4D97-AF65-F5344CB8AC3E}">
        <p14:creationId xmlns:p14="http://schemas.microsoft.com/office/powerpoint/2010/main" val="3913089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r>
              <a:rPr lang="en-US" i="1"/>
              <a:t>1.	HR does </a:t>
            </a:r>
            <a:r>
              <a:rPr lang="en-US" i="1" u="sng"/>
              <a:t>not</a:t>
            </a:r>
            <a:r>
              <a:rPr lang="en-US" i="1"/>
              <a:t> appoint screening committee members. Recruitment is a participatory governance process, so committee members are appointed by the senates and the President. </a:t>
            </a:r>
            <a:endParaRPr lang="en-US"/>
          </a:p>
          <a:p>
            <a:pPr marL="228600" lvl="0" indent="-228600">
              <a:spcBef>
                <a:spcPts val="300"/>
              </a:spcBef>
            </a:pPr>
            <a:r>
              <a:rPr lang="en-US" i="1"/>
              <a:t>2.	Committee appointments can take 2-4 weeks, depending on the position.  For faculty or educational administrator recruitments, per Administrative Procedure 7120, a faculty member serving on the committee may volunteer to co-facilitate meetings and interviews with the hiring manager.</a:t>
            </a:r>
            <a:endParaRPr lang="en-US"/>
          </a:p>
          <a:p>
            <a:pPr marL="228600" lvl="0" indent="-228600">
              <a:spcBef>
                <a:spcPts val="300"/>
              </a:spcBef>
            </a:pPr>
            <a:r>
              <a:rPr lang="en-US" i="1"/>
              <a:t>3.	When it comes to 2</a:t>
            </a:r>
            <a:r>
              <a:rPr lang="en-US" i="1" baseline="30000"/>
              <a:t>nd</a:t>
            </a:r>
            <a:r>
              <a:rPr lang="en-US" i="1"/>
              <a:t> interviews, most </a:t>
            </a:r>
            <a:r>
              <a:rPr lang="en-US" i="1" u="sng"/>
              <a:t>classified</a:t>
            </a:r>
            <a:r>
              <a:rPr lang="en-US" i="1"/>
              <a:t> positions do not require a second level of interviews. However, if the committee is deadlocked between candidates or significant questions remain, the hiring manager </a:t>
            </a:r>
            <a:r>
              <a:rPr lang="en-US" i="1" u="sng"/>
              <a:t>may</a:t>
            </a:r>
            <a:r>
              <a:rPr lang="en-US" i="1"/>
              <a:t> elect to hold a 2</a:t>
            </a:r>
            <a:r>
              <a:rPr lang="en-US" i="1" baseline="30000"/>
              <a:t>nd</a:t>
            </a:r>
            <a:r>
              <a:rPr lang="en-US" i="1"/>
              <a:t> interview. There </a:t>
            </a:r>
            <a:r>
              <a:rPr lang="en-US" i="1" u="sng"/>
              <a:t>are</a:t>
            </a:r>
            <a:r>
              <a:rPr lang="en-US" i="1"/>
              <a:t> no 2</a:t>
            </a:r>
            <a:r>
              <a:rPr lang="en-US" i="1" baseline="30000"/>
              <a:t>nd</a:t>
            </a:r>
            <a:r>
              <a:rPr lang="en-US" i="1"/>
              <a:t> interviews for temp pools.</a:t>
            </a:r>
            <a:endParaRPr lang="en-US"/>
          </a:p>
          <a:p>
            <a:pPr marL="228600" lvl="0" indent="-228600">
              <a:spcBef>
                <a:spcPts val="300"/>
              </a:spcBef>
            </a:pPr>
            <a:r>
              <a:rPr lang="en-US" i="1"/>
              <a:t>4.	</a:t>
            </a:r>
            <a:r>
              <a:rPr lang="en-US" i="1" u="sng"/>
              <a:t>Equivalency</a:t>
            </a:r>
            <a:r>
              <a:rPr lang="en-US" i="1"/>
              <a:t> Committee appointments are made by the Academic Senate President or designee. </a:t>
            </a:r>
            <a:endParaRPr lang="en-US"/>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14</a:t>
            </a:fld>
            <a:endParaRPr lang="en-US"/>
          </a:p>
        </p:txBody>
      </p:sp>
    </p:spTree>
    <p:extLst>
      <p:ext uri="{BB962C8B-B14F-4D97-AF65-F5344CB8AC3E}">
        <p14:creationId xmlns:p14="http://schemas.microsoft.com/office/powerpoint/2010/main" val="490762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While the position or faculty temp pool is open to applications, HR is working diligently behind the scenes to usher applicants through the application process efficiently.</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PAUSE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6B57F2-F804-477A-8259-66CB053E49E4}" type="slidenum">
              <a:rPr lang="en-US" smtClean="0"/>
              <a:t>15</a:t>
            </a:fld>
            <a:endParaRPr lang="en-US"/>
          </a:p>
        </p:txBody>
      </p:sp>
    </p:spTree>
    <p:extLst>
      <p:ext uri="{BB962C8B-B14F-4D97-AF65-F5344CB8AC3E}">
        <p14:creationId xmlns:p14="http://schemas.microsoft.com/office/powerpoint/2010/main" val="130332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56371"/>
          </a:xfrm>
        </p:spPr>
        <p:txBody>
          <a:bodyPr/>
          <a:lstStyle/>
          <a:p>
            <a:pPr marL="233363" lvl="0" indent="-233363"/>
            <a:r>
              <a:rPr lang="en-US" sz="1100" i="1"/>
              <a:t>1.	Assisting and responding to applicants constitutes a </a:t>
            </a:r>
            <a:r>
              <a:rPr lang="en-US" sz="1100" i="1" u="sng"/>
              <a:t>significant</a:t>
            </a:r>
            <a:r>
              <a:rPr lang="en-US" sz="1100" i="1"/>
              <a:t> portion of the Employment Services Team’s day</a:t>
            </a:r>
            <a:r>
              <a:rPr lang="en-US" sz="1100" b="1" i="1"/>
              <a:t> – </a:t>
            </a:r>
            <a:r>
              <a:rPr lang="en-US" sz="1100" i="1"/>
              <a:t>applicants often want to connect with a </a:t>
            </a:r>
            <a:r>
              <a:rPr lang="en-US" sz="1100" i="1" u="sng"/>
              <a:t>human</a:t>
            </a:r>
            <a:r>
              <a:rPr lang="en-US" sz="1100" i="1"/>
              <a:t>. Some may want to confirm that we have received their application, or they may have questions about the position, the hiring department, the College, or about the screening process.</a:t>
            </a:r>
            <a:endParaRPr lang="en-US" sz="1100"/>
          </a:p>
          <a:p>
            <a:pPr marL="233363" lvl="0" indent="-233363">
              <a:spcBef>
                <a:spcPts val="300"/>
              </a:spcBef>
            </a:pPr>
            <a:r>
              <a:rPr lang="en-US" sz="1100" i="1"/>
              <a:t>2.	As long as the screening or equivalency committee has not started its screening process, HR will upload additional documents on an applicant’s behalf such as updated resumes, letters of recommendation, transcripts, and foreign credential evaluations.</a:t>
            </a:r>
            <a:endParaRPr lang="en-US" sz="1100"/>
          </a:p>
          <a:p>
            <a:pPr marL="233363" lvl="0" indent="-233363">
              <a:spcBef>
                <a:spcPts val="300"/>
              </a:spcBef>
            </a:pPr>
            <a:r>
              <a:rPr lang="en-US" sz="1100" i="1"/>
              <a:t>3.	Some applicants may be less proficient with technology and may require assistance in completing the online application, so we may be available to assist in those instances. For issues requiring a higher level of technical assistance, we will refer the applicant to NeoEd.</a:t>
            </a:r>
            <a:endParaRPr lang="en-US" sz="1100"/>
          </a:p>
          <a:p>
            <a:pPr marL="233363" lvl="0" indent="-233363">
              <a:spcBef>
                <a:spcPts val="300"/>
              </a:spcBef>
            </a:pPr>
            <a:r>
              <a:rPr lang="en-US" sz="1100" i="1"/>
              <a:t>4.	Some applicants may be overeager and very excited about our job openings, and may require more of our attention at times. Please be aware that these applicants may also try to contact the </a:t>
            </a:r>
            <a:r>
              <a:rPr lang="en-US" sz="1100" i="1" u="sng"/>
              <a:t>hiring department</a:t>
            </a:r>
            <a:r>
              <a:rPr lang="en-US" sz="1100" i="1"/>
              <a:t>, hoping for an informational interview or the opportunity to promote themselves outside of the application process. We do not offer informational interviews at College of Marin, so we ask that you refer any of these applicants back to HR. </a:t>
            </a:r>
            <a:endParaRPr lang="en-US" sz="1100"/>
          </a:p>
          <a:p>
            <a:pPr marL="233363" indent="-233363">
              <a:spcBef>
                <a:spcPts val="300"/>
              </a:spcBef>
            </a:pPr>
            <a:r>
              <a:rPr lang="en-US" sz="1100" i="1"/>
              <a:t>&lt;Short Pause&gt;</a:t>
            </a:r>
            <a:endParaRPr lang="en-US" sz="1100"/>
          </a:p>
          <a:p>
            <a:pPr marL="233363" lvl="0" indent="-233363">
              <a:spcBef>
                <a:spcPts val="300"/>
              </a:spcBef>
            </a:pPr>
            <a:r>
              <a:rPr lang="en-US" sz="1100" i="1"/>
              <a:t>5.	Internal applicants represented by CSEA who </a:t>
            </a:r>
            <a:r>
              <a:rPr lang="en-US" sz="1100" i="1" u="sng"/>
              <a:t>meet the minimum requirements</a:t>
            </a:r>
            <a:r>
              <a:rPr lang="en-US" sz="1100" i="1"/>
              <a:t> for an open position are automatically entitled to an interview per the collective bargaining agreement.  And for consistency, we apply this provision to positions in other classified units as well (Supervisory, Confidential, and SEIU).</a:t>
            </a:r>
            <a:endParaRPr lang="en-US" sz="1100"/>
          </a:p>
          <a:p>
            <a:pPr marL="233363" lvl="0" indent="-233363">
              <a:spcBef>
                <a:spcPts val="300"/>
              </a:spcBef>
            </a:pPr>
            <a:r>
              <a:rPr lang="en-US" sz="1100" i="1"/>
              <a:t>6.	ETUM instructors who apply to a </a:t>
            </a:r>
            <a:r>
              <a:rPr lang="en-US" sz="1100" i="1" u="sng"/>
              <a:t>full-time</a:t>
            </a:r>
            <a:r>
              <a:rPr lang="en-US" sz="1100" i="1"/>
              <a:t> faculty position, who meet the minimum requirements </a:t>
            </a:r>
            <a:r>
              <a:rPr lang="en-US" sz="1100" i="1" u="sng"/>
              <a:t>and</a:t>
            </a:r>
            <a:r>
              <a:rPr lang="en-US" sz="1100" i="1"/>
              <a:t> who have been employed by the College for at least five years, are automatically entitled to an interview for the position per the UPM contract.</a:t>
            </a:r>
            <a:endParaRPr lang="en-US" sz="1100"/>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16</a:t>
            </a:fld>
            <a:endParaRPr lang="en-US"/>
          </a:p>
        </p:txBody>
      </p:sp>
    </p:spTree>
    <p:extLst>
      <p:ext uri="{BB962C8B-B14F-4D97-AF65-F5344CB8AC3E}">
        <p14:creationId xmlns:p14="http://schemas.microsoft.com/office/powerpoint/2010/main" val="3943041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63" lvl="0" indent="-233363">
              <a:spcBef>
                <a:spcPts val="300"/>
              </a:spcBef>
            </a:pPr>
            <a:r>
              <a:rPr lang="en-US" i="1"/>
              <a:t>1.	HR will screen all of the applicant’s materials for completeness and current eligibility to work in the United States. We do not sponsor work visas at this time, so all applicants must be eligible to work in the U.S. at the time of application.</a:t>
            </a:r>
            <a:endParaRPr lang="en-US"/>
          </a:p>
          <a:p>
            <a:pPr marL="233363" indent="-233363">
              <a:spcBef>
                <a:spcPts val="300"/>
              </a:spcBef>
            </a:pPr>
            <a:r>
              <a:rPr lang="en-US" i="1"/>
              <a:t>&lt;Pause&gt;</a:t>
            </a:r>
            <a:endParaRPr lang="en-US"/>
          </a:p>
          <a:p>
            <a:pPr marL="233363" lvl="0" indent="-233363">
              <a:spcBef>
                <a:spcPts val="300"/>
              </a:spcBef>
            </a:pPr>
            <a:r>
              <a:rPr lang="en-US" i="1"/>
              <a:t>2.	For applications that are complete, HR will conduct the initial minimum-requirement review to ensure that minimums are met.</a:t>
            </a:r>
            <a:endParaRPr lang="en-US"/>
          </a:p>
          <a:p>
            <a:pPr marL="233363" lvl="0" indent="-233363">
              <a:spcBef>
                <a:spcPts val="300"/>
              </a:spcBef>
            </a:pPr>
            <a:r>
              <a:rPr lang="en-US" i="1"/>
              <a:t>3.	Faculty and Educational Administrator applicants who do not </a:t>
            </a:r>
            <a:r>
              <a:rPr lang="en-US" i="1" u="sng"/>
              <a:t>specifically</a:t>
            </a:r>
            <a:r>
              <a:rPr lang="en-US" i="1"/>
              <a:t> match the minimum requirements for the position, may assert Degree &amp;/or Professional Achievement equivalence in the Agency-wide Questions section of the application. In these cases, HR will forward the application to the Equivalency Committee for review.</a:t>
            </a:r>
            <a:endParaRPr lang="en-US"/>
          </a:p>
          <a:p>
            <a:pPr marL="233363" lvl="0" indent="-233363">
              <a:spcBef>
                <a:spcPts val="300"/>
              </a:spcBef>
            </a:pPr>
            <a:r>
              <a:rPr lang="en-US" i="1"/>
              <a:t>4.	If HR is </a:t>
            </a:r>
            <a:r>
              <a:rPr lang="en-US" i="1" u="sng"/>
              <a:t>unable</a:t>
            </a:r>
            <a:r>
              <a:rPr lang="en-US" i="1"/>
              <a:t> to determine if a faculty or educational administrator applicant meets the minimums, the application materials will be forwarded to the Equivalency Committee for a </a:t>
            </a:r>
            <a:r>
              <a:rPr lang="en-US" i="1" u="sng"/>
              <a:t>District-initiated</a:t>
            </a:r>
            <a:r>
              <a:rPr lang="en-US" i="1"/>
              <a:t> evaluation.</a:t>
            </a:r>
            <a:endParaRPr lang="en-US"/>
          </a:p>
          <a:p>
            <a:pPr marL="233363" lvl="0" indent="-233363">
              <a:spcBef>
                <a:spcPts val="300"/>
              </a:spcBef>
            </a:pPr>
            <a:r>
              <a:rPr lang="en-US" i="1"/>
              <a:t>5.	Once all of the qualified applicants are identified, HR will prepare and release the applications to the </a:t>
            </a:r>
            <a:r>
              <a:rPr lang="en-US" i="1" u="sng"/>
              <a:t>screening committee</a:t>
            </a:r>
            <a:r>
              <a:rPr lang="en-US" i="1"/>
              <a:t> for consideration.</a:t>
            </a:r>
            <a:endParaRPr lang="en-US"/>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17</a:t>
            </a:fld>
            <a:endParaRPr lang="en-US"/>
          </a:p>
        </p:txBody>
      </p:sp>
    </p:spTree>
    <p:extLst>
      <p:ext uri="{BB962C8B-B14F-4D97-AF65-F5344CB8AC3E}">
        <p14:creationId xmlns:p14="http://schemas.microsoft.com/office/powerpoint/2010/main" val="1434662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Once the committee is formed, HR will notify the hiring manager, and the committee maybe begins its part in the process.</a:t>
            </a:r>
            <a:endParaRPr lang="en-US" sz="1200" kern="1200">
              <a:solidFill>
                <a:schemeClr val="tx1"/>
              </a:solidFill>
              <a:effectLst/>
              <a:latin typeface="+mn-lt"/>
              <a:ea typeface="+mn-ea"/>
              <a:cs typeface="+mn-cs"/>
            </a:endParaRPr>
          </a:p>
          <a:p>
            <a:endParaRPr lang="en-US" sz="1200" i="1"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Pause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18</a:t>
            </a:fld>
            <a:endParaRPr lang="en-US"/>
          </a:p>
        </p:txBody>
      </p:sp>
    </p:spTree>
    <p:extLst>
      <p:ext uri="{BB962C8B-B14F-4D97-AF65-F5344CB8AC3E}">
        <p14:creationId xmlns:p14="http://schemas.microsoft.com/office/powerpoint/2010/main" val="3213380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82059"/>
          </a:xfrm>
        </p:spPr>
        <p:txBody>
          <a:bodyPr/>
          <a:lstStyle/>
          <a:p>
            <a:pPr marL="225425" lvl="0" indent="-225425"/>
            <a:r>
              <a:rPr lang="en-US" i="1"/>
              <a:t>1.	In order to serve on a screening committee, the appointed member must be trained in Title 5 regulations on Equal Employment Opportunity, federal and state non-discrimination laws, the District’s EEO Plan and non-discrimination policies, as well as best practices for conducting a bias-free recruitment. This training is usually offered at the beginning of each semester, during Flex Week, and it is good for two years. </a:t>
            </a:r>
            <a:endParaRPr lang="en-US"/>
          </a:p>
          <a:p>
            <a:pPr marL="225425" marR="0" lvl="0" indent="-225425" algn="l" defTabSz="914400" rtl="0" eaLnBrk="1" fontAlgn="auto" latinLnBrk="0" hangingPunct="1">
              <a:lnSpc>
                <a:spcPct val="100000"/>
              </a:lnSpc>
              <a:spcBef>
                <a:spcPts val="300"/>
              </a:spcBef>
              <a:spcAft>
                <a:spcPts val="0"/>
              </a:spcAft>
              <a:buClrTx/>
              <a:buSzTx/>
              <a:buFontTx/>
              <a:buNone/>
              <a:tabLst/>
              <a:defRPr/>
            </a:pPr>
            <a:r>
              <a:rPr lang="en-US" i="1"/>
              <a:t>2.	</a:t>
            </a:r>
            <a:r>
              <a:rPr lang="en-US" sz="1200" i="1" kern="1200">
                <a:solidFill>
                  <a:schemeClr val="tx1"/>
                </a:solidFill>
                <a:effectLst/>
                <a:latin typeface="+mn-lt"/>
                <a:ea typeface="+mn-ea"/>
                <a:cs typeface="+mn-cs"/>
              </a:rPr>
              <a:t>In line with the District’s commitment to participation from ALL segments of the college community in making recommendations for the College, Recruitment is considered a participatory governance process.</a:t>
            </a:r>
            <a:endParaRPr lang="en-US" sz="1200" kern="1200">
              <a:solidFill>
                <a:schemeClr val="tx1"/>
              </a:solidFill>
              <a:effectLst/>
              <a:latin typeface="+mn-lt"/>
              <a:ea typeface="+mn-ea"/>
              <a:cs typeface="+mn-cs"/>
            </a:endParaRPr>
          </a:p>
          <a:p>
            <a:pPr marL="225425" lvl="0" indent="-225425">
              <a:spcBef>
                <a:spcPts val="300"/>
              </a:spcBef>
            </a:pPr>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19</a:t>
            </a:fld>
            <a:endParaRPr lang="en-US"/>
          </a:p>
        </p:txBody>
      </p:sp>
    </p:spTree>
    <p:extLst>
      <p:ext uri="{BB962C8B-B14F-4D97-AF65-F5344CB8AC3E}">
        <p14:creationId xmlns:p14="http://schemas.microsoft.com/office/powerpoint/2010/main" val="1146269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As an essential part of the human resources function, Employment Services provides comprehensive services, support, and general oversight for all aspects of the recruitment and hiring process.</a:t>
            </a:r>
          </a:p>
        </p:txBody>
      </p:sp>
      <p:sp>
        <p:nvSpPr>
          <p:cNvPr id="4" name="Slide Number Placeholder 3"/>
          <p:cNvSpPr>
            <a:spLocks noGrp="1"/>
          </p:cNvSpPr>
          <p:nvPr>
            <p:ph type="sldNum" sz="quarter" idx="5"/>
          </p:nvPr>
        </p:nvSpPr>
        <p:spPr/>
        <p:txBody>
          <a:bodyPr/>
          <a:lstStyle/>
          <a:p>
            <a:fld id="{0E6B57F2-F804-477A-8259-66CB053E49E4}" type="slidenum">
              <a:rPr lang="en-US" smtClean="0"/>
              <a:t>2</a:t>
            </a:fld>
            <a:endParaRPr lang="en-US"/>
          </a:p>
        </p:txBody>
      </p:sp>
    </p:spTree>
    <p:extLst>
      <p:ext uri="{BB962C8B-B14F-4D97-AF65-F5344CB8AC3E}">
        <p14:creationId xmlns:p14="http://schemas.microsoft.com/office/powerpoint/2010/main" val="427314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spcBef>
                <a:spcPts val="300"/>
              </a:spcBef>
              <a:spcAft>
                <a:spcPts val="0"/>
              </a:spcAft>
              <a:buClrTx/>
              <a:buSzTx/>
              <a:buFont typeface="+mj-lt"/>
              <a:buAutoNum type="arabicPeriod"/>
              <a:tabLst/>
              <a:defRPr/>
            </a:pPr>
            <a:r>
              <a:rPr lang="en-US" i="1"/>
              <a:t>HR will issue Confidentiality Agreements to all of the committee members and any supporting participants.</a:t>
            </a:r>
          </a:p>
          <a:p>
            <a:pPr marL="228600" lvl="0" indent="-228600">
              <a:spcBef>
                <a:spcPts val="300"/>
              </a:spcBef>
              <a:buFont typeface="+mj-lt"/>
              <a:buAutoNum type="arabicPeriod"/>
            </a:pPr>
            <a:r>
              <a:rPr lang="en-US" i="1"/>
              <a:t>When all committee members have returned their signed Confidentiality Agreements and completed the training, the Hiring Manager may prepare to hold the first committee meeting.</a:t>
            </a:r>
            <a:endParaRPr lang="en-US"/>
          </a:p>
          <a:p>
            <a:pPr marL="228600" lvl="0" indent="-228600">
              <a:spcBef>
                <a:spcPts val="300"/>
              </a:spcBef>
              <a:buFont typeface="+mj-lt"/>
              <a:buAutoNum type="arabicPeriod"/>
            </a:pPr>
            <a:r>
              <a:rPr lang="en-US" i="1"/>
              <a:t>HR will provide a Recruitment Planning Guide to the hiring manager that outlines the manager’s roles and responsibilities for that recruitment.</a:t>
            </a:r>
            <a:endParaRPr lang="en-US"/>
          </a:p>
          <a:p>
            <a:pPr marL="228600" lvl="0" indent="-228600">
              <a:spcBef>
                <a:spcPts val="300"/>
              </a:spcBef>
              <a:buFont typeface="+mj-lt"/>
              <a:buAutoNum type="arabicPeriod"/>
            </a:pPr>
            <a:r>
              <a:rPr lang="en-US" i="1"/>
              <a:t>Next, HR will send the hiring manager the materials and tools for conducting the first committee meeting, including any previously used samples or templates that may apply.</a:t>
            </a:r>
            <a:endParaRPr lang="en-US"/>
          </a:p>
          <a:p>
            <a:pPr marL="228600" lvl="0" indent="-228600">
              <a:spcBef>
                <a:spcPts val="300"/>
              </a:spcBef>
              <a:buFont typeface="+mj-lt"/>
              <a:buAutoNum type="arabicPeriod"/>
            </a:pPr>
            <a:r>
              <a:rPr lang="en-US" i="1"/>
              <a:t>For recruitments where the meetings will be held on </a:t>
            </a:r>
            <a:r>
              <a:rPr lang="en-US" i="1" u="sng"/>
              <a:t>campus</a:t>
            </a:r>
            <a:r>
              <a:rPr lang="en-US" i="1"/>
              <a:t>, the Hiring Manager is responsible for preparing a packet for each committee member with copies of the relevant materials. For recruitments taking place </a:t>
            </a:r>
            <a:r>
              <a:rPr lang="en-US" i="1" u="sng"/>
              <a:t>remotely</a:t>
            </a:r>
            <a:r>
              <a:rPr lang="en-US" i="1"/>
              <a:t>, materials should be sent </a:t>
            </a:r>
            <a:r>
              <a:rPr lang="en-US" i="1" u="sng"/>
              <a:t>electronically</a:t>
            </a:r>
            <a:r>
              <a:rPr lang="en-US" i="1"/>
              <a:t> to the committee.</a:t>
            </a:r>
            <a:endParaRPr lang="en-US"/>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20</a:t>
            </a:fld>
            <a:endParaRPr lang="en-US"/>
          </a:p>
        </p:txBody>
      </p:sp>
    </p:spTree>
    <p:extLst>
      <p:ext uri="{BB962C8B-B14F-4D97-AF65-F5344CB8AC3E}">
        <p14:creationId xmlns:p14="http://schemas.microsoft.com/office/powerpoint/2010/main" val="3993040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25" lvl="0" indent="-225425"/>
            <a:r>
              <a:rPr lang="en-US" i="1"/>
              <a:t>1.	The first committee meeting </a:t>
            </a:r>
            <a:r>
              <a:rPr lang="en-US" i="1" u="sng"/>
              <a:t>must</a:t>
            </a:r>
            <a:r>
              <a:rPr lang="en-US" i="1"/>
              <a:t> be held before applications may be released to the committee for consideration.</a:t>
            </a:r>
            <a:endParaRPr lang="en-US"/>
          </a:p>
          <a:p>
            <a:pPr marL="225425" lvl="0" indent="-225425">
              <a:spcBef>
                <a:spcPts val="300"/>
              </a:spcBef>
            </a:pPr>
            <a:r>
              <a:rPr lang="en-US" i="1"/>
              <a:t>2.	When booking the first meeting, invite your Employment Services representative so that the meeting registers on their calendar.</a:t>
            </a:r>
            <a:endParaRPr lang="en-US"/>
          </a:p>
          <a:p>
            <a:pPr marL="225425" lvl="0" indent="-225425">
              <a:spcBef>
                <a:spcPts val="300"/>
              </a:spcBef>
            </a:pPr>
            <a:r>
              <a:rPr lang="en-US" i="1"/>
              <a:t>3.	Regarding Absentees:  It is acceptable for a committee member to miss the 1</a:t>
            </a:r>
            <a:r>
              <a:rPr lang="en-US" i="1" baseline="30000"/>
              <a:t>st</a:t>
            </a:r>
            <a:r>
              <a:rPr lang="en-US" i="1"/>
              <a:t> meeting, or the screen-down meeting later, but they </a:t>
            </a:r>
            <a:r>
              <a:rPr lang="en-US" i="1" u="sng"/>
              <a:t>MUST</a:t>
            </a:r>
            <a:r>
              <a:rPr lang="en-US" i="1"/>
              <a:t> be available to attend </a:t>
            </a:r>
            <a:r>
              <a:rPr lang="en-US" i="1" u="sng"/>
              <a:t>ALL</a:t>
            </a:r>
            <a:r>
              <a:rPr lang="en-US" i="1"/>
              <a:t> of the interviews in order to participate; otherwise, they must recuse themselves. If a committee member must step down, time permitting, a replacement should be requested from the respective senate, so please notify HR immediately when this occurs.</a:t>
            </a:r>
            <a:endParaRPr lang="en-US"/>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21</a:t>
            </a:fld>
            <a:endParaRPr lang="en-US"/>
          </a:p>
        </p:txBody>
      </p:sp>
    </p:spTree>
    <p:extLst>
      <p:ext uri="{BB962C8B-B14F-4D97-AF65-F5344CB8AC3E}">
        <p14:creationId xmlns:p14="http://schemas.microsoft.com/office/powerpoint/2010/main" val="2114334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25" lvl="0" indent="-225425"/>
            <a:r>
              <a:rPr lang="en-US" i="1"/>
              <a:t>1.	The Recruitment Timeline should provide an estimated time period during which the screen-down meeting should be scheduled. Generally, it would take place anywhere from 1 to 3 weeks after the applications are released to the committee, depending on the number of applications to review.  </a:t>
            </a:r>
            <a:endParaRPr lang="en-US"/>
          </a:p>
          <a:p>
            <a:pPr marL="225425" lvl="0" indent="-225425">
              <a:spcBef>
                <a:spcPts val="300"/>
              </a:spcBef>
            </a:pPr>
            <a:r>
              <a:rPr lang="en-US" i="1"/>
              <a:t>2.	Again, please invite the respective HR representative to the meeting so it registers on our calendar.</a:t>
            </a:r>
            <a:endParaRPr lang="en-US"/>
          </a:p>
          <a:p>
            <a:pPr marL="225425" lvl="0" indent="-225425">
              <a:spcBef>
                <a:spcPts val="300"/>
              </a:spcBef>
            </a:pPr>
            <a:r>
              <a:rPr lang="en-US" i="1"/>
              <a:t>3.	Media equipment may need to be requested from Media Services for meetings held on campus in rooms that are not already equipped with a computer/monitor so that the committee may refer to applicants’ materials during the meeting.</a:t>
            </a:r>
            <a:endParaRPr lang="en-US"/>
          </a:p>
          <a:p>
            <a:pPr marL="225425" lvl="0" indent="-225425">
              <a:spcBef>
                <a:spcPts val="300"/>
              </a:spcBef>
            </a:pPr>
            <a:r>
              <a:rPr lang="en-US" i="1"/>
              <a:t>4.	The Typical Screening Periods noted here are based on previous experience.  </a:t>
            </a:r>
            <a:r>
              <a:rPr lang="en-US" i="1" u="sng"/>
              <a:t>Exempt</a:t>
            </a:r>
            <a:r>
              <a:rPr lang="en-US" i="1"/>
              <a:t> employees, such as managers, supervisors, and faculty, may screen whenever they are able. But </a:t>
            </a:r>
            <a:r>
              <a:rPr lang="en-US" i="1" u="sng"/>
              <a:t>non-exempt</a:t>
            </a:r>
            <a:r>
              <a:rPr lang="en-US" i="1"/>
              <a:t> employees must be provided sufficient time to complete the screening during normal business hours.</a:t>
            </a:r>
            <a:endParaRPr lang="en-US"/>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22</a:t>
            </a:fld>
            <a:endParaRPr lang="en-US"/>
          </a:p>
        </p:txBody>
      </p:sp>
    </p:spTree>
    <p:extLst>
      <p:ext uri="{BB962C8B-B14F-4D97-AF65-F5344CB8AC3E}">
        <p14:creationId xmlns:p14="http://schemas.microsoft.com/office/powerpoint/2010/main" val="1306156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25" marR="0" lvl="0" indent="-225425"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1.	Most screen-down meetings take between an hour and an hour-and-a-half.</a:t>
            </a:r>
          </a:p>
          <a:p>
            <a:pPr marL="225425" marR="0" lvl="0" indent="-225425" algn="l" defTabSz="914400" rtl="0" eaLnBrk="1" fontAlgn="auto" latinLnBrk="0" hangingPunct="1">
              <a:lnSpc>
                <a:spcPct val="100000"/>
              </a:lnSpc>
              <a:spcBef>
                <a:spcPts val="300"/>
              </a:spcBef>
              <a:spcAft>
                <a:spcPts val="0"/>
              </a:spcAft>
              <a:buClrTx/>
              <a:buSzTx/>
              <a:buFontTx/>
              <a:buNone/>
              <a:tabLst/>
              <a:defRPr/>
            </a:pPr>
            <a:r>
              <a:rPr lang="en-US" sz="1200" i="1" kern="1200">
                <a:solidFill>
                  <a:schemeClr val="tx1"/>
                </a:solidFill>
                <a:effectLst/>
                <a:latin typeface="+mn-lt"/>
                <a:ea typeface="+mn-ea"/>
                <a:cs typeface="+mn-cs"/>
              </a:rPr>
              <a:t>2.	If a committee member is not able to attend the screen-down meeting, the hiring manager may serve as their proxy, as long as the absentee sends their completed criteria worksheets to the hiring manager prior to the meeting. The absentee </a:t>
            </a:r>
            <a:r>
              <a:rPr lang="en-US" sz="1200" i="1" u="sng" kern="1200">
                <a:solidFill>
                  <a:schemeClr val="tx1"/>
                </a:solidFill>
                <a:effectLst/>
                <a:latin typeface="+mn-lt"/>
                <a:ea typeface="+mn-ea"/>
                <a:cs typeface="+mn-cs"/>
              </a:rPr>
              <a:t>must</a:t>
            </a:r>
            <a:r>
              <a:rPr lang="en-US" sz="1200" i="1" kern="1200">
                <a:solidFill>
                  <a:schemeClr val="tx1"/>
                </a:solidFill>
                <a:effectLst/>
                <a:latin typeface="+mn-lt"/>
                <a:ea typeface="+mn-ea"/>
                <a:cs typeface="+mn-cs"/>
              </a:rPr>
              <a:t> have completed screening </a:t>
            </a:r>
            <a:r>
              <a:rPr lang="en-US" sz="1200" i="1" u="sng" kern="1200">
                <a:solidFill>
                  <a:schemeClr val="tx1"/>
                </a:solidFill>
                <a:effectLst/>
                <a:latin typeface="+mn-lt"/>
                <a:ea typeface="+mn-ea"/>
                <a:cs typeface="+mn-cs"/>
              </a:rPr>
              <a:t>all</a:t>
            </a:r>
            <a:r>
              <a:rPr lang="en-US" sz="1200" i="1" kern="1200">
                <a:solidFill>
                  <a:schemeClr val="tx1"/>
                </a:solidFill>
                <a:effectLst/>
                <a:latin typeface="+mn-lt"/>
                <a:ea typeface="+mn-ea"/>
                <a:cs typeface="+mn-cs"/>
              </a:rPr>
              <a:t> of the applications in order for their results to be considered.</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23</a:t>
            </a:fld>
            <a:endParaRPr lang="en-US"/>
          </a:p>
        </p:txBody>
      </p:sp>
    </p:spTree>
    <p:extLst>
      <p:ext uri="{BB962C8B-B14F-4D97-AF65-F5344CB8AC3E}">
        <p14:creationId xmlns:p14="http://schemas.microsoft.com/office/powerpoint/2010/main" val="845024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It’s meeting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Pause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24</a:t>
            </a:fld>
            <a:endParaRPr lang="en-US"/>
          </a:p>
        </p:txBody>
      </p:sp>
    </p:spTree>
    <p:extLst>
      <p:ext uri="{BB962C8B-B14F-4D97-AF65-F5344CB8AC3E}">
        <p14:creationId xmlns:p14="http://schemas.microsoft.com/office/powerpoint/2010/main" val="1446818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At the beginning of the first committee meeting, it is very important that the Hiring Manager read the “President’s Standards of Decorum” aloud to the committee. These standards emphasize the committee’s responsibility to remain professional, equitable, and ethical throughout the course of the recruitment.</a:t>
            </a:r>
          </a:p>
        </p:txBody>
      </p:sp>
      <p:sp>
        <p:nvSpPr>
          <p:cNvPr id="4" name="Slide Number Placeholder 3"/>
          <p:cNvSpPr>
            <a:spLocks noGrp="1"/>
          </p:cNvSpPr>
          <p:nvPr>
            <p:ph type="sldNum" sz="quarter" idx="5"/>
          </p:nvPr>
        </p:nvSpPr>
        <p:spPr/>
        <p:txBody>
          <a:bodyPr/>
          <a:lstStyle/>
          <a:p>
            <a:fld id="{0E6B57F2-F804-477A-8259-66CB053E49E4}" type="slidenum">
              <a:rPr lang="en-US" smtClean="0"/>
              <a:t>25</a:t>
            </a:fld>
            <a:endParaRPr lang="en-US"/>
          </a:p>
        </p:txBody>
      </p:sp>
    </p:spTree>
    <p:extLst>
      <p:ext uri="{BB962C8B-B14F-4D97-AF65-F5344CB8AC3E}">
        <p14:creationId xmlns:p14="http://schemas.microsoft.com/office/powerpoint/2010/main" val="2364191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54337"/>
          </a:xfrm>
        </p:spPr>
        <p:txBody>
          <a:bodyPr/>
          <a:lstStyle/>
          <a:p>
            <a:pPr marL="228600" lvl="0" indent="-228600">
              <a:buFont typeface="+mj-lt"/>
              <a:buAutoNum type="arabicPeriod"/>
            </a:pPr>
            <a:r>
              <a:rPr lang="en-US" i="1"/>
              <a:t>We cannot stress enough the importance of documenting the committee’s actions and decisions throughout the recruitment process. And, HR will provide the tools to do so in some cases. But, to allow the hiring manager or co-facilitator to better facilitate the discussions, we encourage the committee to elect a </a:t>
            </a:r>
            <a:r>
              <a:rPr lang="en-US" i="1" u="sng"/>
              <a:t>notetaker</a:t>
            </a:r>
            <a:r>
              <a:rPr lang="en-US" i="1"/>
              <a:t> to record new screening criteria, interview questions &amp; guideline answers, and any other interview tools developed, as well as any discussions or deliberations held throughout the recruitment. </a:t>
            </a:r>
            <a:endParaRPr lang="en-US"/>
          </a:p>
          <a:p>
            <a:pPr marL="228600" lvl="0" indent="-228600">
              <a:spcBef>
                <a:spcPts val="300"/>
              </a:spcBef>
              <a:buFont typeface="+mj-lt"/>
              <a:buAutoNum type="arabicPeriod"/>
            </a:pPr>
            <a:r>
              <a:rPr lang="en-US" i="1"/>
              <a:t>If a faculty member volunteers to serve as co-facilitator, please make a record of this in your notes for HR.</a:t>
            </a:r>
            <a:endParaRPr lang="en-US"/>
          </a:p>
          <a:p>
            <a:pPr marL="228600" lvl="0" indent="-228600">
              <a:spcBef>
                <a:spcPts val="300"/>
              </a:spcBef>
              <a:buFont typeface="+mj-lt"/>
              <a:buAutoNum type="arabicPeriod"/>
            </a:pPr>
            <a:r>
              <a:rPr lang="en-US" i="1"/>
              <a:t>Whether an interview’s structure will include one or two interviews depends on the type of position or if it’s a temp pool.</a:t>
            </a:r>
            <a:endParaRPr lang="en-US"/>
          </a:p>
          <a:p>
            <a:pPr marL="228600" lvl="0" indent="-228600">
              <a:spcBef>
                <a:spcPts val="300"/>
              </a:spcBef>
              <a:buFont typeface="+mj-lt"/>
              <a:buAutoNum type="arabicPeriod"/>
            </a:pPr>
            <a:r>
              <a:rPr lang="en-US" i="1"/>
              <a:t>Under COVID-19 restrictions, all interviews are to be held remotely. Under normal operations, the committee may elect to offer a remote interview to its candidates or to conduct the interview in person.</a:t>
            </a:r>
            <a:endParaRPr lang="en-US"/>
          </a:p>
          <a:p>
            <a:pPr marL="228600" lvl="0" indent="-228600">
              <a:spcBef>
                <a:spcPts val="300"/>
              </a:spcBef>
              <a:buFont typeface="+mj-lt"/>
              <a:buAutoNum type="arabicPeriod"/>
            </a:pPr>
            <a:r>
              <a:rPr lang="en-US" i="1"/>
              <a:t>The committee may elect to require the candidate to perform a skills exercise immediately prior to their interview, the results of which would be considered during the deliberation period. Similarly, the candidate may be expected to conduct a teaching demo or presentation during their interview to demonstrate their knowledge, skills and abilities. These decisions must be made during the first meeting, prior to the committee’s viewing any of the applications.</a:t>
            </a:r>
            <a:endParaRPr lang="en-US"/>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26</a:t>
            </a:fld>
            <a:endParaRPr lang="en-US"/>
          </a:p>
        </p:txBody>
      </p:sp>
    </p:spTree>
    <p:extLst>
      <p:ext uri="{BB962C8B-B14F-4D97-AF65-F5344CB8AC3E}">
        <p14:creationId xmlns:p14="http://schemas.microsoft.com/office/powerpoint/2010/main" val="233024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228600" lvl="0" indent="-228600">
              <a:buFont typeface="+mj-lt"/>
              <a:buAutoNum type="arabicPeriod"/>
            </a:pPr>
            <a:r>
              <a:rPr lang="en-US" i="1" u="sng"/>
              <a:t>Screening</a:t>
            </a:r>
            <a:r>
              <a:rPr lang="en-US" i="1"/>
              <a:t> criteria should be based on the Essential Functions, Knowledge, Skills &amp; Abilities, and/or the Desirable Qualifications </a:t>
            </a:r>
            <a:r>
              <a:rPr lang="en-US" i="1" u="sng"/>
              <a:t>as listed</a:t>
            </a:r>
            <a:r>
              <a:rPr lang="en-US" i="1"/>
              <a:t> in the posting. Criteria may also be based on whatever supplemental documentation the applicant was required to attach to their application, such as an equity statement. At least one criterion </a:t>
            </a:r>
            <a:r>
              <a:rPr lang="en-US" i="1" u="sng"/>
              <a:t>must</a:t>
            </a:r>
            <a:r>
              <a:rPr lang="en-US" i="1"/>
              <a:t> be diversity, equity or inclusion based.</a:t>
            </a:r>
            <a:endParaRPr lang="en-US"/>
          </a:p>
          <a:p>
            <a:pPr marL="228600" lvl="0" indent="-228600">
              <a:spcBef>
                <a:spcPts val="300"/>
              </a:spcBef>
              <a:buFont typeface="+mj-lt"/>
              <a:buAutoNum type="arabicPeriod"/>
            </a:pPr>
            <a:r>
              <a:rPr lang="en-US" i="1"/>
              <a:t>As for interview questions, at least </a:t>
            </a:r>
            <a:r>
              <a:rPr lang="en-US" i="1" u="sng"/>
              <a:t>two</a:t>
            </a:r>
            <a:r>
              <a:rPr lang="en-US" i="1"/>
              <a:t> questions related to diversity, equity or inclusion must be asked, and at least one technology-based question must be asked.</a:t>
            </a:r>
            <a:endParaRPr lang="en-US"/>
          </a:p>
          <a:p>
            <a:pPr marL="228600" lvl="0" indent="-228600">
              <a:spcBef>
                <a:spcPts val="300"/>
              </a:spcBef>
              <a:buFont typeface="+mj-lt"/>
              <a:buAutoNum type="arabicPeriod"/>
            </a:pPr>
            <a:r>
              <a:rPr lang="en-US" i="1"/>
              <a:t>All interview questions, exercises, teaching demos and presentations </a:t>
            </a:r>
            <a:r>
              <a:rPr lang="en-US" i="1" u="sng"/>
              <a:t>must</a:t>
            </a:r>
            <a:r>
              <a:rPr lang="en-US" i="1"/>
              <a:t> be accompanied by a guideline answer</a:t>
            </a:r>
            <a:endParaRPr lang="en-US"/>
          </a:p>
          <a:p>
            <a:pPr marL="228600" lvl="0" indent="-228600">
              <a:spcBef>
                <a:spcPts val="300"/>
              </a:spcBef>
              <a:buFont typeface="+mj-lt"/>
              <a:buAutoNum type="arabicPeriod"/>
            </a:pPr>
            <a:r>
              <a:rPr lang="en-US" i="1"/>
              <a:t>Following the meeting, and as soon as possible, please email the newly developed criteria, interview guide, and any other screening tools to HR for review. HR cannot release applications to the screening committee for consideration until we have received and approved these materials.</a:t>
            </a:r>
            <a:endParaRPr lang="en-US"/>
          </a:p>
          <a:p>
            <a:pPr marL="228600" lvl="0" indent="-228600">
              <a:spcBef>
                <a:spcPts val="300"/>
              </a:spcBef>
              <a:buFont typeface="+mj-lt"/>
              <a:buAutoNum type="arabicPeriod"/>
            </a:pPr>
            <a:r>
              <a:rPr lang="en-US" i="1"/>
              <a:t>Please remember that the development of these screening tools is considered a </a:t>
            </a:r>
            <a:r>
              <a:rPr lang="en-US" i="1" u="sng"/>
              <a:t>highly confidential</a:t>
            </a:r>
            <a:r>
              <a:rPr lang="en-US" i="1"/>
              <a:t> process. The committee should be reminded </a:t>
            </a:r>
            <a:r>
              <a:rPr lang="en-US" i="1" u="sng"/>
              <a:t>not</a:t>
            </a:r>
            <a:r>
              <a:rPr lang="en-US" i="1"/>
              <a:t> to share any of the materials outside the committee’s meetings. Except for the Notetaker, any notes taken by committee members throughout the development process should be shredded or destroyed. For in-person meetings, the hiring manager should collect the committee’s notes at the end of the process to ensure they are destroyed appropriately.</a:t>
            </a:r>
            <a:endParaRPr lang="en-US"/>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27</a:t>
            </a:fld>
            <a:endParaRPr lang="en-US"/>
          </a:p>
        </p:txBody>
      </p:sp>
    </p:spTree>
    <p:extLst>
      <p:ext uri="{BB962C8B-B14F-4D97-AF65-F5344CB8AC3E}">
        <p14:creationId xmlns:p14="http://schemas.microsoft.com/office/powerpoint/2010/main" val="4068302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It’s time to screen applications and hold the screen-down meeting!</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28</a:t>
            </a:fld>
            <a:endParaRPr lang="en-US"/>
          </a:p>
        </p:txBody>
      </p:sp>
    </p:spTree>
    <p:extLst>
      <p:ext uri="{BB962C8B-B14F-4D97-AF65-F5344CB8AC3E}">
        <p14:creationId xmlns:p14="http://schemas.microsoft.com/office/powerpoint/2010/main" val="3295116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i="1"/>
              <a:t>With the newly developed screening criteria and interview guide in hand from the hiring manager, HR will release the applications to the committee for consideration.</a:t>
            </a:r>
            <a:endParaRPr lang="en-US"/>
          </a:p>
          <a:p>
            <a:pPr marL="228600" lvl="0" indent="-228600">
              <a:spcBef>
                <a:spcPts val="300"/>
              </a:spcBef>
              <a:buFont typeface="+mj-lt"/>
              <a:buAutoNum type="arabicPeriod"/>
            </a:pPr>
            <a:r>
              <a:rPr lang="en-US" i="1"/>
              <a:t>HR will provide the Committee Criteria Screening Summary form to the Hiring Manager, which will assist in documenting candidates where there may not have been consensus.</a:t>
            </a:r>
            <a:endParaRPr lang="en-US"/>
          </a:p>
          <a:p>
            <a:pPr marL="228600" lvl="0" indent="-228600">
              <a:spcBef>
                <a:spcPts val="300"/>
              </a:spcBef>
              <a:buFont typeface="+mj-lt"/>
              <a:buAutoNum type="arabicPeriod"/>
            </a:pPr>
            <a:r>
              <a:rPr lang="en-US" i="1"/>
              <a:t>Even though an internal applicant may be contractually entitled to an interview, it is important to allow the applicant to move through the selection process organically. The committee should rate them as any other applicant so that there is a documented record of their actual standing.</a:t>
            </a:r>
            <a:endParaRPr lang="en-US"/>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29</a:t>
            </a:fld>
            <a:endParaRPr lang="en-US"/>
          </a:p>
        </p:txBody>
      </p:sp>
    </p:spTree>
    <p:extLst>
      <p:ext uri="{BB962C8B-B14F-4D97-AF65-F5344CB8AC3E}">
        <p14:creationId xmlns:p14="http://schemas.microsoft.com/office/powerpoint/2010/main" val="206523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i="1"/>
              <a:t>Employment Services will work closely with the Hiring Manager to develop the posting, advertise the opening, and to secure a screening committee.</a:t>
            </a:r>
          </a:p>
          <a:p>
            <a:pPr marL="228600" indent="-228600">
              <a:spcBef>
                <a:spcPts val="300"/>
              </a:spcBef>
              <a:buFont typeface="+mj-lt"/>
              <a:buAutoNum type="arabicPeriod"/>
            </a:pPr>
            <a:r>
              <a:rPr lang="en-US" i="1"/>
              <a:t>Once the committee convenes to develop screening tools and to screen applications, Employment Services will review the committee’s progress for adverse impact and to ensure fairness and adherence to state and federal laws and local policies and procedures.</a:t>
            </a:r>
          </a:p>
          <a:p>
            <a:pPr marL="228600" indent="-228600">
              <a:spcBef>
                <a:spcPts val="300"/>
              </a:spcBef>
              <a:buFont typeface="+mj-lt"/>
              <a:buAutoNum type="arabicPeriod"/>
            </a:pPr>
            <a:r>
              <a:rPr lang="en-US" i="1"/>
              <a:t>Throughout the recruitment, Employment Services will coordinate with the Hiring Manager to complete each step of the process within the anticipated timeline. </a:t>
            </a:r>
          </a:p>
          <a:p>
            <a:pPr marL="228600" indent="-228600">
              <a:spcBef>
                <a:spcPts val="300"/>
              </a:spcBef>
              <a:buFont typeface="+mj-lt"/>
              <a:buAutoNum type="arabicPeriod"/>
            </a:pPr>
            <a:r>
              <a:rPr lang="en-US" i="1"/>
              <a:t>Please take a few moments to review this slide.</a:t>
            </a:r>
          </a:p>
        </p:txBody>
      </p:sp>
      <p:sp>
        <p:nvSpPr>
          <p:cNvPr id="4" name="Slide Number Placeholder 3"/>
          <p:cNvSpPr>
            <a:spLocks noGrp="1"/>
          </p:cNvSpPr>
          <p:nvPr>
            <p:ph type="sldNum" sz="quarter" idx="5"/>
          </p:nvPr>
        </p:nvSpPr>
        <p:spPr/>
        <p:txBody>
          <a:bodyPr/>
          <a:lstStyle/>
          <a:p>
            <a:fld id="{0E6B57F2-F804-477A-8259-66CB053E49E4}" type="slidenum">
              <a:rPr lang="en-US" smtClean="0"/>
              <a:t>3</a:t>
            </a:fld>
            <a:endParaRPr lang="en-US"/>
          </a:p>
        </p:txBody>
      </p:sp>
    </p:spTree>
    <p:extLst>
      <p:ext uri="{BB962C8B-B14F-4D97-AF65-F5344CB8AC3E}">
        <p14:creationId xmlns:p14="http://schemas.microsoft.com/office/powerpoint/2010/main" val="1792458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Once the application screening is underway, that is a good time to book interview dates!</a:t>
            </a:r>
            <a:endParaRPr lang="en-US" sz="1200" kern="1200">
              <a:solidFill>
                <a:schemeClr val="tx1"/>
              </a:solidFill>
              <a:effectLst/>
              <a:latin typeface="+mn-lt"/>
              <a:ea typeface="+mn-ea"/>
              <a:cs typeface="+mn-cs"/>
            </a:endParaRPr>
          </a:p>
          <a:p>
            <a:endParaRPr lang="en-US" sz="1200" i="1"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Pause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30</a:t>
            </a:fld>
            <a:endParaRPr lang="en-US"/>
          </a:p>
        </p:txBody>
      </p:sp>
    </p:spTree>
    <p:extLst>
      <p:ext uri="{BB962C8B-B14F-4D97-AF65-F5344CB8AC3E}">
        <p14:creationId xmlns:p14="http://schemas.microsoft.com/office/powerpoint/2010/main" val="467251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i="1"/>
              <a:t>For all recruitments, candidates are given at least 15 minutes to preview the interview questions prior to their interview. For </a:t>
            </a:r>
            <a:r>
              <a:rPr lang="en-US" i="1" u="sng"/>
              <a:t>remote</a:t>
            </a:r>
            <a:r>
              <a:rPr lang="en-US" i="1"/>
              <a:t> interviews, the questions are emailed to the candidate in advance; for </a:t>
            </a:r>
            <a:r>
              <a:rPr lang="en-US" i="1" u="sng"/>
              <a:t>campus</a:t>
            </a:r>
            <a:r>
              <a:rPr lang="en-US" i="1"/>
              <a:t> interviews, the candidate reports to the appointed greeter, who will provide the interview questions to the candidate for preview. The greeter should set aside a relatively quiet place with a writing surface so that candidates may take notes while previewing the questions.  If a pre-interview exercise is expected, the equipment and materials should be reserved accordingly.</a:t>
            </a:r>
            <a:endParaRPr lang="en-US"/>
          </a:p>
          <a:p>
            <a:pPr marL="228600" lvl="0" indent="-228600">
              <a:spcBef>
                <a:spcPts val="300"/>
              </a:spcBef>
              <a:buFont typeface="+mj-lt"/>
              <a:buAutoNum type="arabicPeriod"/>
            </a:pPr>
            <a:r>
              <a:rPr lang="en-US" i="1"/>
              <a:t>For </a:t>
            </a:r>
            <a:r>
              <a:rPr lang="en-US" i="1" u="sng"/>
              <a:t>campus</a:t>
            </a:r>
            <a:r>
              <a:rPr lang="en-US" i="1"/>
              <a:t> interviews, </a:t>
            </a:r>
            <a:r>
              <a:rPr lang="en-US" i="1" u="sng"/>
              <a:t>conference rooms</a:t>
            </a:r>
            <a:r>
              <a:rPr lang="en-US" i="1"/>
              <a:t> are best suited for </a:t>
            </a:r>
            <a:r>
              <a:rPr lang="en-US" i="1" u="sng"/>
              <a:t>classified</a:t>
            </a:r>
            <a:r>
              <a:rPr lang="en-US" i="1"/>
              <a:t> and </a:t>
            </a:r>
            <a:r>
              <a:rPr lang="en-US" i="1" u="sng"/>
              <a:t>management</a:t>
            </a:r>
            <a:r>
              <a:rPr lang="en-US" i="1"/>
              <a:t> positions, while for </a:t>
            </a:r>
            <a:r>
              <a:rPr lang="en-US" i="1" u="sng"/>
              <a:t>faculty</a:t>
            </a:r>
            <a:r>
              <a:rPr lang="en-US" i="1"/>
              <a:t> positions and pools, </a:t>
            </a:r>
            <a:r>
              <a:rPr lang="en-US" i="1" u="sng"/>
              <a:t>SMART classrooms</a:t>
            </a:r>
            <a:r>
              <a:rPr lang="en-US" i="1"/>
              <a:t> provide the best setting for allowing teaching demonstrations. Be sure to inventory the intended room’s media equipment to ensure that any demos or presentations will be feasible and that the committee and candidate will fit in the space.</a:t>
            </a:r>
            <a:endParaRPr lang="en-US"/>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31</a:t>
            </a:fld>
            <a:endParaRPr lang="en-US"/>
          </a:p>
        </p:txBody>
      </p:sp>
    </p:spTree>
    <p:extLst>
      <p:ext uri="{BB962C8B-B14F-4D97-AF65-F5344CB8AC3E}">
        <p14:creationId xmlns:p14="http://schemas.microsoft.com/office/powerpoint/2010/main" val="2910467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i="1" kern="1200">
                <a:solidFill>
                  <a:schemeClr val="tx1"/>
                </a:solidFill>
                <a:effectLst/>
                <a:latin typeface="+mn-lt"/>
                <a:ea typeface="+mn-ea"/>
                <a:cs typeface="+mn-cs"/>
              </a:rPr>
              <a:t>HR recommends waiting to book the final interview dates until after the </a:t>
            </a:r>
            <a:r>
              <a:rPr lang="en-US" sz="1200" i="1" u="sng" kern="1200">
                <a:solidFill>
                  <a:schemeClr val="tx1"/>
                </a:solidFill>
                <a:effectLst/>
                <a:latin typeface="+mn-lt"/>
                <a:ea typeface="+mn-ea"/>
                <a:cs typeface="+mn-cs"/>
              </a:rPr>
              <a:t>committee</a:t>
            </a:r>
            <a:r>
              <a:rPr lang="en-US" sz="1200" i="1" kern="1200">
                <a:solidFill>
                  <a:schemeClr val="tx1"/>
                </a:solidFill>
                <a:effectLst/>
                <a:latin typeface="+mn-lt"/>
                <a:ea typeface="+mn-ea"/>
                <a:cs typeface="+mn-cs"/>
              </a:rPr>
              <a:t> interview date is known. This ensures that sufficient time is provided between interviews for the candidates, especially if the final interview will be in person and they must make travel or other arrangements to attend.</a:t>
            </a:r>
            <a:endParaRPr lang="en-US" sz="1200" kern="1200">
              <a:solidFill>
                <a:schemeClr val="tx1"/>
              </a:solidFill>
              <a:effectLst/>
              <a:latin typeface="+mn-lt"/>
              <a:ea typeface="+mn-ea"/>
              <a:cs typeface="+mn-cs"/>
            </a:endParaRPr>
          </a:p>
          <a:p>
            <a:pPr marL="228600" lvl="0" indent="-228600">
              <a:spcBef>
                <a:spcPts val="300"/>
              </a:spcBef>
              <a:buFont typeface="+mj-lt"/>
              <a:buAutoNum type="arabicPeriod"/>
            </a:pPr>
            <a:r>
              <a:rPr lang="en-US" sz="1200" i="1" u="sng" kern="1200">
                <a:solidFill>
                  <a:schemeClr val="tx1"/>
                </a:solidFill>
                <a:effectLst/>
                <a:latin typeface="+mn-lt"/>
                <a:ea typeface="+mn-ea"/>
                <a:cs typeface="+mn-cs"/>
              </a:rPr>
              <a:t>All</a:t>
            </a:r>
            <a:r>
              <a:rPr lang="en-US" sz="1200" i="1" kern="1200">
                <a:solidFill>
                  <a:schemeClr val="tx1"/>
                </a:solidFill>
                <a:effectLst/>
                <a:latin typeface="+mn-lt"/>
                <a:ea typeface="+mn-ea"/>
                <a:cs typeface="+mn-cs"/>
              </a:rPr>
              <a:t> Faculty and Management positions will require a 2nd, or final, interview. For classified positions, it should be determined during the discussion of the first interview and in consultation with HR, unless it was determined by the HM at the beginning of the recruitment that a 2</a:t>
            </a:r>
            <a:r>
              <a:rPr lang="en-US" sz="1200" i="1" kern="1200" baseline="30000">
                <a:solidFill>
                  <a:schemeClr val="tx1"/>
                </a:solidFill>
                <a:effectLst/>
                <a:latin typeface="+mn-lt"/>
                <a:ea typeface="+mn-ea"/>
                <a:cs typeface="+mn-cs"/>
              </a:rPr>
              <a:t>nd</a:t>
            </a:r>
            <a:r>
              <a:rPr lang="en-US" sz="1200" i="1" kern="1200">
                <a:solidFill>
                  <a:schemeClr val="tx1"/>
                </a:solidFill>
                <a:effectLst/>
                <a:latin typeface="+mn-lt"/>
                <a:ea typeface="+mn-ea"/>
                <a:cs typeface="+mn-cs"/>
              </a:rPr>
              <a:t> interview should be required.</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32</a:t>
            </a:fld>
            <a:endParaRPr lang="en-US"/>
          </a:p>
        </p:txBody>
      </p:sp>
    </p:spTree>
    <p:extLst>
      <p:ext uri="{BB962C8B-B14F-4D97-AF65-F5344CB8AC3E}">
        <p14:creationId xmlns:p14="http://schemas.microsoft.com/office/powerpoint/2010/main" val="3901367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Now that interview dates are set and interview candidates have been selected, invitations may go out and preparations may begin.</a:t>
            </a:r>
            <a:endParaRPr lang="en-US" sz="1200" kern="1200">
              <a:solidFill>
                <a:schemeClr val="tx1"/>
              </a:solidFill>
              <a:effectLst/>
              <a:latin typeface="+mn-lt"/>
              <a:ea typeface="+mn-ea"/>
              <a:cs typeface="+mn-cs"/>
            </a:endParaRPr>
          </a:p>
          <a:p>
            <a:endParaRPr lang="en-US" sz="1200" i="1"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Pause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33</a:t>
            </a:fld>
            <a:endParaRPr lang="en-US"/>
          </a:p>
        </p:txBody>
      </p:sp>
    </p:spTree>
    <p:extLst>
      <p:ext uri="{BB962C8B-B14F-4D97-AF65-F5344CB8AC3E}">
        <p14:creationId xmlns:p14="http://schemas.microsoft.com/office/powerpoint/2010/main" val="3298635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i="1" kern="1200">
                <a:solidFill>
                  <a:schemeClr val="tx1"/>
                </a:solidFill>
                <a:effectLst/>
                <a:latin typeface="+mn-lt"/>
                <a:ea typeface="+mn-ea"/>
                <a:cs typeface="+mn-cs"/>
              </a:rPr>
              <a:t>HR will provide the hiring manager with email templates for inviting candidates to and for confirming their interviews, which the hiring manager may use, or they may create correspondence of their own. Either way, HR will advise as to what pertinent detail should be included in the emails.</a:t>
            </a:r>
            <a:endParaRPr lang="en-US" sz="1200" kern="1200">
              <a:solidFill>
                <a:schemeClr val="tx1"/>
              </a:solidFill>
              <a:effectLst/>
              <a:latin typeface="+mn-lt"/>
              <a:ea typeface="+mn-ea"/>
              <a:cs typeface="+mn-cs"/>
            </a:endParaRPr>
          </a:p>
          <a:p>
            <a:pPr marL="228600" lvl="0" indent="-228600">
              <a:spcBef>
                <a:spcPts val="300"/>
              </a:spcBef>
              <a:buFont typeface="+mj-lt"/>
              <a:buAutoNum type="arabicPeriod"/>
            </a:pPr>
            <a:r>
              <a:rPr lang="en-US" sz="1200" i="1" kern="1200">
                <a:solidFill>
                  <a:schemeClr val="tx1"/>
                </a:solidFill>
                <a:effectLst/>
                <a:latin typeface="+mn-lt"/>
                <a:ea typeface="+mn-ea"/>
                <a:cs typeface="+mn-cs"/>
              </a:rPr>
              <a:t>Prior to the interview date, HR will email the interview materials to the hiring manager for preparing the screening committee’s interview packets. For remote interviews, either HR or the Hiring Manager may send the materials to the committee electronically.</a:t>
            </a:r>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34</a:t>
            </a:fld>
            <a:endParaRPr lang="en-US"/>
          </a:p>
        </p:txBody>
      </p:sp>
    </p:spTree>
    <p:extLst>
      <p:ext uri="{BB962C8B-B14F-4D97-AF65-F5344CB8AC3E}">
        <p14:creationId xmlns:p14="http://schemas.microsoft.com/office/powerpoint/2010/main" val="283826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The moment has come to meet your candidates!</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35</a:t>
            </a:fld>
            <a:endParaRPr lang="en-US"/>
          </a:p>
        </p:txBody>
      </p:sp>
    </p:spTree>
    <p:extLst>
      <p:ext uri="{BB962C8B-B14F-4D97-AF65-F5344CB8AC3E}">
        <p14:creationId xmlns:p14="http://schemas.microsoft.com/office/powerpoint/2010/main" val="1966759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i="1" kern="1200">
                <a:solidFill>
                  <a:schemeClr val="tx1"/>
                </a:solidFill>
                <a:effectLst/>
                <a:latin typeface="+mn-lt"/>
                <a:ea typeface="+mn-ea"/>
                <a:cs typeface="+mn-cs"/>
              </a:rPr>
              <a:t>For campus interviews where a Greeter will be assisting the candidate with the question preview, it’s important that the candidate be situated in a relatively quiet space with a writing surface, paper, and a pen, so that they may take notes.</a:t>
            </a:r>
            <a:endParaRPr lang="en-US" sz="1200" kern="1200">
              <a:solidFill>
                <a:schemeClr val="tx1"/>
              </a:solidFill>
              <a:effectLst/>
              <a:latin typeface="+mn-lt"/>
              <a:ea typeface="+mn-ea"/>
              <a:cs typeface="+mn-cs"/>
            </a:endParaRPr>
          </a:p>
          <a:p>
            <a:pPr marL="228600" lvl="0" indent="-228600">
              <a:spcBef>
                <a:spcPts val="300"/>
              </a:spcBef>
              <a:buFont typeface="+mj-lt"/>
              <a:buAutoNum type="arabicPeriod"/>
            </a:pPr>
            <a:r>
              <a:rPr lang="en-US" sz="1200" i="1" kern="1200">
                <a:solidFill>
                  <a:schemeClr val="tx1"/>
                </a:solidFill>
                <a:effectLst/>
                <a:latin typeface="+mn-lt"/>
                <a:ea typeface="+mn-ea"/>
                <a:cs typeface="+mn-cs"/>
              </a:rPr>
              <a:t>At the end of the candidate’s designated question preview period, for campus interviews a member of the screening committee should collect the candidate from the Greeter and escort them to the interview room. For remote interviews, the Zoom settings should require the candidate to wait in the waiting room until the hiring manager has admitted them to the meeting.</a:t>
            </a:r>
            <a:endParaRPr lang="en-US" sz="1200" kern="1200">
              <a:solidFill>
                <a:schemeClr val="tx1"/>
              </a:solidFill>
              <a:effectLst/>
              <a:latin typeface="+mn-lt"/>
              <a:ea typeface="+mn-ea"/>
              <a:cs typeface="+mn-cs"/>
            </a:endParaRPr>
          </a:p>
          <a:p>
            <a:pPr marL="228600" lvl="0" indent="-228600">
              <a:spcBef>
                <a:spcPts val="300"/>
              </a:spcBef>
              <a:buFont typeface="+mj-lt"/>
              <a:buAutoNum type="arabicPeriod"/>
            </a:pPr>
            <a:r>
              <a:rPr lang="en-US" sz="1200" i="1" kern="1200">
                <a:solidFill>
                  <a:schemeClr val="tx1"/>
                </a:solidFill>
                <a:effectLst/>
                <a:latin typeface="+mn-lt"/>
                <a:ea typeface="+mn-ea"/>
                <a:cs typeface="+mn-cs"/>
              </a:rPr>
              <a:t>After making introductions, the hiring manager should describe for the candidate how the questions will be asked, whether in a round-robin or through a spokesperson. The same format should be applied to every candidate, and if employing the round-robin method, the same committee member should ask the same question or questions of every candidate to ensure consistency.</a:t>
            </a:r>
            <a:endParaRPr lang="en-US" sz="1200" kern="1200">
              <a:solidFill>
                <a:schemeClr val="tx1"/>
              </a:solidFill>
              <a:effectLst/>
              <a:latin typeface="+mn-lt"/>
              <a:ea typeface="+mn-ea"/>
              <a:cs typeface="+mn-cs"/>
            </a:endParaRPr>
          </a:p>
          <a:p>
            <a:pPr marL="228600" lvl="0" indent="-228600">
              <a:spcBef>
                <a:spcPts val="300"/>
              </a:spcBef>
              <a:buFont typeface="+mj-lt"/>
              <a:buAutoNum type="arabicPeriod"/>
            </a:pPr>
            <a:r>
              <a:rPr lang="en-US" sz="1200" i="1" kern="1200">
                <a:solidFill>
                  <a:schemeClr val="tx1"/>
                </a:solidFill>
                <a:effectLst/>
                <a:latin typeface="+mn-lt"/>
                <a:ea typeface="+mn-ea"/>
                <a:cs typeface="+mn-cs"/>
              </a:rPr>
              <a:t>As a courtesy, HR recommends informing the candidate that the committee members will be taking notes throughout the interview, whether by hand or on their computers.</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36</a:t>
            </a:fld>
            <a:endParaRPr lang="en-US"/>
          </a:p>
        </p:txBody>
      </p:sp>
    </p:spTree>
    <p:extLst>
      <p:ext uri="{BB962C8B-B14F-4D97-AF65-F5344CB8AC3E}">
        <p14:creationId xmlns:p14="http://schemas.microsoft.com/office/powerpoint/2010/main" val="812067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i="1" kern="1200">
                <a:solidFill>
                  <a:schemeClr val="tx1"/>
                </a:solidFill>
                <a:effectLst/>
                <a:latin typeface="+mn-lt"/>
                <a:ea typeface="+mn-ea"/>
                <a:cs typeface="+mn-cs"/>
              </a:rPr>
              <a:t>Final interviews may </a:t>
            </a:r>
            <a:r>
              <a:rPr lang="en-US" sz="1200" i="1" u="sng" kern="1200">
                <a:solidFill>
                  <a:schemeClr val="tx1"/>
                </a:solidFill>
                <a:effectLst/>
                <a:latin typeface="+mn-lt"/>
                <a:ea typeface="+mn-ea"/>
                <a:cs typeface="+mn-cs"/>
              </a:rPr>
              <a:t>not</a:t>
            </a:r>
            <a:r>
              <a:rPr lang="en-US" sz="1200" i="1" kern="1200">
                <a:solidFill>
                  <a:schemeClr val="tx1"/>
                </a:solidFill>
                <a:effectLst/>
                <a:latin typeface="+mn-lt"/>
                <a:ea typeface="+mn-ea"/>
                <a:cs typeface="+mn-cs"/>
              </a:rPr>
              <a:t> be scheduled without the prior consent of HR.</a:t>
            </a:r>
            <a:endParaRPr lang="en-US" sz="1200" kern="1200">
              <a:solidFill>
                <a:schemeClr val="tx1"/>
              </a:solidFill>
              <a:effectLst/>
              <a:latin typeface="+mn-lt"/>
              <a:ea typeface="+mn-ea"/>
              <a:cs typeface="+mn-cs"/>
            </a:endParaRPr>
          </a:p>
          <a:p>
            <a:pPr marL="228600" lvl="0" indent="-228600">
              <a:spcBef>
                <a:spcPts val="300"/>
              </a:spcBef>
              <a:buFont typeface="+mj-lt"/>
              <a:buAutoNum type="arabicPeriod"/>
            </a:pPr>
            <a:r>
              <a:rPr lang="en-US" sz="1200" i="1" kern="1200">
                <a:solidFill>
                  <a:schemeClr val="tx1"/>
                </a:solidFill>
                <a:effectLst/>
                <a:latin typeface="+mn-lt"/>
                <a:ea typeface="+mn-ea"/>
                <a:cs typeface="+mn-cs"/>
              </a:rPr>
              <a:t>Depending on the position, the President’s or Designee’s office may coordinate the final interview events, participants, invitations and confirmations.</a:t>
            </a:r>
            <a:endParaRPr lang="en-US" sz="1200" kern="1200">
              <a:solidFill>
                <a:schemeClr val="tx1"/>
              </a:solidFill>
              <a:effectLst/>
              <a:latin typeface="+mn-lt"/>
              <a:ea typeface="+mn-ea"/>
              <a:cs typeface="+mn-cs"/>
            </a:endParaRPr>
          </a:p>
          <a:p>
            <a:pPr marL="228600" lvl="0" indent="-228600">
              <a:spcBef>
                <a:spcPts val="300"/>
              </a:spcBef>
              <a:buFont typeface="+mj-lt"/>
              <a:buAutoNum type="arabicPeriod"/>
            </a:pPr>
            <a:r>
              <a:rPr lang="en-US" sz="1200" i="1" kern="1200">
                <a:solidFill>
                  <a:schemeClr val="tx1"/>
                </a:solidFill>
                <a:effectLst/>
                <a:latin typeface="+mn-lt"/>
                <a:ea typeface="+mn-ea"/>
                <a:cs typeface="+mn-cs"/>
              </a:rPr>
              <a:t>When scheduling final interviews, finalists should be instructed to arrive at their designated interview start time - final interview questions are not provided to the candidates ahead of time. They’re on their own for this one!</a:t>
            </a:r>
            <a:endParaRPr lang="en-US" sz="1200" kern="1200">
              <a:solidFill>
                <a:schemeClr val="tx1"/>
              </a:solidFill>
              <a:effectLst/>
              <a:latin typeface="+mn-lt"/>
              <a:ea typeface="+mn-ea"/>
              <a:cs typeface="+mn-cs"/>
            </a:endParaRPr>
          </a:p>
          <a:p>
            <a:pPr marL="228600" lvl="0" indent="-228600">
              <a:spcBef>
                <a:spcPts val="300"/>
              </a:spcBef>
              <a:buFont typeface="+mj-lt"/>
              <a:buAutoNum type="arabicPeriod"/>
            </a:pPr>
            <a:r>
              <a:rPr lang="en-US" sz="1200" i="1" kern="1200">
                <a:solidFill>
                  <a:schemeClr val="tx1"/>
                </a:solidFill>
                <a:effectLst/>
                <a:latin typeface="+mn-lt"/>
                <a:ea typeface="+mn-ea"/>
                <a:cs typeface="+mn-cs"/>
              </a:rPr>
              <a:t>Once the interview schedule, including all events, is set, the hiring manager should distribute it to all of the participants involved, unless the President or Designee’s office is coordinating.</a:t>
            </a:r>
            <a:endParaRPr lang="en-US" sz="1200" kern="1200">
              <a:solidFill>
                <a:schemeClr val="tx1"/>
              </a:solidFill>
              <a:effectLst/>
              <a:latin typeface="+mn-lt"/>
              <a:ea typeface="+mn-ea"/>
              <a:cs typeface="+mn-cs"/>
            </a:endParaRPr>
          </a:p>
          <a:p>
            <a:pPr marL="228600" lvl="0" indent="-228600">
              <a:spcBef>
                <a:spcPts val="300"/>
              </a:spcBef>
              <a:buFont typeface="+mj-lt"/>
              <a:buAutoNum type="arabicPeriod"/>
            </a:pPr>
            <a:r>
              <a:rPr lang="en-US" sz="1200" i="1" kern="1200">
                <a:solidFill>
                  <a:schemeClr val="tx1"/>
                </a:solidFill>
                <a:effectLst/>
                <a:latin typeface="+mn-lt"/>
                <a:ea typeface="+mn-ea"/>
                <a:cs typeface="+mn-cs"/>
              </a:rPr>
              <a:t>For final interviews with a teaching demo, presentation, Meet &amp; Greet, and/or campus tour, the hiring manager will be responsible for recruiting the participants to these events and working with the President’s or Designee’s office to coordinate the scheduling accordingly.</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37</a:t>
            </a:fld>
            <a:endParaRPr lang="en-US"/>
          </a:p>
        </p:txBody>
      </p:sp>
    </p:spTree>
    <p:extLst>
      <p:ext uri="{BB962C8B-B14F-4D97-AF65-F5344CB8AC3E}">
        <p14:creationId xmlns:p14="http://schemas.microsoft.com/office/powerpoint/2010/main" val="3517385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For classified positions, the hiring manager and/or a designee will conduct the final interview. For full-time faculty and management positions, the President &amp; Designee will host the final </a:t>
            </a:r>
            <a:r>
              <a:rPr lang="en-US" sz="1200" i="1" u="sng" kern="1200">
                <a:solidFill>
                  <a:schemeClr val="tx1"/>
                </a:solidFill>
                <a:effectLst/>
                <a:latin typeface="+mn-lt"/>
                <a:ea typeface="+mn-ea"/>
                <a:cs typeface="+mn-cs"/>
              </a:rPr>
              <a:t>interview</a:t>
            </a:r>
            <a:r>
              <a:rPr lang="en-US" sz="1200" i="1" kern="1200">
                <a:solidFill>
                  <a:schemeClr val="tx1"/>
                </a:solidFill>
                <a:effectLst/>
                <a:latin typeface="+mn-lt"/>
                <a:ea typeface="+mn-ea"/>
                <a:cs typeface="+mn-cs"/>
              </a:rPr>
              <a:t>, but the </a:t>
            </a:r>
            <a:r>
              <a:rPr lang="en-US" sz="1200" i="1" u="sng" kern="1200">
                <a:solidFill>
                  <a:schemeClr val="tx1"/>
                </a:solidFill>
                <a:effectLst/>
                <a:latin typeface="+mn-lt"/>
                <a:ea typeface="+mn-ea"/>
                <a:cs typeface="+mn-cs"/>
              </a:rPr>
              <a:t>hiring manager</a:t>
            </a:r>
            <a:r>
              <a:rPr lang="en-US" sz="1200" i="1" kern="1200">
                <a:solidFill>
                  <a:schemeClr val="tx1"/>
                </a:solidFill>
                <a:effectLst/>
                <a:latin typeface="+mn-lt"/>
                <a:ea typeface="+mn-ea"/>
                <a:cs typeface="+mn-cs"/>
              </a:rPr>
              <a:t> will normally be expected to host the final </a:t>
            </a:r>
            <a:r>
              <a:rPr lang="en-US" sz="1200" i="1" u="sng" kern="1200">
                <a:solidFill>
                  <a:schemeClr val="tx1"/>
                </a:solidFill>
                <a:effectLst/>
                <a:latin typeface="+mn-lt"/>
                <a:ea typeface="+mn-ea"/>
                <a:cs typeface="+mn-cs"/>
              </a:rPr>
              <a:t>demo or presentation</a:t>
            </a:r>
            <a:r>
              <a:rPr lang="en-US" sz="1200" i="1" kern="1200">
                <a:solidFill>
                  <a:schemeClr val="tx1"/>
                </a:solidFill>
                <a:effectLst/>
                <a:latin typeface="+mn-lt"/>
                <a:ea typeface="+mn-ea"/>
                <a:cs typeface="+mn-cs"/>
              </a:rPr>
              <a:t> and any subsequent deliberations by the screening committee.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Pause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38</a:t>
            </a:fld>
            <a:endParaRPr lang="en-US"/>
          </a:p>
        </p:txBody>
      </p:sp>
    </p:spTree>
    <p:extLst>
      <p:ext uri="{BB962C8B-B14F-4D97-AF65-F5344CB8AC3E}">
        <p14:creationId xmlns:p14="http://schemas.microsoft.com/office/powerpoint/2010/main" val="1093899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Following the final interviews, either the hiring manager, or the President or Designee, notifies HR of which finalist has been selected for reference checking.</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39</a:t>
            </a:fld>
            <a:endParaRPr lang="en-US"/>
          </a:p>
        </p:txBody>
      </p:sp>
    </p:spTree>
    <p:extLst>
      <p:ext uri="{BB962C8B-B14F-4D97-AF65-F5344CB8AC3E}">
        <p14:creationId xmlns:p14="http://schemas.microsoft.com/office/powerpoint/2010/main" val="3851898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Now that we’ve covered Employment Services’ role and responsibilities, let’s review the Hiring Manager’s role.</a:t>
            </a:r>
          </a:p>
        </p:txBody>
      </p:sp>
      <p:sp>
        <p:nvSpPr>
          <p:cNvPr id="4" name="Slide Number Placeholder 3"/>
          <p:cNvSpPr>
            <a:spLocks noGrp="1"/>
          </p:cNvSpPr>
          <p:nvPr>
            <p:ph type="sldNum" sz="quarter" idx="5"/>
          </p:nvPr>
        </p:nvSpPr>
        <p:spPr/>
        <p:txBody>
          <a:bodyPr/>
          <a:lstStyle/>
          <a:p>
            <a:fld id="{0E6B57F2-F804-477A-8259-66CB053E49E4}" type="slidenum">
              <a:rPr lang="en-US" smtClean="0"/>
              <a:t>4</a:t>
            </a:fld>
            <a:endParaRPr lang="en-US"/>
          </a:p>
        </p:txBody>
      </p:sp>
    </p:spTree>
    <p:extLst>
      <p:ext uri="{BB962C8B-B14F-4D97-AF65-F5344CB8AC3E}">
        <p14:creationId xmlns:p14="http://schemas.microsoft.com/office/powerpoint/2010/main" val="3522038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i="1"/>
              <a:t>Reference checks should not begin without the prior authorization of HR.</a:t>
            </a:r>
            <a:endParaRPr lang="en-US"/>
          </a:p>
          <a:p>
            <a:pPr marL="228600" lvl="0" indent="-228600">
              <a:spcBef>
                <a:spcPts val="300"/>
              </a:spcBef>
              <a:buFont typeface="+mj-lt"/>
              <a:buAutoNum type="arabicPeriod"/>
            </a:pPr>
            <a:r>
              <a:rPr lang="en-US" i="1"/>
              <a:t>Whether using the Reference Check Form or creating a template of your own, please document each conversation or exchange carefully, including the questions asked and responses given, and ensure that questions are consistent from one reference to another.</a:t>
            </a:r>
            <a:endParaRPr lang="en-US"/>
          </a:p>
          <a:p>
            <a:pPr marL="228600" lvl="0" indent="-228600">
              <a:spcBef>
                <a:spcPts val="300"/>
              </a:spcBef>
              <a:buFont typeface="+mj-lt"/>
              <a:buAutoNum type="arabicPeriod"/>
            </a:pPr>
            <a:r>
              <a:rPr lang="en-US" i="1"/>
              <a:t>It is critical that the all of the completed reference check forms and notes be emailed to HR for the recruitment file.</a:t>
            </a:r>
            <a:endParaRPr lang="en-US"/>
          </a:p>
          <a:p>
            <a:pPr marL="228600" lvl="0" indent="-228600">
              <a:spcBef>
                <a:spcPts val="300"/>
              </a:spcBef>
              <a:buFont typeface="+mj-lt"/>
              <a:buAutoNum type="arabicPeriod"/>
            </a:pPr>
            <a:r>
              <a:rPr lang="en-US" i="1"/>
              <a:t>No reference checks are conducted for temp pool appointees.</a:t>
            </a:r>
            <a:endParaRPr lang="en-US"/>
          </a:p>
          <a:p>
            <a:pPr marL="228600" indent="-228600">
              <a:buFont typeface="+mj-lt"/>
              <a:buAutoNum type="arabicPeriod"/>
            </a:pPr>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40</a:t>
            </a:fld>
            <a:endParaRPr lang="en-US"/>
          </a:p>
        </p:txBody>
      </p:sp>
    </p:spTree>
    <p:extLst>
      <p:ext uri="{BB962C8B-B14F-4D97-AF65-F5344CB8AC3E}">
        <p14:creationId xmlns:p14="http://schemas.microsoft.com/office/powerpoint/2010/main" val="1960588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Upon receiving favorable reference checks, a </a:t>
            </a:r>
            <a:r>
              <a:rPr lang="en-US" sz="1200" i="1" u="sng" kern="1200">
                <a:solidFill>
                  <a:schemeClr val="tx1"/>
                </a:solidFill>
                <a:effectLst/>
                <a:latin typeface="+mn-lt"/>
                <a:ea typeface="+mn-ea"/>
                <a:cs typeface="+mn-cs"/>
              </a:rPr>
              <a:t>conditional</a:t>
            </a:r>
            <a:r>
              <a:rPr lang="en-US" sz="1200" i="1" kern="1200">
                <a:solidFill>
                  <a:schemeClr val="tx1"/>
                </a:solidFill>
                <a:effectLst/>
                <a:latin typeface="+mn-lt"/>
                <a:ea typeface="+mn-ea"/>
                <a:cs typeface="+mn-cs"/>
              </a:rPr>
              <a:t> job offer may be made.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41</a:t>
            </a:fld>
            <a:endParaRPr lang="en-US"/>
          </a:p>
        </p:txBody>
      </p:sp>
    </p:spTree>
    <p:extLst>
      <p:ext uri="{BB962C8B-B14F-4D97-AF65-F5344CB8AC3E}">
        <p14:creationId xmlns:p14="http://schemas.microsoft.com/office/powerpoint/2010/main" val="2482305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Salary placement on the position’s respective salary schedule is determined based on background and experience, and in most cases is not negotiable.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PAUSE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42</a:t>
            </a:fld>
            <a:endParaRPr lang="en-US"/>
          </a:p>
        </p:txBody>
      </p:sp>
    </p:spTree>
    <p:extLst>
      <p:ext uri="{BB962C8B-B14F-4D97-AF65-F5344CB8AC3E}">
        <p14:creationId xmlns:p14="http://schemas.microsoft.com/office/powerpoint/2010/main" val="3272147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i="1" kern="1200">
                <a:solidFill>
                  <a:schemeClr val="tx1"/>
                </a:solidFill>
                <a:effectLst/>
                <a:latin typeface="+mn-lt"/>
                <a:ea typeface="+mn-ea"/>
                <a:cs typeface="+mn-cs"/>
              </a:rPr>
              <a:t>All job offers are considered </a:t>
            </a:r>
            <a:r>
              <a:rPr lang="en-US" sz="1200" i="1" u="sng" kern="1200">
                <a:solidFill>
                  <a:schemeClr val="tx1"/>
                </a:solidFill>
                <a:effectLst/>
                <a:latin typeface="+mn-lt"/>
                <a:ea typeface="+mn-ea"/>
                <a:cs typeface="+mn-cs"/>
              </a:rPr>
              <a:t>conditional</a:t>
            </a:r>
            <a:r>
              <a:rPr lang="en-US" sz="1200" i="1" kern="1200">
                <a:solidFill>
                  <a:schemeClr val="tx1"/>
                </a:solidFill>
                <a:effectLst/>
                <a:latin typeface="+mn-lt"/>
                <a:ea typeface="+mn-ea"/>
                <a:cs typeface="+mn-cs"/>
              </a:rPr>
              <a:t>, pending the finalist’s successful completion of all District-required clearances.</a:t>
            </a:r>
            <a:endParaRPr lang="en-US" sz="1200" kern="1200">
              <a:solidFill>
                <a:schemeClr val="tx1"/>
              </a:solidFill>
              <a:effectLst/>
              <a:latin typeface="+mn-lt"/>
              <a:ea typeface="+mn-ea"/>
              <a:cs typeface="+mn-cs"/>
            </a:endParaRPr>
          </a:p>
          <a:p>
            <a:pPr marL="228600" lvl="0" indent="-228600">
              <a:spcBef>
                <a:spcPts val="300"/>
              </a:spcBef>
              <a:buFont typeface="+mj-lt"/>
              <a:buAutoNum type="arabicPeriod"/>
            </a:pPr>
            <a:r>
              <a:rPr lang="en-US" sz="1200" i="1" kern="1200">
                <a:solidFill>
                  <a:schemeClr val="tx1"/>
                </a:solidFill>
                <a:effectLst/>
                <a:latin typeface="+mn-lt"/>
                <a:ea typeface="+mn-ea"/>
                <a:cs typeface="+mn-cs"/>
              </a:rPr>
              <a:t>For full-time faculty and management positions, the Superintendent/President will make the offer. And, for classified positions, in most cases, the hiring manager will offer the position to the finalist.</a:t>
            </a:r>
            <a:endParaRPr lang="en-US" sz="1200" kern="1200">
              <a:solidFill>
                <a:schemeClr val="tx1"/>
              </a:solidFill>
              <a:effectLst/>
              <a:latin typeface="+mn-lt"/>
              <a:ea typeface="+mn-ea"/>
              <a:cs typeface="+mn-cs"/>
            </a:endParaRPr>
          </a:p>
          <a:p>
            <a:pPr marL="228600" lvl="0" indent="-228600">
              <a:spcBef>
                <a:spcPts val="300"/>
              </a:spcBef>
              <a:buFont typeface="+mj-lt"/>
              <a:buAutoNum type="arabicPeriod"/>
            </a:pPr>
            <a:r>
              <a:rPr lang="en-US" sz="1200" i="1" kern="1200">
                <a:solidFill>
                  <a:schemeClr val="tx1"/>
                </a:solidFill>
                <a:effectLst/>
                <a:latin typeface="+mn-lt"/>
                <a:ea typeface="+mn-ea"/>
                <a:cs typeface="+mn-cs"/>
              </a:rPr>
              <a:t>As soon as a verbal offer is accepted, it’s important to relay that information to HR </a:t>
            </a:r>
            <a:r>
              <a:rPr lang="en-US" sz="1200" i="1" kern="1200" err="1">
                <a:solidFill>
                  <a:schemeClr val="tx1"/>
                </a:solidFill>
                <a:effectLst/>
                <a:latin typeface="+mn-lt"/>
                <a:ea typeface="+mn-ea"/>
                <a:cs typeface="+mn-cs"/>
              </a:rPr>
              <a:t>immedidately</a:t>
            </a:r>
            <a:r>
              <a:rPr lang="en-US" sz="1200" i="1" kern="1200">
                <a:solidFill>
                  <a:schemeClr val="tx1"/>
                </a:solidFill>
                <a:effectLst/>
                <a:latin typeface="+mn-lt"/>
                <a:ea typeface="+mn-ea"/>
                <a:cs typeface="+mn-cs"/>
              </a:rPr>
              <a:t> so that the </a:t>
            </a:r>
            <a:r>
              <a:rPr lang="en-US" sz="1200" i="1" u="sng" kern="1200">
                <a:solidFill>
                  <a:schemeClr val="tx1"/>
                </a:solidFill>
                <a:effectLst/>
                <a:latin typeface="+mn-lt"/>
                <a:ea typeface="+mn-ea"/>
                <a:cs typeface="+mn-cs"/>
              </a:rPr>
              <a:t>written</a:t>
            </a:r>
            <a:r>
              <a:rPr lang="en-US" sz="1200" i="1" kern="1200">
                <a:solidFill>
                  <a:schemeClr val="tx1"/>
                </a:solidFill>
                <a:effectLst/>
                <a:latin typeface="+mn-lt"/>
                <a:ea typeface="+mn-ea"/>
                <a:cs typeface="+mn-cs"/>
              </a:rPr>
              <a:t> offer and management employment agreements may be drawn up and issued quickly.</a:t>
            </a:r>
            <a:endParaRPr lang="en-US" sz="1200" kern="1200">
              <a:solidFill>
                <a:schemeClr val="tx1"/>
              </a:solidFill>
              <a:effectLst/>
              <a:latin typeface="+mn-lt"/>
              <a:ea typeface="+mn-ea"/>
              <a:cs typeface="+mn-cs"/>
            </a:endParaRPr>
          </a:p>
          <a:p>
            <a:pPr marL="228600" lvl="0" indent="-228600">
              <a:spcBef>
                <a:spcPts val="300"/>
              </a:spcBef>
              <a:buFont typeface="+mj-lt"/>
              <a:buAutoNum type="arabicPeriod"/>
            </a:pPr>
            <a:r>
              <a:rPr lang="en-US" sz="1200" i="1" kern="1200">
                <a:solidFill>
                  <a:schemeClr val="tx1"/>
                </a:solidFill>
                <a:effectLst/>
                <a:latin typeface="+mn-lt"/>
                <a:ea typeface="+mn-ea"/>
                <a:cs typeface="+mn-cs"/>
              </a:rPr>
              <a:t>HR cannot submit an appointment to the Board of Trustees for approval until the written offer is return to HR.  So, time is often of the essence, as the new employee may not begin working until Board approval is received.</a:t>
            </a:r>
            <a:endParaRPr lang="en-US" sz="1200" kern="1200">
              <a:solidFill>
                <a:schemeClr val="tx1"/>
              </a:solidFill>
              <a:effectLst/>
              <a:latin typeface="+mn-lt"/>
              <a:ea typeface="+mn-ea"/>
              <a:cs typeface="+mn-cs"/>
            </a:endParaRPr>
          </a:p>
          <a:p>
            <a:pPr marL="228600" lvl="0" indent="-228600">
              <a:spcBef>
                <a:spcPts val="300"/>
              </a:spcBef>
              <a:buFont typeface="+mj-lt"/>
              <a:buAutoNum type="arabicPeriod"/>
            </a:pPr>
            <a:r>
              <a:rPr lang="en-US" sz="1200" i="1" kern="1200">
                <a:solidFill>
                  <a:schemeClr val="tx1"/>
                </a:solidFill>
                <a:effectLst/>
                <a:latin typeface="+mn-lt"/>
                <a:ea typeface="+mn-ea"/>
                <a:cs typeface="+mn-cs"/>
              </a:rPr>
              <a:t>Upon receipt of the signed, written offer, HR will initiate the onboarding process with the new employee, and onboarding may take place while awaiting the Board’s approval.</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43</a:t>
            </a:fld>
            <a:endParaRPr lang="en-US"/>
          </a:p>
        </p:txBody>
      </p:sp>
    </p:spTree>
    <p:extLst>
      <p:ext uri="{BB962C8B-B14F-4D97-AF65-F5344CB8AC3E}">
        <p14:creationId xmlns:p14="http://schemas.microsoft.com/office/powerpoint/2010/main" val="351053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i="1" kern="1200">
                <a:solidFill>
                  <a:schemeClr val="tx1"/>
                </a:solidFill>
                <a:effectLst/>
                <a:latin typeface="+mn-lt"/>
                <a:ea typeface="+mn-ea"/>
                <a:cs typeface="+mn-cs"/>
              </a:rPr>
              <a:t>With temp pools, the newly appointed instructors are notified by HR that they have been added to the pool, but there is no formal offer of employment since temp pool assignments are </a:t>
            </a:r>
            <a:r>
              <a:rPr lang="en-US" sz="1200" i="1" u="sng" kern="1200">
                <a:solidFill>
                  <a:schemeClr val="tx1"/>
                </a:solidFill>
                <a:effectLst/>
                <a:latin typeface="+mn-lt"/>
                <a:ea typeface="+mn-ea"/>
                <a:cs typeface="+mn-cs"/>
              </a:rPr>
              <a:t>not</a:t>
            </a:r>
            <a:r>
              <a:rPr lang="en-US" sz="1200" i="1" kern="1200">
                <a:solidFill>
                  <a:schemeClr val="tx1"/>
                </a:solidFill>
                <a:effectLst/>
                <a:latin typeface="+mn-lt"/>
                <a:ea typeface="+mn-ea"/>
                <a:cs typeface="+mn-cs"/>
              </a:rPr>
              <a:t> guaranteed. </a:t>
            </a:r>
            <a:endParaRPr lang="en-US" sz="1200" kern="1200">
              <a:solidFill>
                <a:schemeClr val="tx1"/>
              </a:solidFill>
              <a:effectLst/>
              <a:latin typeface="+mn-lt"/>
              <a:ea typeface="+mn-ea"/>
              <a:cs typeface="+mn-cs"/>
            </a:endParaRPr>
          </a:p>
          <a:p>
            <a:pPr marL="228600" lvl="0" indent="-228600">
              <a:spcBef>
                <a:spcPts val="300"/>
              </a:spcBef>
              <a:buFont typeface="+mj-lt"/>
              <a:buAutoNum type="arabicPeriod"/>
            </a:pPr>
            <a:r>
              <a:rPr lang="en-US" sz="1200" i="1" kern="1200">
                <a:solidFill>
                  <a:schemeClr val="tx1"/>
                </a:solidFill>
                <a:effectLst/>
                <a:latin typeface="+mn-lt"/>
                <a:ea typeface="+mn-ea"/>
                <a:cs typeface="+mn-cs"/>
              </a:rPr>
              <a:t>Once the department calls upon a new pool member to assign units, the hiring manager or department chair must notify HR so that we may initiate onboarding at that time.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44</a:t>
            </a:fld>
            <a:endParaRPr lang="en-US"/>
          </a:p>
        </p:txBody>
      </p:sp>
    </p:spTree>
    <p:extLst>
      <p:ext uri="{BB962C8B-B14F-4D97-AF65-F5344CB8AC3E}">
        <p14:creationId xmlns:p14="http://schemas.microsoft.com/office/powerpoint/2010/main" val="3432868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At this point, hopefully the position or pool has been filled successfully! Following are final steps and points to consider.</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45</a:t>
            </a:fld>
            <a:endParaRPr lang="en-US"/>
          </a:p>
        </p:txBody>
      </p:sp>
    </p:spTree>
    <p:extLst>
      <p:ext uri="{BB962C8B-B14F-4D97-AF65-F5344CB8AC3E}">
        <p14:creationId xmlns:p14="http://schemas.microsoft.com/office/powerpoint/2010/main" val="1827567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i="1"/>
              <a:t>At the end of each recruitment, all of the materials developed and collected during the course of the recruitment should be sent </a:t>
            </a:r>
            <a:r>
              <a:rPr lang="en-US" i="1" u="sng"/>
              <a:t>electronically</a:t>
            </a:r>
            <a:r>
              <a:rPr lang="en-US" i="1"/>
              <a:t> to HR for the master recruitment file. If some items have already been sent, there is no need to re-send them; otherwise, please return everything to HR as soon as possible. Once materials have been </a:t>
            </a:r>
            <a:r>
              <a:rPr lang="en-US" i="1" u="sng"/>
              <a:t>received</a:t>
            </a:r>
            <a:r>
              <a:rPr lang="en-US" i="1"/>
              <a:t> electronically by HR, any original, hard copies of the materials should be </a:t>
            </a:r>
            <a:r>
              <a:rPr lang="en-US" i="1" u="sng"/>
              <a:t>shredded</a:t>
            </a:r>
            <a:r>
              <a:rPr lang="en-US" i="1"/>
              <a:t> or sent to HR via interoffice mail, and </a:t>
            </a:r>
            <a:r>
              <a:rPr lang="en-US" i="1" u="sng"/>
              <a:t>HR</a:t>
            </a:r>
            <a:r>
              <a:rPr lang="en-US" i="1"/>
              <a:t> will shred them.</a:t>
            </a:r>
            <a:endParaRPr lang="en-US"/>
          </a:p>
          <a:p>
            <a:pPr marL="228600" lvl="0" indent="-228600">
              <a:spcBef>
                <a:spcPts val="300"/>
              </a:spcBef>
              <a:buFont typeface="+mj-lt"/>
              <a:buAutoNum type="arabicPeriod"/>
            </a:pPr>
            <a:r>
              <a:rPr lang="en-US" i="1"/>
              <a:t>When a position or temp pool is not filled successfully, there may be more than one option moving forward, so please consult HR to determine what is most advisable at the time.</a:t>
            </a:r>
            <a:endParaRPr lang="en-US"/>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46</a:t>
            </a:fld>
            <a:endParaRPr lang="en-US"/>
          </a:p>
        </p:txBody>
      </p:sp>
    </p:spTree>
    <p:extLst>
      <p:ext uri="{BB962C8B-B14F-4D97-AF65-F5344CB8AC3E}">
        <p14:creationId xmlns:p14="http://schemas.microsoft.com/office/powerpoint/2010/main" val="29030121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1" kern="1200">
                <a:solidFill>
                  <a:schemeClr val="tx1"/>
                </a:solidFill>
                <a:effectLst/>
                <a:latin typeface="+mn-lt"/>
                <a:ea typeface="+mn-ea"/>
                <a:cs typeface="+mn-cs"/>
              </a:rPr>
              <a:t>A recruitment’s duration hinges on three main variables: 1.) How quickly a committee may be formed; 2.) The screening committee’s availability and level of flexibility; and 3.) For FT Faculty and Management positions, the President &amp; Designee’s co-availability and flexibility. Because most recruitments take at least a couple of months to complete, HR does not recommend that any Hiring Manager hold more than </a:t>
            </a:r>
            <a:r>
              <a:rPr lang="en-US" sz="1200" i="1" u="sng" kern="1200">
                <a:solidFill>
                  <a:schemeClr val="tx1"/>
                </a:solidFill>
                <a:effectLst/>
                <a:latin typeface="+mn-lt"/>
                <a:ea typeface="+mn-ea"/>
                <a:cs typeface="+mn-cs"/>
              </a:rPr>
              <a:t>three</a:t>
            </a:r>
            <a:r>
              <a:rPr lang="en-US" sz="1200" i="1" kern="1200">
                <a:solidFill>
                  <a:schemeClr val="tx1"/>
                </a:solidFill>
                <a:effectLst/>
                <a:latin typeface="+mn-lt"/>
                <a:ea typeface="+mn-ea"/>
                <a:cs typeface="+mn-cs"/>
              </a:rPr>
              <a:t> recruitments in any given semester. </a:t>
            </a:r>
          </a:p>
          <a:p>
            <a:pPr marL="228600" marR="0" lvl="0" indent="-228600" algn="l" defTabSz="914400" rtl="0" eaLnBrk="1" fontAlgn="auto" latinLnBrk="0" hangingPunct="1">
              <a:lnSpc>
                <a:spcPct val="100000"/>
              </a:lnSpc>
              <a:spcBef>
                <a:spcPts val="300"/>
              </a:spcBef>
              <a:spcAft>
                <a:spcPts val="0"/>
              </a:spcAft>
              <a:buClrTx/>
              <a:buSzTx/>
              <a:buFont typeface="+mj-lt"/>
              <a:buAutoNum type="arabicPeriod"/>
              <a:tabLst/>
              <a:defRPr/>
            </a:pPr>
            <a:r>
              <a:rPr lang="en-US" sz="1200" i="1" kern="1200">
                <a:solidFill>
                  <a:schemeClr val="tx1"/>
                </a:solidFill>
                <a:effectLst/>
                <a:latin typeface="+mn-lt"/>
                <a:ea typeface="+mn-ea"/>
                <a:cs typeface="+mn-cs"/>
              </a:rPr>
              <a:t>The Hiring Manager may designate a staff member to assist them with the recruitment’s administrative tasks. As a participant to the recruitment, this support champion would also be expected to sign the Confidentiality Agreement.</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47</a:t>
            </a:fld>
            <a:endParaRPr lang="en-US"/>
          </a:p>
        </p:txBody>
      </p:sp>
    </p:spTree>
    <p:extLst>
      <p:ext uri="{BB962C8B-B14F-4D97-AF65-F5344CB8AC3E}">
        <p14:creationId xmlns:p14="http://schemas.microsoft.com/office/powerpoint/2010/main" val="236963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We encourage you to review these important resources and to save them for future reference.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48</a:t>
            </a:fld>
            <a:endParaRPr lang="en-US"/>
          </a:p>
        </p:txBody>
      </p:sp>
    </p:spTree>
    <p:extLst>
      <p:ext uri="{BB962C8B-B14F-4D97-AF65-F5344CB8AC3E}">
        <p14:creationId xmlns:p14="http://schemas.microsoft.com/office/powerpoint/2010/main" val="25863766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feel free to reach out to any of us if you have any questions or need clarification regarding the recruitment process. We are looking forward to working with you to fill your openings!</a:t>
            </a:r>
          </a:p>
        </p:txBody>
      </p:sp>
      <p:sp>
        <p:nvSpPr>
          <p:cNvPr id="4" name="Slide Number Placeholder 3"/>
          <p:cNvSpPr>
            <a:spLocks noGrp="1"/>
          </p:cNvSpPr>
          <p:nvPr>
            <p:ph type="sldNum" sz="quarter" idx="5"/>
          </p:nvPr>
        </p:nvSpPr>
        <p:spPr/>
        <p:txBody>
          <a:bodyPr/>
          <a:lstStyle/>
          <a:p>
            <a:fld id="{0E6B57F2-F804-477A-8259-66CB053E49E4}" type="slidenum">
              <a:rPr lang="en-US" smtClean="0"/>
              <a:t>49</a:t>
            </a:fld>
            <a:endParaRPr lang="en-US"/>
          </a:p>
        </p:txBody>
      </p:sp>
    </p:spTree>
    <p:extLst>
      <p:ext uri="{BB962C8B-B14F-4D97-AF65-F5344CB8AC3E}">
        <p14:creationId xmlns:p14="http://schemas.microsoft.com/office/powerpoint/2010/main" val="1581381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i="1"/>
              <a:t>Under the guidance of Employment Services – or Human Resources – the Hiring Manager will serve as the point-person for the screening committee throughout the recruitment.</a:t>
            </a:r>
          </a:p>
          <a:p>
            <a:pPr marL="228600" indent="-228600">
              <a:spcBef>
                <a:spcPts val="300"/>
              </a:spcBef>
              <a:buFont typeface="+mj-lt"/>
              <a:buAutoNum type="arabicPeriod"/>
            </a:pPr>
            <a:r>
              <a:rPr lang="en-US" i="1"/>
              <a:t>The Hiring Manager will be responsible for scheduling and hosting all of the meetings and interviews, while keeping HR informed of the committee’s progress along the way.</a:t>
            </a:r>
          </a:p>
          <a:p>
            <a:pPr marL="228600" indent="-228600">
              <a:spcBef>
                <a:spcPts val="300"/>
              </a:spcBef>
              <a:buFont typeface="+mj-lt"/>
              <a:buAutoNum type="arabicPeriod"/>
            </a:pPr>
            <a:r>
              <a:rPr lang="en-US" i="1"/>
              <a:t>Please take a few moments to review this summary of the Hiring Manager’s roles before we continue.</a:t>
            </a:r>
          </a:p>
        </p:txBody>
      </p:sp>
      <p:sp>
        <p:nvSpPr>
          <p:cNvPr id="4" name="Slide Number Placeholder 3"/>
          <p:cNvSpPr>
            <a:spLocks noGrp="1"/>
          </p:cNvSpPr>
          <p:nvPr>
            <p:ph type="sldNum" sz="quarter" idx="5"/>
          </p:nvPr>
        </p:nvSpPr>
        <p:spPr/>
        <p:txBody>
          <a:bodyPr/>
          <a:lstStyle/>
          <a:p>
            <a:fld id="{0E6B57F2-F804-477A-8259-66CB053E49E4}" type="slidenum">
              <a:rPr lang="en-US" smtClean="0"/>
              <a:t>5</a:t>
            </a:fld>
            <a:endParaRPr lang="en-US"/>
          </a:p>
        </p:txBody>
      </p:sp>
    </p:spTree>
    <p:extLst>
      <p:ext uri="{BB962C8B-B14F-4D97-AF65-F5344CB8AC3E}">
        <p14:creationId xmlns:p14="http://schemas.microsoft.com/office/powerpoint/2010/main" val="198336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It’s time to recruit! For a formal recruitment to take place, one of these four triggers must occur. And for the first three, California Education Code requires the employer to recruit from within </a:t>
            </a:r>
            <a:r>
              <a:rPr lang="en-US" i="1" u="sng"/>
              <a:t>and</a:t>
            </a:r>
            <a:r>
              <a:rPr lang="en-US" i="1"/>
              <a:t> outside of the District. Temp Pool recruitments may be held at the discretion of the District and as deemed necessary to maintain adequate staffing.</a:t>
            </a:r>
            <a:endParaRPr lang="en-US"/>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6</a:t>
            </a:fld>
            <a:endParaRPr lang="en-US"/>
          </a:p>
        </p:txBody>
      </p:sp>
    </p:spTree>
    <p:extLst>
      <p:ext uri="{BB962C8B-B14F-4D97-AF65-F5344CB8AC3E}">
        <p14:creationId xmlns:p14="http://schemas.microsoft.com/office/powerpoint/2010/main" val="3965701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Once the vacancy type is defined, the recruitment process may begin, starting, in most cases, with the funding confirmation and the job description. </a:t>
            </a:r>
            <a:endParaRPr lang="en-US"/>
          </a:p>
          <a:p>
            <a:endParaRPr lang="en-US" i="1"/>
          </a:p>
          <a:p>
            <a:r>
              <a:rPr lang="en-US" i="1"/>
              <a:t>Pause </a:t>
            </a:r>
            <a:endParaRPr lang="en-US"/>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7</a:t>
            </a:fld>
            <a:endParaRPr lang="en-US"/>
          </a:p>
        </p:txBody>
      </p:sp>
    </p:spTree>
    <p:extLst>
      <p:ext uri="{BB962C8B-B14F-4D97-AF65-F5344CB8AC3E}">
        <p14:creationId xmlns:p14="http://schemas.microsoft.com/office/powerpoint/2010/main" val="1990624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AutoNum type="arabicPeriod"/>
            </a:pPr>
            <a:r>
              <a:rPr lang="en-US" sz="1200" i="1" kern="1200">
                <a:solidFill>
                  <a:schemeClr val="tx1"/>
                </a:solidFill>
                <a:effectLst/>
                <a:latin typeface="+mn-lt"/>
                <a:ea typeface="+mn-ea"/>
                <a:cs typeface="+mn-cs"/>
              </a:rPr>
              <a:t>When an opening occurs, the job description should be reviewed, so the Hiring Manager should request a copy of the current description from HR.  Only Management, Supervisory, and Classified positions have job descriptions; for </a:t>
            </a:r>
            <a:r>
              <a:rPr lang="en-US" sz="1200" i="1" u="sng" kern="1200">
                <a:solidFill>
                  <a:schemeClr val="tx1"/>
                </a:solidFill>
                <a:effectLst/>
                <a:latin typeface="+mn-lt"/>
                <a:ea typeface="+mn-ea"/>
                <a:cs typeface="+mn-cs"/>
              </a:rPr>
              <a:t>faculty</a:t>
            </a:r>
            <a:r>
              <a:rPr lang="en-US" sz="1200" i="1" kern="1200">
                <a:solidFill>
                  <a:schemeClr val="tx1"/>
                </a:solidFill>
                <a:effectLst/>
                <a:latin typeface="+mn-lt"/>
                <a:ea typeface="+mn-ea"/>
                <a:cs typeface="+mn-cs"/>
              </a:rPr>
              <a:t> positions and </a:t>
            </a:r>
            <a:r>
              <a:rPr lang="en-US" sz="1200" i="1" u="sng" kern="1200">
                <a:solidFill>
                  <a:schemeClr val="tx1"/>
                </a:solidFill>
                <a:effectLst/>
                <a:latin typeface="+mn-lt"/>
                <a:ea typeface="+mn-ea"/>
                <a:cs typeface="+mn-cs"/>
              </a:rPr>
              <a:t>temp pools</a:t>
            </a:r>
            <a:r>
              <a:rPr lang="en-US" sz="1200" i="1" kern="1200">
                <a:solidFill>
                  <a:schemeClr val="tx1"/>
                </a:solidFill>
                <a:effectLst/>
                <a:latin typeface="+mn-lt"/>
                <a:ea typeface="+mn-ea"/>
                <a:cs typeface="+mn-cs"/>
              </a:rPr>
              <a:t>, the most recent </a:t>
            </a:r>
            <a:r>
              <a:rPr lang="en-US" sz="1200" i="1" u="sng" kern="1200">
                <a:solidFill>
                  <a:schemeClr val="tx1"/>
                </a:solidFill>
                <a:effectLst/>
                <a:latin typeface="+mn-lt"/>
                <a:ea typeface="+mn-ea"/>
                <a:cs typeface="+mn-cs"/>
              </a:rPr>
              <a:t>posting</a:t>
            </a:r>
            <a:r>
              <a:rPr lang="en-US" sz="1200" i="1" kern="1200">
                <a:solidFill>
                  <a:schemeClr val="tx1"/>
                </a:solidFill>
                <a:effectLst/>
                <a:latin typeface="+mn-lt"/>
                <a:ea typeface="+mn-ea"/>
                <a:cs typeface="+mn-cs"/>
              </a:rPr>
              <a:t> is used for job description purposes.</a:t>
            </a:r>
          </a:p>
          <a:p>
            <a:pPr marL="228600" lvl="0" indent="-228600">
              <a:buAutoNum type="arabicPeriod" startAt="2"/>
            </a:pPr>
            <a:r>
              <a:rPr lang="en-US" sz="1200" i="1" kern="1200">
                <a:solidFill>
                  <a:schemeClr val="tx1"/>
                </a:solidFill>
                <a:effectLst/>
                <a:latin typeface="+mn-lt"/>
                <a:ea typeface="+mn-ea"/>
                <a:cs typeface="+mn-cs"/>
              </a:rPr>
              <a:t>Following the Executive Director of Human Resources’ review for classification and compensation, positions represented by CSEA must be vetted at the union’s </a:t>
            </a:r>
            <a:r>
              <a:rPr lang="en-US" sz="1200" i="1" u="sng" kern="1200">
                <a:solidFill>
                  <a:schemeClr val="tx1"/>
                </a:solidFill>
                <a:effectLst/>
                <a:latin typeface="+mn-lt"/>
                <a:ea typeface="+mn-ea"/>
                <a:cs typeface="+mn-cs"/>
              </a:rPr>
              <a:t>state and local</a:t>
            </a:r>
            <a:r>
              <a:rPr lang="en-US" sz="1200" i="1" kern="1200">
                <a:solidFill>
                  <a:schemeClr val="tx1"/>
                </a:solidFill>
                <a:effectLst/>
                <a:latin typeface="+mn-lt"/>
                <a:ea typeface="+mn-ea"/>
                <a:cs typeface="+mn-cs"/>
              </a:rPr>
              <a:t> level prior to being submitted to the Board of Trustees for approval. And, SEIU positions must be vetted at the union’s </a:t>
            </a:r>
            <a:r>
              <a:rPr lang="en-US" sz="1200" i="1" u="sng" kern="1200">
                <a:solidFill>
                  <a:schemeClr val="tx1"/>
                </a:solidFill>
                <a:effectLst/>
                <a:latin typeface="+mn-lt"/>
                <a:ea typeface="+mn-ea"/>
                <a:cs typeface="+mn-cs"/>
              </a:rPr>
              <a:t>local</a:t>
            </a:r>
            <a:r>
              <a:rPr lang="en-US" sz="1200" i="1" kern="1200">
                <a:solidFill>
                  <a:schemeClr val="tx1"/>
                </a:solidFill>
                <a:effectLst/>
                <a:latin typeface="+mn-lt"/>
                <a:ea typeface="+mn-ea"/>
                <a:cs typeface="+mn-cs"/>
              </a:rPr>
              <a:t> level prior to being submitted to the Board.</a:t>
            </a:r>
          </a:p>
          <a:p>
            <a:pPr marL="228600" lvl="0" indent="-228600">
              <a:buAutoNum type="arabicPeriod" startAt="2"/>
            </a:pPr>
            <a:r>
              <a:rPr lang="en-US" sz="1200" i="1" u="sng" kern="1200">
                <a:solidFill>
                  <a:schemeClr val="tx1"/>
                </a:solidFill>
                <a:effectLst/>
                <a:latin typeface="+mn-lt"/>
                <a:ea typeface="+mn-ea"/>
                <a:cs typeface="+mn-cs"/>
              </a:rPr>
              <a:t>New</a:t>
            </a:r>
            <a:r>
              <a:rPr lang="en-US" sz="1200" i="1" kern="1200">
                <a:solidFill>
                  <a:schemeClr val="tx1"/>
                </a:solidFill>
                <a:effectLst/>
                <a:latin typeface="+mn-lt"/>
                <a:ea typeface="+mn-ea"/>
                <a:cs typeface="+mn-cs"/>
              </a:rPr>
              <a:t> positions are </a:t>
            </a:r>
            <a:r>
              <a:rPr lang="en-US" sz="1200" i="1" u="sng" kern="1200">
                <a:solidFill>
                  <a:schemeClr val="tx1"/>
                </a:solidFill>
                <a:effectLst/>
                <a:latin typeface="+mn-lt"/>
                <a:ea typeface="+mn-ea"/>
                <a:cs typeface="+mn-cs"/>
              </a:rPr>
              <a:t>not</a:t>
            </a:r>
            <a:r>
              <a:rPr lang="en-US" sz="1200" i="1" kern="1200">
                <a:solidFill>
                  <a:schemeClr val="tx1"/>
                </a:solidFill>
                <a:effectLst/>
                <a:latin typeface="+mn-lt"/>
                <a:ea typeface="+mn-ea"/>
                <a:cs typeface="+mn-cs"/>
              </a:rPr>
              <a:t> posted without approval by the Board.</a:t>
            </a:r>
            <a:endParaRPr lang="en-US" sz="1200" kern="1200">
              <a:solidFill>
                <a:schemeClr val="tx1"/>
              </a:solidFill>
              <a:effectLst/>
              <a:latin typeface="+mn-lt"/>
              <a:ea typeface="+mn-ea"/>
              <a:cs typeface="+mn-cs"/>
            </a:endParaRPr>
          </a:p>
          <a:p>
            <a:pPr marL="228600" lvl="0" indent="-228600"/>
            <a:r>
              <a:rPr lang="en-US" sz="1200" i="1" kern="1200">
                <a:solidFill>
                  <a:schemeClr val="tx1"/>
                </a:solidFill>
                <a:effectLst/>
                <a:latin typeface="+mn-lt"/>
                <a:ea typeface="+mn-ea"/>
                <a:cs typeface="+mn-cs"/>
              </a:rPr>
              <a:t>4.	One note: to allow HR to make necessary adjustments for submitting job descriptions for approval, we request that all drafts be submitted as </a:t>
            </a:r>
            <a:r>
              <a:rPr lang="en-US" sz="1200" i="1" u="sng" kern="1200">
                <a:solidFill>
                  <a:schemeClr val="tx1"/>
                </a:solidFill>
                <a:effectLst/>
                <a:latin typeface="+mn-lt"/>
                <a:ea typeface="+mn-ea"/>
                <a:cs typeface="+mn-cs"/>
              </a:rPr>
              <a:t>Word</a:t>
            </a:r>
            <a:r>
              <a:rPr lang="en-US" sz="1200" i="1" kern="1200">
                <a:solidFill>
                  <a:schemeClr val="tx1"/>
                </a:solidFill>
                <a:effectLst/>
                <a:latin typeface="+mn-lt"/>
                <a:ea typeface="+mn-ea"/>
                <a:cs typeface="+mn-cs"/>
              </a:rPr>
              <a:t> documents versus PDFs or other formats.</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8</a:t>
            </a:fld>
            <a:endParaRPr lang="en-US"/>
          </a:p>
        </p:txBody>
      </p:sp>
    </p:spTree>
    <p:extLst>
      <p:ext uri="{BB962C8B-B14F-4D97-AF65-F5344CB8AC3E}">
        <p14:creationId xmlns:p14="http://schemas.microsoft.com/office/powerpoint/2010/main" val="1325601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r>
              <a:rPr lang="en-US" sz="1200" i="1" kern="1200">
                <a:solidFill>
                  <a:schemeClr val="tx1"/>
                </a:solidFill>
                <a:effectLst/>
                <a:latin typeface="+mn-lt"/>
                <a:ea typeface="+mn-ea"/>
                <a:cs typeface="+mn-cs"/>
              </a:rPr>
              <a:t>1.	Once a job description is approved by all parties, the Hiring Manager completes and routes the Personnel Requisition form. Incomplete requisitions will be returned to the Hiring Manager, which could delay the recruitment process, so be sure to include all of the requested information, especially the FOAP, which defines the budget, or budgets, from which the position’s compensation will be paid. Some positions split the compensation between two areas.</a:t>
            </a:r>
            <a:endParaRPr lang="en-US" sz="1200" kern="1200">
              <a:solidFill>
                <a:schemeClr val="tx1"/>
              </a:solidFill>
              <a:effectLst/>
              <a:latin typeface="+mn-lt"/>
              <a:ea typeface="+mn-ea"/>
              <a:cs typeface="+mn-cs"/>
            </a:endParaRPr>
          </a:p>
          <a:p>
            <a:pPr lvl="0"/>
            <a:endParaRPr lang="en-US" sz="1200" i="1" kern="1200">
              <a:solidFill>
                <a:schemeClr val="tx1"/>
              </a:solidFill>
              <a:effectLst/>
              <a:latin typeface="+mn-lt"/>
              <a:ea typeface="+mn-ea"/>
              <a:cs typeface="+mn-cs"/>
            </a:endParaRPr>
          </a:p>
          <a:p>
            <a:pPr marL="228600" lvl="0" indent="-228600">
              <a:buAutoNum type="arabicPeriod" startAt="2"/>
            </a:pPr>
            <a:r>
              <a:rPr lang="en-US" sz="1200" i="1" kern="1200">
                <a:solidFill>
                  <a:schemeClr val="tx1"/>
                </a:solidFill>
                <a:effectLst/>
                <a:latin typeface="+mn-lt"/>
                <a:ea typeface="+mn-ea"/>
                <a:cs typeface="+mn-cs"/>
              </a:rPr>
              <a:t>To avoid delays in the process, be sure to route the requisition to the next party in the routing queue.</a:t>
            </a:r>
          </a:p>
          <a:p>
            <a:pPr lvl="0"/>
            <a:endParaRPr lang="en-US" sz="1200" kern="1200">
              <a:solidFill>
                <a:schemeClr val="tx1"/>
              </a:solidFill>
              <a:effectLst/>
              <a:latin typeface="+mn-lt"/>
              <a:ea typeface="+mn-ea"/>
              <a:cs typeface="+mn-cs"/>
            </a:endParaRPr>
          </a:p>
          <a:p>
            <a:pPr marL="228600" lvl="0" indent="-228600"/>
            <a:r>
              <a:rPr lang="en-US" sz="1200" i="1" kern="1200">
                <a:solidFill>
                  <a:schemeClr val="tx1"/>
                </a:solidFill>
                <a:effectLst/>
                <a:latin typeface="+mn-lt"/>
                <a:ea typeface="+mn-ea"/>
                <a:cs typeface="+mn-cs"/>
              </a:rPr>
              <a:t>3.	Temp pool recruitments do not require a personnel requisition.</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E6B57F2-F804-477A-8259-66CB053E49E4}" type="slidenum">
              <a:rPr lang="en-US" smtClean="0"/>
              <a:t>9</a:t>
            </a:fld>
            <a:endParaRPr lang="en-US"/>
          </a:p>
        </p:txBody>
      </p:sp>
    </p:spTree>
    <p:extLst>
      <p:ext uri="{BB962C8B-B14F-4D97-AF65-F5344CB8AC3E}">
        <p14:creationId xmlns:p14="http://schemas.microsoft.com/office/powerpoint/2010/main" val="20355362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1/28/2021</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1/28/2021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1/28/2021</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1/28/2021</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1/28/2021</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1/28/2021</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1/28/2021</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dirty="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1/28/2021</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dirty="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dirty="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dirty="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1/28/2021</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1/28/2021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1/28/2021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1/28/2021</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http://jobs.marin.edu/"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hyperlink" Target="http://hr.marin.edu/classificationcompensation" TargetMode="Externa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hyperlink" Target="http://policies.marin.edu/sites/policies/files/BP7210-AcademicEmployees.pdf" TargetMode="External"/><Relationship Id="rId13" Type="http://schemas.openxmlformats.org/officeDocument/2006/relationships/hyperlink" Target="http://hr.marin.edu/classificationcompensation" TargetMode="External"/><Relationship Id="rId3" Type="http://schemas.openxmlformats.org/officeDocument/2006/relationships/slideLayout" Target="../slideLayouts/slideLayout4.xml"/><Relationship Id="rId7" Type="http://schemas.openxmlformats.org/officeDocument/2006/relationships/hyperlink" Target="http://policies.marin.edu/sites/policies/files/AP7120-EmploymentRecruitment.pdf" TargetMode="External"/><Relationship Id="rId12" Type="http://schemas.openxmlformats.org/officeDocument/2006/relationships/hyperlink" Target="http://hr.marin.edu/collective-bargaining-agreements" TargetMode="External"/><Relationship Id="rId17" Type="http://schemas.openxmlformats.org/officeDocument/2006/relationships/image" Target="../media/image2.png"/><Relationship Id="rId2" Type="http://schemas.openxmlformats.org/officeDocument/2006/relationships/audio" Target="../media/media48.m4a"/><Relationship Id="rId16" Type="http://schemas.openxmlformats.org/officeDocument/2006/relationships/hyperlink" Target="http://hr.marin.edu/employment-faq" TargetMode="External"/><Relationship Id="rId1" Type="http://schemas.microsoft.com/office/2007/relationships/media" Target="../media/media48.m4a"/><Relationship Id="rId6" Type="http://schemas.openxmlformats.org/officeDocument/2006/relationships/hyperlink" Target="http://policies.marin.edu/sites/policies/files/BP7120-EmploymentRecruitment.pdf" TargetMode="External"/><Relationship Id="rId11" Type="http://schemas.openxmlformats.org/officeDocument/2006/relationships/hyperlink" Target="http://policies.marin.edu/sites/policies/files/AP7212-TemporaryFaculty.pdf" TargetMode="External"/><Relationship Id="rId5" Type="http://schemas.openxmlformats.org/officeDocument/2006/relationships/hyperlink" Target="https://www.cccco.edu/About-Us/Chancellors-Office/Divisions/Educational-Services-and-Support/What-we-do/Educational-Programs-and-Professional-Development/Minimum-Qualifications" TargetMode="External"/><Relationship Id="rId15" Type="http://schemas.openxmlformats.org/officeDocument/2006/relationships/hyperlink" Target="http://hr.marin.edu/career-opportunities" TargetMode="External"/><Relationship Id="rId10" Type="http://schemas.openxmlformats.org/officeDocument/2006/relationships/hyperlink" Target="http://policies.marin.edu/sites/policies/files/AP7211-FacultyServiceAreasMinimumQualsandEquivalencies.pdf" TargetMode="External"/><Relationship Id="rId4" Type="http://schemas.openxmlformats.org/officeDocument/2006/relationships/notesSlide" Target="../notesSlides/notesSlide48.xml"/><Relationship Id="rId9" Type="http://schemas.openxmlformats.org/officeDocument/2006/relationships/hyperlink" Target="http://policies.marin.edu/sites/policies/files/AP7210-AcademicEmployees.pdf" TargetMode="External"/><Relationship Id="rId14" Type="http://schemas.openxmlformats.org/officeDocument/2006/relationships/hyperlink" Target="http://hr.marin.edu/guidelines-recruitment-and-hiring"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hyperlink" Target="mailto:kgisle@marin.edu" TargetMode="Externa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hyperlink" Target="mailto:jbreakstone@marin.edu" TargetMode="External"/><Relationship Id="rId5" Type="http://schemas.openxmlformats.org/officeDocument/2006/relationships/hyperlink" Target="mailto:nharris@marin.edu" TargetMode="External"/><Relationship Id="rId4" Type="http://schemas.openxmlformats.org/officeDocument/2006/relationships/notesSlide" Target="../notesSlides/notesSlide49.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1E38-9EFB-43D2-8895-9586C77219F2}"/>
              </a:ext>
            </a:extLst>
          </p:cNvPr>
          <p:cNvSpPr>
            <a:spLocks noGrp="1"/>
          </p:cNvSpPr>
          <p:nvPr>
            <p:ph type="ctrTitle"/>
          </p:nvPr>
        </p:nvSpPr>
        <p:spPr>
          <a:xfrm>
            <a:off x="1154955" y="1428589"/>
            <a:ext cx="8825658" cy="3412959"/>
          </a:xfrm>
        </p:spPr>
        <p:txBody>
          <a:bodyPr/>
          <a:lstStyle/>
          <a:p>
            <a:pPr algn="ctr"/>
            <a:r>
              <a:rPr lang="en-US" sz="4400">
                <a:latin typeface="Candara" panose="020E0502030303020204" pitchFamily="34" charset="0"/>
              </a:rPr>
              <a:t>College of Marin</a:t>
            </a:r>
            <a:br>
              <a:rPr lang="en-US" sz="4400">
                <a:latin typeface="Candara" panose="020E0502030303020204" pitchFamily="34" charset="0"/>
              </a:rPr>
            </a:br>
            <a:r>
              <a:rPr lang="en-US">
                <a:latin typeface="Candara" panose="020E0502030303020204" pitchFamily="34" charset="0"/>
              </a:rPr>
              <a:t>Recruitment Process Training </a:t>
            </a:r>
            <a:r>
              <a:rPr lang="en-US" sz="4400">
                <a:latin typeface="Candara" panose="020E0502030303020204" pitchFamily="34" charset="0"/>
              </a:rPr>
              <a:t>for Hiring Managers</a:t>
            </a:r>
            <a:br>
              <a:rPr lang="en-US" sz="4400"/>
            </a:br>
            <a:endParaRPr lang="en-US" sz="4400"/>
          </a:p>
        </p:txBody>
      </p:sp>
      <p:sp>
        <p:nvSpPr>
          <p:cNvPr id="3" name="Subtitle 2">
            <a:extLst>
              <a:ext uri="{FF2B5EF4-FFF2-40B4-BE49-F238E27FC236}">
                <a16:creationId xmlns:a16="http://schemas.microsoft.com/office/drawing/2014/main" id="{C3737710-B216-475B-9471-D969D645D0F8}"/>
              </a:ext>
            </a:extLst>
          </p:cNvPr>
          <p:cNvSpPr>
            <a:spLocks noGrp="1"/>
          </p:cNvSpPr>
          <p:nvPr>
            <p:ph type="subTitle" idx="1"/>
          </p:nvPr>
        </p:nvSpPr>
        <p:spPr/>
        <p:txBody>
          <a:bodyPr/>
          <a:lstStyle/>
          <a:p>
            <a:pPr algn="ctr"/>
            <a:r>
              <a:rPr lang="en-US" sz="2400" i="1" cap="none">
                <a:latin typeface="Candara" panose="020E0502030303020204" pitchFamily="34" charset="0"/>
              </a:rPr>
              <a:t>by Employment Services Team, H</a:t>
            </a:r>
            <a:r>
              <a:rPr lang="en-US" sz="2400" cap="none">
                <a:latin typeface="Candara" panose="020E0502030303020204" pitchFamily="34" charset="0"/>
              </a:rPr>
              <a:t>uman Resources Department</a:t>
            </a:r>
          </a:p>
          <a:p>
            <a:endParaRPr lang="en-US"/>
          </a:p>
        </p:txBody>
      </p:sp>
      <p:pic>
        <p:nvPicPr>
          <p:cNvPr id="4" name="Audio 3">
            <a:hlinkClick r:id="" action="ppaction://media"/>
            <a:extLst>
              <a:ext uri="{FF2B5EF4-FFF2-40B4-BE49-F238E27FC236}">
                <a16:creationId xmlns:a16="http://schemas.microsoft.com/office/drawing/2014/main" id="{9079137F-B013-4786-B14B-FD38712F31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4242047"/>
      </p:ext>
    </p:extLst>
  </p:cSld>
  <p:clrMapOvr>
    <a:masterClrMapping/>
  </p:clrMapOvr>
  <mc:AlternateContent xmlns:mc="http://schemas.openxmlformats.org/markup-compatibility/2006" xmlns:p14="http://schemas.microsoft.com/office/powerpoint/2010/main">
    <mc:Choice Requires="p14">
      <p:transition spd="slow" p14:dur="2000" advTm="28912"/>
    </mc:Choice>
    <mc:Fallback xmlns="">
      <p:transition spd="slow" advTm="28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7BCB-7765-4AC9-BDD4-E2B7E0D79E34}"/>
              </a:ext>
            </a:extLst>
          </p:cNvPr>
          <p:cNvSpPr>
            <a:spLocks noGrp="1"/>
          </p:cNvSpPr>
          <p:nvPr>
            <p:ph type="title"/>
          </p:nvPr>
        </p:nvSpPr>
        <p:spPr/>
        <p:txBody>
          <a:bodyPr/>
          <a:lstStyle/>
          <a:p>
            <a:r>
              <a:rPr lang="en-US">
                <a:latin typeface="Candara" panose="020E0502030303020204" pitchFamily="34" charset="0"/>
              </a:rPr>
              <a:t>EXPEDITED HIRE PROCESS</a:t>
            </a:r>
          </a:p>
        </p:txBody>
      </p:sp>
      <p:sp>
        <p:nvSpPr>
          <p:cNvPr id="3" name="Content Placeholder 2">
            <a:extLst>
              <a:ext uri="{FF2B5EF4-FFF2-40B4-BE49-F238E27FC236}">
                <a16:creationId xmlns:a16="http://schemas.microsoft.com/office/drawing/2014/main" id="{B5EEA9B1-B3D3-44FC-968F-4B5EC1A3E537}"/>
              </a:ext>
            </a:extLst>
          </p:cNvPr>
          <p:cNvSpPr>
            <a:spLocks noGrp="1"/>
          </p:cNvSpPr>
          <p:nvPr>
            <p:ph sz="half" idx="1"/>
          </p:nvPr>
        </p:nvSpPr>
        <p:spPr>
          <a:xfrm>
            <a:off x="529389" y="2603500"/>
            <a:ext cx="5450723" cy="3832469"/>
          </a:xfrm>
        </p:spPr>
        <p:txBody>
          <a:bodyPr>
            <a:normAutofit/>
          </a:bodyPr>
          <a:lstStyle/>
          <a:p>
            <a:pPr marL="0" indent="0">
              <a:spcBef>
                <a:spcPts val="0"/>
              </a:spcBef>
              <a:buSzPct val="65000"/>
              <a:buNone/>
            </a:pPr>
            <a:r>
              <a:rPr lang="en-US" b="1">
                <a:latin typeface="Candara" panose="020E0502030303020204" pitchFamily="34" charset="0"/>
              </a:rPr>
              <a:t>Contact HR for more information</a:t>
            </a:r>
            <a:r>
              <a:rPr lang="en-US">
                <a:latin typeface="Candara" panose="020E0502030303020204" pitchFamily="34" charset="0"/>
              </a:rPr>
              <a:t> should the need for an expedited faculty hire arise. </a:t>
            </a:r>
          </a:p>
          <a:p>
            <a:pPr marL="0" lvl="0" indent="0">
              <a:spcBef>
                <a:spcPts val="0"/>
              </a:spcBef>
              <a:buSzPct val="65000"/>
              <a:buNone/>
            </a:pPr>
            <a:endParaRPr lang="en-US">
              <a:latin typeface="Candara" panose="020E0502030303020204" pitchFamily="34" charset="0"/>
            </a:endParaRPr>
          </a:p>
          <a:p>
            <a:pPr lvl="0">
              <a:spcBef>
                <a:spcPts val="0"/>
              </a:spcBef>
              <a:buSzPct val="65000"/>
            </a:pPr>
            <a:r>
              <a:rPr lang="en-US">
                <a:latin typeface="Candara" panose="020E0502030303020204" pitchFamily="34" charset="0"/>
              </a:rPr>
              <a:t>For unexpected situations where no Eligible Temporary Unit Member (ETUM) or temp pool instructors are available and a competitive recruitment cannot be completed within a reasonable timeframe</a:t>
            </a:r>
          </a:p>
          <a:p>
            <a:pPr lvl="0">
              <a:lnSpc>
                <a:spcPct val="110000"/>
              </a:lnSpc>
              <a:spcBef>
                <a:spcPts val="200"/>
              </a:spcBef>
              <a:buSzPct val="65000"/>
            </a:pPr>
            <a:r>
              <a:rPr lang="en-US">
                <a:latin typeface="Candara" panose="020E0502030303020204" pitchFamily="34" charset="0"/>
              </a:rPr>
              <a:t>HM or Department Chair (DC) may initiate the expedited hiring process </a:t>
            </a:r>
            <a:r>
              <a:rPr lang="en-US" i="1">
                <a:latin typeface="Candara" panose="020E0502030303020204" pitchFamily="34" charset="0"/>
              </a:rPr>
              <a:t>(shown)</a:t>
            </a:r>
          </a:p>
          <a:p>
            <a:pPr lvl="0">
              <a:lnSpc>
                <a:spcPct val="110000"/>
              </a:lnSpc>
              <a:spcBef>
                <a:spcPts val="200"/>
              </a:spcBef>
              <a:buSzPct val="65000"/>
            </a:pPr>
            <a:r>
              <a:rPr lang="en-US">
                <a:latin typeface="Candara" panose="020E0502030303020204" pitchFamily="34" charset="0"/>
              </a:rPr>
              <a:t>Sample Situations:  illness/injury, death, unexpected resignation/retirement/termination, or reassignment.</a:t>
            </a:r>
          </a:p>
        </p:txBody>
      </p:sp>
      <p:pic>
        <p:nvPicPr>
          <p:cNvPr id="6" name="Content Placeholder 5" descr="EXPEDITED HIRE PROCEDURE Dec 2019.pdf - Adobe Acrobat Pro DC">
            <a:extLst>
              <a:ext uri="{FF2B5EF4-FFF2-40B4-BE49-F238E27FC236}">
                <a16:creationId xmlns:a16="http://schemas.microsoft.com/office/drawing/2014/main" id="{5688B5B9-3CC7-48E1-9482-44A69E47A379}"/>
              </a:ext>
            </a:extLst>
          </p:cNvPr>
          <p:cNvPicPr>
            <a:picLocks noGrp="1" noChangeAspect="1"/>
          </p:cNvPicPr>
          <p:nvPr>
            <p:ph sz="half" idx="2"/>
          </p:nvPr>
        </p:nvPicPr>
        <p:blipFill rotWithShape="1">
          <a:blip r:embed="rId5"/>
          <a:srcRect l="2633" t="11896" r="9341" b="1324"/>
          <a:stretch/>
        </p:blipFill>
        <p:spPr>
          <a:xfrm>
            <a:off x="6469856" y="2829322"/>
            <a:ext cx="2333626" cy="2964656"/>
          </a:xfrm>
          <a:ln w="12700">
            <a:solidFill>
              <a:schemeClr val="tx1"/>
            </a:solidFill>
          </a:ln>
        </p:spPr>
      </p:pic>
      <p:pic>
        <p:nvPicPr>
          <p:cNvPr id="10" name="Picture 9" descr="EXPEDITED HIRE REQUEST FORM Dec 2019.pdf - Adobe Acrobat Pro DC">
            <a:extLst>
              <a:ext uri="{FF2B5EF4-FFF2-40B4-BE49-F238E27FC236}">
                <a16:creationId xmlns:a16="http://schemas.microsoft.com/office/drawing/2014/main" id="{08776418-0F5B-490E-8766-32B56888E12C}"/>
              </a:ext>
            </a:extLst>
          </p:cNvPr>
          <p:cNvPicPr>
            <a:picLocks noChangeAspect="1"/>
          </p:cNvPicPr>
          <p:nvPr/>
        </p:nvPicPr>
        <p:blipFill rotWithShape="1">
          <a:blip r:embed="rId6"/>
          <a:srcRect l="3676" t="11106" r="11987"/>
          <a:stretch/>
        </p:blipFill>
        <p:spPr>
          <a:xfrm>
            <a:off x="8896351" y="2829322"/>
            <a:ext cx="2238305" cy="2962656"/>
          </a:xfrm>
          <a:prstGeom prst="rect">
            <a:avLst/>
          </a:prstGeom>
          <a:noFill/>
          <a:ln w="12700">
            <a:solidFill>
              <a:schemeClr val="tx1"/>
            </a:solidFill>
          </a:ln>
        </p:spPr>
      </p:pic>
      <p:pic>
        <p:nvPicPr>
          <p:cNvPr id="5" name="Audio 4">
            <a:hlinkClick r:id="" action="ppaction://media"/>
            <a:extLst>
              <a:ext uri="{FF2B5EF4-FFF2-40B4-BE49-F238E27FC236}">
                <a16:creationId xmlns:a16="http://schemas.microsoft.com/office/drawing/2014/main" id="{AE15D95B-6964-4810-A24C-31AD61DB2C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7399371"/>
      </p:ext>
    </p:extLst>
  </p:cSld>
  <p:clrMapOvr>
    <a:masterClrMapping/>
  </p:clrMapOvr>
  <mc:AlternateContent xmlns:mc="http://schemas.openxmlformats.org/markup-compatibility/2006" xmlns:p14="http://schemas.microsoft.com/office/powerpoint/2010/main">
    <mc:Choice Requires="p14">
      <p:transition spd="slow" p14:dur="2000" advTm="22766"/>
    </mc:Choice>
    <mc:Fallback xmlns="">
      <p:transition spd="slow" advTm="2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B350C-E2AD-4271-89D4-F314C676A8B4}"/>
              </a:ext>
            </a:extLst>
          </p:cNvPr>
          <p:cNvSpPr>
            <a:spLocks noGrp="1"/>
          </p:cNvSpPr>
          <p:nvPr>
            <p:ph type="title"/>
          </p:nvPr>
        </p:nvSpPr>
        <p:spPr>
          <a:xfrm>
            <a:off x="837282" y="2677645"/>
            <a:ext cx="5258718" cy="2283824"/>
          </a:xfrm>
        </p:spPr>
        <p:txBody>
          <a:bodyPr/>
          <a:lstStyle/>
          <a:p>
            <a:r>
              <a:rPr lang="en-US">
                <a:latin typeface="Candara" panose="020E0502030303020204" pitchFamily="34" charset="0"/>
              </a:rPr>
              <a:t>READY TO RECRUIT:</a:t>
            </a:r>
            <a:br>
              <a:rPr lang="en-US">
                <a:latin typeface="Candara" panose="020E0502030303020204" pitchFamily="34" charset="0"/>
              </a:rPr>
            </a:br>
            <a:r>
              <a:rPr lang="en-US">
                <a:latin typeface="Candara" panose="020E0502030303020204" pitchFamily="34" charset="0"/>
              </a:rPr>
              <a:t>Human Resources (HR)</a:t>
            </a:r>
          </a:p>
        </p:txBody>
      </p:sp>
      <p:sp>
        <p:nvSpPr>
          <p:cNvPr id="3" name="Text Placeholder 2">
            <a:extLst>
              <a:ext uri="{FF2B5EF4-FFF2-40B4-BE49-F238E27FC236}">
                <a16:creationId xmlns:a16="http://schemas.microsoft.com/office/drawing/2014/main" id="{2AD61287-4893-42A7-8D2D-03E7C607BE85}"/>
              </a:ext>
            </a:extLst>
          </p:cNvPr>
          <p:cNvSpPr>
            <a:spLocks noGrp="1"/>
          </p:cNvSpPr>
          <p:nvPr>
            <p:ph type="body" idx="1"/>
          </p:nvPr>
        </p:nvSpPr>
        <p:spPr>
          <a:xfrm>
            <a:off x="6895559" y="2677644"/>
            <a:ext cx="4323426" cy="2283824"/>
          </a:xfrm>
        </p:spPr>
        <p:txBody>
          <a:bodyPr>
            <a:normAutofit/>
          </a:bodyPr>
          <a:lstStyle/>
          <a:p>
            <a:pPr marL="342900" indent="-342900">
              <a:buSzPct val="100000"/>
              <a:buFont typeface="Arial" panose="020B0604020202020204" pitchFamily="34" charset="0"/>
              <a:buChar char="•"/>
            </a:pPr>
            <a:r>
              <a:rPr lang="en-US" b="1" cap="none">
                <a:latin typeface="Candara" panose="020E0502030303020204" pitchFamily="34" charset="0"/>
              </a:rPr>
              <a:t>Posting Developed</a:t>
            </a:r>
          </a:p>
          <a:p>
            <a:pPr marL="342900" indent="-342900">
              <a:buSzPct val="100000"/>
              <a:buFont typeface="Arial" panose="020B0604020202020204" pitchFamily="34" charset="0"/>
              <a:buChar char="•"/>
            </a:pPr>
            <a:r>
              <a:rPr lang="en-US" b="1" cap="none">
                <a:latin typeface="Candara" panose="020E0502030303020204" pitchFamily="34" charset="0"/>
              </a:rPr>
              <a:t>Recruitment Timeline Developed</a:t>
            </a:r>
          </a:p>
          <a:p>
            <a:pPr marL="342900" indent="-342900">
              <a:buSzPct val="100000"/>
              <a:buFont typeface="Arial" panose="020B0604020202020204" pitchFamily="34" charset="0"/>
              <a:buChar char="•"/>
            </a:pPr>
            <a:r>
              <a:rPr lang="en-US" b="1" cap="none">
                <a:latin typeface="Candara" panose="020E0502030303020204" pitchFamily="34" charset="0"/>
              </a:rPr>
              <a:t>Position/Pool Posted</a:t>
            </a:r>
          </a:p>
          <a:p>
            <a:pPr marL="342900" indent="-342900">
              <a:buSzPct val="100000"/>
              <a:buFont typeface="Arial" panose="020B0604020202020204" pitchFamily="34" charset="0"/>
              <a:buChar char="•"/>
            </a:pPr>
            <a:r>
              <a:rPr lang="en-US" b="1" cap="none">
                <a:latin typeface="Candara" panose="020E0502030303020204" pitchFamily="34" charset="0"/>
              </a:rPr>
              <a:t>Committee Formed</a:t>
            </a:r>
          </a:p>
          <a:p>
            <a:pPr marL="342900" indent="-342900">
              <a:buSzPct val="100000"/>
              <a:buFont typeface="Arial" panose="020B0604020202020204" pitchFamily="34" charset="0"/>
              <a:buChar char="•"/>
            </a:pPr>
            <a:r>
              <a:rPr lang="en-US" b="1" cap="none">
                <a:latin typeface="Candara" panose="020E0502030303020204" pitchFamily="34" charset="0"/>
              </a:rPr>
              <a:t>NeoEd Account Set-up</a:t>
            </a:r>
          </a:p>
        </p:txBody>
      </p:sp>
      <p:pic>
        <p:nvPicPr>
          <p:cNvPr id="4" name="Audio 3">
            <a:hlinkClick r:id="" action="ppaction://media"/>
            <a:extLst>
              <a:ext uri="{FF2B5EF4-FFF2-40B4-BE49-F238E27FC236}">
                <a16:creationId xmlns:a16="http://schemas.microsoft.com/office/drawing/2014/main" id="{4DAE06A9-4363-4EF5-AC98-BE08521022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1808421"/>
      </p:ext>
    </p:extLst>
  </p:cSld>
  <p:clrMapOvr>
    <a:masterClrMapping/>
  </p:clrMapOvr>
  <mc:AlternateContent xmlns:mc="http://schemas.openxmlformats.org/markup-compatibility/2006" xmlns:p14="http://schemas.microsoft.com/office/powerpoint/2010/main">
    <mc:Choice Requires="p14">
      <p:transition spd="slow" p14:dur="2000" advTm="14855"/>
    </mc:Choice>
    <mc:Fallback xmlns="">
      <p:transition spd="slow" advTm="14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7DB51-8267-4CC2-A220-DEFC61F44DD2}"/>
              </a:ext>
            </a:extLst>
          </p:cNvPr>
          <p:cNvSpPr>
            <a:spLocks noGrp="1"/>
          </p:cNvSpPr>
          <p:nvPr>
            <p:ph type="title"/>
          </p:nvPr>
        </p:nvSpPr>
        <p:spPr>
          <a:xfrm>
            <a:off x="1154954" y="672029"/>
            <a:ext cx="8761413" cy="1057619"/>
          </a:xfrm>
        </p:spPr>
        <p:txBody>
          <a:bodyPr/>
          <a:lstStyle/>
          <a:p>
            <a:r>
              <a:rPr lang="en-US" sz="2800">
                <a:latin typeface="Candara" panose="020E0502030303020204" pitchFamily="34" charset="0"/>
              </a:rPr>
              <a:t>POSTING DEVELOPED</a:t>
            </a:r>
            <a:br>
              <a:rPr lang="en-US" sz="2800">
                <a:latin typeface="Candara" panose="020E0502030303020204" pitchFamily="34" charset="0"/>
              </a:rPr>
            </a:br>
            <a:r>
              <a:rPr lang="en-US" sz="2800">
                <a:latin typeface="Candara" panose="020E0502030303020204" pitchFamily="34" charset="0"/>
              </a:rPr>
              <a:t>RECRUITMENT TIMELINE  DEVELOPED &amp;</a:t>
            </a:r>
            <a:br>
              <a:rPr lang="en-US" sz="2800">
                <a:latin typeface="Candara" panose="020E0502030303020204" pitchFamily="34" charset="0"/>
              </a:rPr>
            </a:br>
            <a:r>
              <a:rPr lang="en-US" sz="2800">
                <a:latin typeface="Candara" panose="020E0502030303020204" pitchFamily="34" charset="0"/>
              </a:rPr>
              <a:t>POSITION/POOL POSTED</a:t>
            </a:r>
          </a:p>
        </p:txBody>
      </p:sp>
      <p:sp>
        <p:nvSpPr>
          <p:cNvPr id="3" name="Content Placeholder 2">
            <a:extLst>
              <a:ext uri="{FF2B5EF4-FFF2-40B4-BE49-F238E27FC236}">
                <a16:creationId xmlns:a16="http://schemas.microsoft.com/office/drawing/2014/main" id="{D0D1B05E-ABB9-4098-8162-4EC3473A8495}"/>
              </a:ext>
            </a:extLst>
          </p:cNvPr>
          <p:cNvSpPr>
            <a:spLocks noGrp="1"/>
          </p:cNvSpPr>
          <p:nvPr>
            <p:ph idx="1"/>
          </p:nvPr>
        </p:nvSpPr>
        <p:spPr>
          <a:xfrm>
            <a:off x="562708" y="2532185"/>
            <a:ext cx="10691446" cy="3974123"/>
          </a:xfrm>
        </p:spPr>
        <p:txBody>
          <a:bodyPr>
            <a:normAutofit fontScale="85000" lnSpcReduction="20000"/>
          </a:bodyPr>
          <a:lstStyle/>
          <a:p>
            <a:pPr marL="0" lvl="0" indent="0">
              <a:lnSpc>
                <a:spcPct val="120000"/>
              </a:lnSpc>
              <a:spcBef>
                <a:spcPts val="0"/>
              </a:spcBef>
              <a:buSzPct val="65000"/>
              <a:buNone/>
            </a:pPr>
            <a:r>
              <a:rPr lang="en-US" sz="2100" b="1" u="sng">
                <a:latin typeface="Candara" panose="020E0502030303020204" pitchFamily="34" charset="0"/>
              </a:rPr>
              <a:t>POSTING DEVELOPED BY HR</a:t>
            </a:r>
          </a:p>
          <a:p>
            <a:pPr marL="0" indent="0">
              <a:spcBef>
                <a:spcPts val="200"/>
              </a:spcBef>
              <a:buSzPct val="65000"/>
              <a:buNone/>
            </a:pPr>
            <a:r>
              <a:rPr lang="en-US" sz="2100">
                <a:latin typeface="Candara" panose="020E0502030303020204" pitchFamily="34" charset="0"/>
              </a:rPr>
              <a:t>HM reviews and approves posting</a:t>
            </a:r>
          </a:p>
          <a:p>
            <a:pPr marL="0" lvl="0" indent="0">
              <a:lnSpc>
                <a:spcPct val="120000"/>
              </a:lnSpc>
              <a:spcBef>
                <a:spcPts val="0"/>
              </a:spcBef>
              <a:buSzPct val="65000"/>
              <a:buNone/>
            </a:pPr>
            <a:endParaRPr lang="en-US" sz="2100" b="1" u="sng">
              <a:latin typeface="Candara" panose="020E0502030303020204" pitchFamily="34" charset="0"/>
            </a:endParaRPr>
          </a:p>
          <a:p>
            <a:pPr marL="0" lvl="0" indent="0">
              <a:lnSpc>
                <a:spcPct val="120000"/>
              </a:lnSpc>
              <a:spcBef>
                <a:spcPts val="0"/>
              </a:spcBef>
              <a:buSzPct val="65000"/>
              <a:buNone/>
            </a:pPr>
            <a:r>
              <a:rPr lang="en-US" sz="2100" b="1" u="sng">
                <a:latin typeface="Candara" panose="020E0502030303020204" pitchFamily="34" charset="0"/>
              </a:rPr>
              <a:t>RECRUITMENT TIMELINE DEVELOPED BY HR</a:t>
            </a:r>
          </a:p>
          <a:p>
            <a:pPr marL="0" indent="0">
              <a:spcBef>
                <a:spcPts val="200"/>
              </a:spcBef>
              <a:buSzPct val="65000"/>
              <a:buNone/>
            </a:pPr>
            <a:r>
              <a:rPr lang="en-US" sz="2100">
                <a:latin typeface="Candara" panose="020E0502030303020204" pitchFamily="34" charset="0"/>
              </a:rPr>
              <a:t>Provides the anticipated duration of the recruitment, step by step.</a:t>
            </a:r>
          </a:p>
          <a:p>
            <a:pPr marL="0" lvl="0" indent="0">
              <a:lnSpc>
                <a:spcPct val="120000"/>
              </a:lnSpc>
              <a:spcBef>
                <a:spcPts val="0"/>
              </a:spcBef>
              <a:buSzPct val="100000"/>
              <a:buNone/>
            </a:pPr>
            <a:endParaRPr lang="en-US" sz="2100">
              <a:latin typeface="Candara" panose="020E0502030303020204" pitchFamily="34" charset="0"/>
            </a:endParaRPr>
          </a:p>
          <a:p>
            <a:pPr marL="0" lvl="0" indent="0">
              <a:lnSpc>
                <a:spcPct val="120000"/>
              </a:lnSpc>
              <a:spcBef>
                <a:spcPts val="0"/>
              </a:spcBef>
              <a:buSzPct val="65000"/>
              <a:buNone/>
            </a:pPr>
            <a:r>
              <a:rPr lang="en-US" sz="2100" b="1" u="sng">
                <a:latin typeface="Candara" panose="020E0502030303020204" pitchFamily="34" charset="0"/>
              </a:rPr>
              <a:t>POSITION/POOL POSTED</a:t>
            </a:r>
          </a:p>
          <a:p>
            <a:pPr lvl="0">
              <a:lnSpc>
                <a:spcPct val="120000"/>
              </a:lnSpc>
              <a:spcBef>
                <a:spcPts val="200"/>
              </a:spcBef>
              <a:buSzPct val="65000"/>
            </a:pPr>
            <a:r>
              <a:rPr lang="en-US" sz="2100">
                <a:latin typeface="Candara" panose="020E0502030303020204" pitchFamily="34" charset="0"/>
              </a:rPr>
              <a:t>COM’s job site (NeoEd*):  </a:t>
            </a:r>
            <a:r>
              <a:rPr lang="en-US" sz="2100" u="sng">
                <a:solidFill>
                  <a:srgbClr val="0000FF"/>
                </a:solidFill>
                <a:latin typeface="Candara" panose="020E0502030303020204" pitchFamily="34" charset="0"/>
                <a:hlinkClick r:id="rId5">
                  <a:extLst>
                    <a:ext uri="{A12FA001-AC4F-418D-AE19-62706E023703}">
                      <ahyp:hlinkClr xmlns:ahyp="http://schemas.microsoft.com/office/drawing/2018/hyperlinkcolor" val="tx"/>
                    </a:ext>
                  </a:extLst>
                </a:hlinkClick>
              </a:rPr>
              <a:t>http://jobs.marin.edu</a:t>
            </a:r>
            <a:endParaRPr lang="en-US" sz="2100" u="sng">
              <a:solidFill>
                <a:srgbClr val="0000FF"/>
              </a:solidFill>
              <a:latin typeface="Candara" panose="020E0502030303020204" pitchFamily="34" charset="0"/>
            </a:endParaRPr>
          </a:p>
          <a:p>
            <a:pPr lvl="0">
              <a:lnSpc>
                <a:spcPct val="120000"/>
              </a:lnSpc>
              <a:spcBef>
                <a:spcPts val="200"/>
              </a:spcBef>
              <a:buSzPct val="65000"/>
            </a:pPr>
            <a:r>
              <a:rPr lang="en-US" sz="2100">
                <a:latin typeface="Candara" panose="020E0502030303020204" pitchFamily="34" charset="0"/>
              </a:rPr>
              <a:t>External Web Sites </a:t>
            </a:r>
            <a:r>
              <a:rPr lang="en-US" sz="2100" i="1">
                <a:solidFill>
                  <a:schemeClr val="tx1"/>
                </a:solidFill>
                <a:latin typeface="Candara" panose="020E0502030303020204" pitchFamily="34" charset="0"/>
              </a:rPr>
              <a:t>(see Advertising Resources on next slide)</a:t>
            </a:r>
          </a:p>
          <a:p>
            <a:pPr lvl="0">
              <a:lnSpc>
                <a:spcPct val="120000"/>
              </a:lnSpc>
              <a:spcBef>
                <a:spcPts val="200"/>
              </a:spcBef>
              <a:buSzPct val="65000"/>
            </a:pPr>
            <a:r>
              <a:rPr lang="en-US" sz="2100" err="1">
                <a:latin typeface="Candara" panose="020E0502030303020204" pitchFamily="34" charset="0"/>
              </a:rPr>
              <a:t>ListServs</a:t>
            </a:r>
            <a:r>
              <a:rPr lang="en-US" sz="2100">
                <a:latin typeface="Candara" panose="020E0502030303020204" pitchFamily="34" charset="0"/>
              </a:rPr>
              <a:t>, Other Professional Sources </a:t>
            </a:r>
            <a:r>
              <a:rPr lang="en-US" sz="2100" i="1">
                <a:latin typeface="Candara" panose="020E0502030303020204" pitchFamily="34" charset="0"/>
              </a:rPr>
              <a:t>(membership organizations, colleagues, etc.) </a:t>
            </a:r>
            <a:r>
              <a:rPr lang="en-US" sz="2100">
                <a:latin typeface="Candara" panose="020E0502030303020204" pitchFamily="34" charset="0"/>
              </a:rPr>
              <a:t>HM &amp; Department Chair/Coordinator announce posting to all staff &amp; faculty in department </a:t>
            </a:r>
            <a:r>
              <a:rPr lang="en-US" sz="2100" i="1">
                <a:latin typeface="Candara" panose="020E0502030303020204" pitchFamily="34" charset="0"/>
              </a:rPr>
              <a:t>(ETUMs, Temp Pool Instructors, Classified Staff, and Hourly Employees)</a:t>
            </a:r>
            <a:endParaRPr lang="en-US" sz="2100">
              <a:latin typeface="Candara" panose="020E0502030303020204" pitchFamily="34" charset="0"/>
            </a:endParaRPr>
          </a:p>
          <a:p>
            <a:pPr marL="285750" indent="0">
              <a:spcBef>
                <a:spcPts val="0"/>
              </a:spcBef>
              <a:buNone/>
            </a:pPr>
            <a:endParaRPr lang="en-US" sz="1600" i="1">
              <a:latin typeface="Candara" panose="020E0502030303020204" pitchFamily="34" charset="0"/>
            </a:endParaRPr>
          </a:p>
          <a:p>
            <a:pPr marL="285750" indent="0">
              <a:lnSpc>
                <a:spcPct val="120000"/>
              </a:lnSpc>
              <a:spcBef>
                <a:spcPts val="0"/>
              </a:spcBef>
              <a:buNone/>
            </a:pPr>
            <a:r>
              <a:rPr lang="en-US" sz="1900" i="1">
                <a:latin typeface="Candara" panose="020E0502030303020204" pitchFamily="34" charset="0"/>
              </a:rPr>
              <a:t>*Formerly known as </a:t>
            </a:r>
            <a:r>
              <a:rPr lang="en-US" sz="1900" i="1" err="1">
                <a:latin typeface="Candara" panose="020E0502030303020204" pitchFamily="34" charset="0"/>
              </a:rPr>
              <a:t>NeoGov</a:t>
            </a:r>
            <a:endParaRPr lang="en-US" sz="1900" i="1">
              <a:latin typeface="Candara" panose="020E0502030303020204" pitchFamily="34" charset="0"/>
            </a:endParaRPr>
          </a:p>
        </p:txBody>
      </p:sp>
      <p:pic>
        <p:nvPicPr>
          <p:cNvPr id="5" name="Audio 4">
            <a:hlinkClick r:id="" action="ppaction://media"/>
            <a:extLst>
              <a:ext uri="{FF2B5EF4-FFF2-40B4-BE49-F238E27FC236}">
                <a16:creationId xmlns:a16="http://schemas.microsoft.com/office/drawing/2014/main" id="{1CAD5268-111F-40DA-B192-A06590CC63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42397295"/>
      </p:ext>
    </p:extLst>
  </p:cSld>
  <p:clrMapOvr>
    <a:masterClrMapping/>
  </p:clrMapOvr>
  <mc:AlternateContent xmlns:mc="http://schemas.openxmlformats.org/markup-compatibility/2006" xmlns:p14="http://schemas.microsoft.com/office/powerpoint/2010/main">
    <mc:Choice Requires="p14">
      <p:transition spd="slow" p14:dur="2000" advTm="65544"/>
    </mc:Choice>
    <mc:Fallback xmlns="">
      <p:transition spd="slow" advTm="6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988EE-7D92-4CBF-9845-F51CB653C7C7}"/>
              </a:ext>
            </a:extLst>
          </p:cNvPr>
          <p:cNvSpPr>
            <a:spLocks noGrp="1"/>
          </p:cNvSpPr>
          <p:nvPr>
            <p:ph type="title"/>
          </p:nvPr>
        </p:nvSpPr>
        <p:spPr>
          <a:xfrm>
            <a:off x="849924" y="894661"/>
            <a:ext cx="9870600" cy="706964"/>
          </a:xfrm>
        </p:spPr>
        <p:txBody>
          <a:bodyPr/>
          <a:lstStyle/>
          <a:p>
            <a:r>
              <a:rPr lang="en-US">
                <a:latin typeface="Candara" panose="020E0502030303020204" pitchFamily="34" charset="0"/>
              </a:rPr>
              <a:t>EXTERNAL WEBSITES - </a:t>
            </a:r>
            <a:r>
              <a:rPr lang="en-US">
                <a:solidFill>
                  <a:schemeClr val="bg1"/>
                </a:solidFill>
                <a:latin typeface="Candara" panose="020E0502030303020204" pitchFamily="34" charset="0"/>
              </a:rPr>
              <a:t>Advertising Resources</a:t>
            </a:r>
          </a:p>
        </p:txBody>
      </p:sp>
      <p:sp>
        <p:nvSpPr>
          <p:cNvPr id="4" name="Content Placeholder 2">
            <a:extLst>
              <a:ext uri="{FF2B5EF4-FFF2-40B4-BE49-F238E27FC236}">
                <a16:creationId xmlns:a16="http://schemas.microsoft.com/office/drawing/2014/main" id="{81BD9CA3-4881-4E74-862B-6AC642744260}"/>
              </a:ext>
            </a:extLst>
          </p:cNvPr>
          <p:cNvSpPr txBox="1">
            <a:spLocks/>
          </p:cNvSpPr>
          <p:nvPr/>
        </p:nvSpPr>
        <p:spPr>
          <a:xfrm>
            <a:off x="1698171" y="2710850"/>
            <a:ext cx="9367935" cy="2467640"/>
          </a:xfrm>
          <a:prstGeom prst="rect">
            <a:avLst/>
          </a:prstGeom>
        </p:spPr>
        <p:txBody>
          <a:bodyPr vert="horz" lIns="91440" tIns="45720" rIns="91440" bIns="45720" numCol="2" rtlCol="0">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0"/>
              </a:spcBef>
              <a:buSzPct val="65000"/>
            </a:pPr>
            <a:r>
              <a:rPr lang="en-US" sz="3400">
                <a:latin typeface="Candara" panose="020E0502030303020204" pitchFamily="34" charset="0"/>
              </a:rPr>
              <a:t>ACCCA.org</a:t>
            </a:r>
          </a:p>
          <a:p>
            <a:pPr>
              <a:lnSpc>
                <a:spcPct val="120000"/>
              </a:lnSpc>
              <a:spcBef>
                <a:spcPts val="300"/>
              </a:spcBef>
              <a:buSzPct val="65000"/>
            </a:pPr>
            <a:r>
              <a:rPr lang="en-US" sz="3400">
                <a:latin typeface="Candara" panose="020E0502030303020204" pitchFamily="34" charset="0"/>
              </a:rPr>
              <a:t>BlacksinHigherEd.com</a:t>
            </a:r>
          </a:p>
          <a:p>
            <a:pPr>
              <a:lnSpc>
                <a:spcPct val="120000"/>
              </a:lnSpc>
              <a:spcBef>
                <a:spcPts val="300"/>
              </a:spcBef>
              <a:buSzPct val="65000"/>
            </a:pPr>
            <a:r>
              <a:rPr lang="en-US" sz="3400">
                <a:latin typeface="Candara" panose="020E0502030303020204" pitchFamily="34" charset="0"/>
              </a:rPr>
              <a:t>CalJobs.ca.gov</a:t>
            </a:r>
          </a:p>
          <a:p>
            <a:pPr>
              <a:lnSpc>
                <a:spcPct val="120000"/>
              </a:lnSpc>
              <a:spcBef>
                <a:spcPts val="300"/>
              </a:spcBef>
              <a:buSzPct val="65000"/>
            </a:pPr>
            <a:r>
              <a:rPr lang="en-US" sz="3400">
                <a:latin typeface="Candara" panose="020E0502030303020204" pitchFamily="34" charset="0"/>
              </a:rPr>
              <a:t>CCCRegistry.org</a:t>
            </a:r>
          </a:p>
          <a:p>
            <a:pPr>
              <a:lnSpc>
                <a:spcPct val="120000"/>
              </a:lnSpc>
              <a:spcBef>
                <a:spcPts val="300"/>
              </a:spcBef>
              <a:buSzPct val="65000"/>
            </a:pPr>
            <a:r>
              <a:rPr lang="en-US" sz="3400">
                <a:latin typeface="Candara" panose="020E0502030303020204" pitchFamily="34" charset="0"/>
              </a:rPr>
              <a:t>Chronicle.com</a:t>
            </a:r>
          </a:p>
          <a:p>
            <a:pPr>
              <a:lnSpc>
                <a:spcPct val="120000"/>
              </a:lnSpc>
              <a:spcBef>
                <a:spcPts val="300"/>
              </a:spcBef>
              <a:buSzPct val="65000"/>
            </a:pPr>
            <a:r>
              <a:rPr lang="en-US" sz="3400">
                <a:latin typeface="Candara" panose="020E0502030303020204" pitchFamily="34" charset="0"/>
              </a:rPr>
              <a:t>Craig’s List</a:t>
            </a:r>
          </a:p>
          <a:p>
            <a:pPr>
              <a:lnSpc>
                <a:spcPct val="120000"/>
              </a:lnSpc>
              <a:spcBef>
                <a:spcPts val="300"/>
              </a:spcBef>
              <a:buSzPct val="65000"/>
            </a:pPr>
            <a:r>
              <a:rPr lang="en-US" sz="3400">
                <a:latin typeface="Candara" panose="020E0502030303020204" pitchFamily="34" charset="0"/>
              </a:rPr>
              <a:t>Diverse Issues in Higher Education</a:t>
            </a:r>
          </a:p>
          <a:p>
            <a:pPr>
              <a:lnSpc>
                <a:spcPct val="120000"/>
              </a:lnSpc>
              <a:spcBef>
                <a:spcPts val="300"/>
              </a:spcBef>
              <a:buSzPct val="65000"/>
            </a:pPr>
            <a:r>
              <a:rPr lang="en-US" sz="3400">
                <a:latin typeface="Candara" panose="020E0502030303020204" pitchFamily="34" charset="0"/>
              </a:rPr>
              <a:t>EdJoin.org</a:t>
            </a:r>
          </a:p>
          <a:p>
            <a:pPr>
              <a:lnSpc>
                <a:spcPct val="120000"/>
              </a:lnSpc>
              <a:spcBef>
                <a:spcPts val="300"/>
              </a:spcBef>
              <a:buSzPct val="65000"/>
            </a:pPr>
            <a:r>
              <a:rPr lang="en-US" sz="3400">
                <a:latin typeface="Candara" panose="020E0502030303020204" pitchFamily="34" charset="0"/>
              </a:rPr>
              <a:t>HigherEdJobs.com</a:t>
            </a:r>
          </a:p>
          <a:p>
            <a:pPr>
              <a:lnSpc>
                <a:spcPct val="120000"/>
              </a:lnSpc>
              <a:spcBef>
                <a:spcPts val="300"/>
              </a:spcBef>
              <a:buSzPct val="65000"/>
            </a:pPr>
            <a:r>
              <a:rPr lang="en-US" sz="3400">
                <a:latin typeface="Candara" panose="020E0502030303020204" pitchFamily="34" charset="0"/>
              </a:rPr>
              <a:t>HispanicsinHigherEd.com</a:t>
            </a:r>
          </a:p>
          <a:p>
            <a:pPr>
              <a:lnSpc>
                <a:spcPct val="120000"/>
              </a:lnSpc>
              <a:spcBef>
                <a:spcPts val="300"/>
              </a:spcBef>
              <a:buSzPct val="65000"/>
            </a:pPr>
            <a:r>
              <a:rPr lang="en-US" sz="3400">
                <a:latin typeface="Candara" panose="020E0502030303020204" pitchFamily="34" charset="0"/>
              </a:rPr>
              <a:t>Indeed</a:t>
            </a:r>
          </a:p>
          <a:p>
            <a:endParaRPr lang="en-US"/>
          </a:p>
        </p:txBody>
      </p:sp>
      <p:sp>
        <p:nvSpPr>
          <p:cNvPr id="5" name="Rectangle 4">
            <a:extLst>
              <a:ext uri="{FF2B5EF4-FFF2-40B4-BE49-F238E27FC236}">
                <a16:creationId xmlns:a16="http://schemas.microsoft.com/office/drawing/2014/main" id="{DD82600D-AEC8-49F7-A64D-B50CF531EACE}"/>
              </a:ext>
            </a:extLst>
          </p:cNvPr>
          <p:cNvSpPr/>
          <p:nvPr/>
        </p:nvSpPr>
        <p:spPr>
          <a:xfrm>
            <a:off x="587829" y="5268255"/>
            <a:ext cx="11316955" cy="646331"/>
          </a:xfrm>
          <a:prstGeom prst="rect">
            <a:avLst/>
          </a:prstGeom>
        </p:spPr>
        <p:txBody>
          <a:bodyPr wrap="square">
            <a:spAutoFit/>
          </a:bodyPr>
          <a:lstStyle/>
          <a:p>
            <a:pPr>
              <a:buSzPct val="65000"/>
            </a:pPr>
            <a:r>
              <a:rPr lang="en-US">
                <a:latin typeface="Candara" panose="020E0502030303020204" pitchFamily="34" charset="0"/>
                <a:ea typeface="Times New Roman" panose="02020603050405020304" pitchFamily="18" charset="0"/>
                <a:cs typeface="Times New Roman" panose="02020603050405020304" pitchFamily="18" charset="0"/>
              </a:rPr>
              <a:t>This list varies and may be revised as necessary. </a:t>
            </a:r>
            <a:r>
              <a:rPr lang="en-US">
                <a:latin typeface="Candara" panose="020E0502030303020204" pitchFamily="34" charset="0"/>
                <a:cs typeface="Times New Roman" panose="02020603050405020304" pitchFamily="18" charset="0"/>
              </a:rPr>
              <a:t>If you have a job-specific website or resource where you would like to advertise the position or pool, the hiring department may be responsible for incurring the cost.</a:t>
            </a:r>
          </a:p>
        </p:txBody>
      </p:sp>
      <p:pic>
        <p:nvPicPr>
          <p:cNvPr id="3" name="Audio 2">
            <a:hlinkClick r:id="" action="ppaction://media"/>
            <a:extLst>
              <a:ext uri="{FF2B5EF4-FFF2-40B4-BE49-F238E27FC236}">
                <a16:creationId xmlns:a16="http://schemas.microsoft.com/office/drawing/2014/main" id="{4215CBF1-385E-41F2-AAF6-6C82022EB7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9542892"/>
      </p:ext>
    </p:extLst>
  </p:cSld>
  <p:clrMapOvr>
    <a:masterClrMapping/>
  </p:clrMapOvr>
  <mc:AlternateContent xmlns:mc="http://schemas.openxmlformats.org/markup-compatibility/2006" xmlns:p14="http://schemas.microsoft.com/office/powerpoint/2010/main">
    <mc:Choice Requires="p14">
      <p:transition spd="slow" p14:dur="2000" advTm="31590"/>
    </mc:Choice>
    <mc:Fallback xmlns="">
      <p:transition spd="slow" advTm="31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9653-1415-4407-A8DC-8F720F043374}"/>
              </a:ext>
            </a:extLst>
          </p:cNvPr>
          <p:cNvSpPr>
            <a:spLocks noGrp="1"/>
          </p:cNvSpPr>
          <p:nvPr>
            <p:ph type="title"/>
          </p:nvPr>
        </p:nvSpPr>
        <p:spPr/>
        <p:txBody>
          <a:bodyPr/>
          <a:lstStyle/>
          <a:p>
            <a:r>
              <a:rPr lang="en-US">
                <a:latin typeface="Candara" panose="020E0502030303020204" pitchFamily="34" charset="0"/>
              </a:rPr>
              <a:t>COMMITTEES ARE  FORMED</a:t>
            </a:r>
          </a:p>
        </p:txBody>
      </p:sp>
      <p:sp>
        <p:nvSpPr>
          <p:cNvPr id="3" name="Content Placeholder 2">
            <a:extLst>
              <a:ext uri="{FF2B5EF4-FFF2-40B4-BE49-F238E27FC236}">
                <a16:creationId xmlns:a16="http://schemas.microsoft.com/office/drawing/2014/main" id="{37307EBD-D633-4E47-B487-138E6F551265}"/>
              </a:ext>
            </a:extLst>
          </p:cNvPr>
          <p:cNvSpPr>
            <a:spLocks noGrp="1"/>
          </p:cNvSpPr>
          <p:nvPr>
            <p:ph idx="1"/>
          </p:nvPr>
        </p:nvSpPr>
        <p:spPr>
          <a:xfrm>
            <a:off x="616945" y="2412693"/>
            <a:ext cx="10752461" cy="4175393"/>
          </a:xfrm>
        </p:spPr>
        <p:txBody>
          <a:bodyPr>
            <a:normAutofit fontScale="77500" lnSpcReduction="20000"/>
          </a:bodyPr>
          <a:lstStyle/>
          <a:p>
            <a:pPr marL="0" indent="0">
              <a:buNone/>
            </a:pPr>
            <a:r>
              <a:rPr lang="en-US">
                <a:latin typeface="Candara" panose="020E0502030303020204" pitchFamily="34" charset="0"/>
              </a:rPr>
              <a:t>HR requests screening committee members from Academic Senate and Classified Senate’s </a:t>
            </a:r>
            <a:r>
              <a:rPr lang="en-US" i="1">
                <a:latin typeface="Candara" panose="020E0502030303020204" pitchFamily="34" charset="0"/>
              </a:rPr>
              <a:t>Classified Professional Liaison Committee</a:t>
            </a:r>
            <a:r>
              <a:rPr lang="en-US">
                <a:latin typeface="Candara" panose="020E0502030303020204" pitchFamily="34" charset="0"/>
              </a:rPr>
              <a:t>. For management positions, the Superintendent/President appoints administrative representatives.</a:t>
            </a:r>
          </a:p>
          <a:p>
            <a:pPr marL="0" lvl="0" indent="0">
              <a:lnSpc>
                <a:spcPct val="120000"/>
              </a:lnSpc>
              <a:spcBef>
                <a:spcPts val="0"/>
              </a:spcBef>
              <a:buNone/>
            </a:pPr>
            <a:endParaRPr lang="en-US" u="sng">
              <a:latin typeface="Candara" panose="020E0502030303020204" pitchFamily="34" charset="0"/>
            </a:endParaRPr>
          </a:p>
          <a:p>
            <a:pPr marL="0" lvl="0" indent="0">
              <a:lnSpc>
                <a:spcPct val="120000"/>
              </a:lnSpc>
              <a:spcBef>
                <a:spcPts val="0"/>
              </a:spcBef>
              <a:buNone/>
            </a:pPr>
            <a:r>
              <a:rPr lang="en-US">
                <a:latin typeface="Candara" panose="020E0502030303020204" pitchFamily="34" charset="0"/>
              </a:rPr>
              <a:t>	</a:t>
            </a:r>
            <a:r>
              <a:rPr lang="en-US" u="sng">
                <a:latin typeface="Candara" panose="020E0502030303020204" pitchFamily="34" charset="0"/>
              </a:rPr>
              <a:t>Screening Committee Formula</a:t>
            </a:r>
            <a:endParaRPr lang="en-US">
              <a:latin typeface="Candara" panose="020E0502030303020204" pitchFamily="34" charset="0"/>
            </a:endParaRPr>
          </a:p>
          <a:p>
            <a:pPr marL="804863" lvl="0">
              <a:lnSpc>
                <a:spcPct val="120000"/>
              </a:lnSpc>
              <a:spcBef>
                <a:spcPts val="0"/>
              </a:spcBef>
              <a:buSzPct val="65000"/>
            </a:pPr>
            <a:r>
              <a:rPr lang="en-US">
                <a:latin typeface="Candara" panose="020E0502030303020204" pitchFamily="34" charset="0"/>
              </a:rPr>
              <a:t>Classified* Positions:	1 Manager, 3 Classified, 1 Faculty</a:t>
            </a:r>
          </a:p>
          <a:p>
            <a:pPr marL="804863" lvl="0">
              <a:lnSpc>
                <a:spcPct val="120000"/>
              </a:lnSpc>
              <a:spcBef>
                <a:spcPts val="0"/>
              </a:spcBef>
              <a:buSzPct val="65000"/>
            </a:pPr>
            <a:r>
              <a:rPr lang="en-US">
                <a:latin typeface="Candara" panose="020E0502030303020204" pitchFamily="34" charset="0"/>
              </a:rPr>
              <a:t>Management:		2 Managers, 2 Classified, 2 Faculty</a:t>
            </a:r>
          </a:p>
          <a:p>
            <a:pPr marL="804863" lvl="0">
              <a:lnSpc>
                <a:spcPct val="120000"/>
              </a:lnSpc>
              <a:spcBef>
                <a:spcPts val="0"/>
              </a:spcBef>
              <a:buSzPct val="65000"/>
            </a:pPr>
            <a:r>
              <a:rPr lang="en-US">
                <a:latin typeface="Candara" panose="020E0502030303020204" pitchFamily="34" charset="0"/>
              </a:rPr>
              <a:t>FT Faculty:			1 Manager, 1 Classified, 4 Faculty (1 outside the discipline)</a:t>
            </a:r>
          </a:p>
          <a:p>
            <a:pPr marL="804863" lvl="0">
              <a:lnSpc>
                <a:spcPct val="120000"/>
              </a:lnSpc>
              <a:spcBef>
                <a:spcPts val="0"/>
              </a:spcBef>
              <a:buSzPct val="65000"/>
            </a:pPr>
            <a:r>
              <a:rPr lang="en-US">
                <a:latin typeface="Candara" panose="020E0502030303020204" pitchFamily="34" charset="0"/>
              </a:rPr>
              <a:t>Faculty Temp Pools:	1 Manager, 2 Faculty</a:t>
            </a:r>
          </a:p>
          <a:p>
            <a:pPr marL="0" indent="0">
              <a:lnSpc>
                <a:spcPct val="120000"/>
              </a:lnSpc>
              <a:spcBef>
                <a:spcPts val="0"/>
              </a:spcBef>
              <a:buNone/>
            </a:pPr>
            <a:r>
              <a:rPr lang="en-US">
                <a:latin typeface="Candara" panose="020E0502030303020204" pitchFamily="34" charset="0"/>
              </a:rPr>
              <a:t> </a:t>
            </a:r>
          </a:p>
          <a:p>
            <a:pPr marL="0" lvl="0" indent="0">
              <a:lnSpc>
                <a:spcPct val="120000"/>
              </a:lnSpc>
              <a:spcBef>
                <a:spcPts val="0"/>
              </a:spcBef>
              <a:buNone/>
            </a:pPr>
            <a:r>
              <a:rPr lang="en-US">
                <a:latin typeface="Candara" panose="020E0502030303020204" pitchFamily="34" charset="0"/>
              </a:rPr>
              <a:t>	</a:t>
            </a:r>
            <a:r>
              <a:rPr lang="en-US" u="sng">
                <a:latin typeface="Candara" panose="020E0502030303020204" pitchFamily="34" charset="0"/>
              </a:rPr>
              <a:t>Typical 2</a:t>
            </a:r>
            <a:r>
              <a:rPr lang="en-US" u="sng" baseline="30000">
                <a:latin typeface="Candara" panose="020E0502030303020204" pitchFamily="34" charset="0"/>
              </a:rPr>
              <a:t>nd</a:t>
            </a:r>
            <a:r>
              <a:rPr lang="en-US" u="sng">
                <a:latin typeface="Candara" panose="020E0502030303020204" pitchFamily="34" charset="0"/>
              </a:rPr>
              <a:t> Interview Committee Formula</a:t>
            </a:r>
            <a:endParaRPr lang="en-US">
              <a:latin typeface="Candara" panose="020E0502030303020204" pitchFamily="34" charset="0"/>
            </a:endParaRPr>
          </a:p>
          <a:p>
            <a:pPr marL="804863" lvl="0">
              <a:lnSpc>
                <a:spcPct val="120000"/>
              </a:lnSpc>
              <a:spcBef>
                <a:spcPts val="0"/>
              </a:spcBef>
              <a:buSzPct val="65000"/>
            </a:pPr>
            <a:r>
              <a:rPr lang="en-US">
                <a:latin typeface="Candara" panose="020E0502030303020204" pitchFamily="34" charset="0"/>
              </a:rPr>
              <a:t>Classified* Positions:	HM or HM plus designee(s)</a:t>
            </a:r>
          </a:p>
          <a:p>
            <a:pPr marL="804863" lvl="0">
              <a:lnSpc>
                <a:spcPct val="120000"/>
              </a:lnSpc>
              <a:spcBef>
                <a:spcPts val="0"/>
              </a:spcBef>
              <a:buSzPct val="65000"/>
            </a:pPr>
            <a:r>
              <a:rPr lang="en-US">
                <a:latin typeface="Candara" panose="020E0502030303020204" pitchFamily="34" charset="0"/>
              </a:rPr>
              <a:t>Management:		President plus designee(s)</a:t>
            </a:r>
          </a:p>
          <a:p>
            <a:pPr marL="804863" lvl="0">
              <a:lnSpc>
                <a:spcPct val="120000"/>
              </a:lnSpc>
              <a:spcBef>
                <a:spcPts val="0"/>
              </a:spcBef>
              <a:buSzPct val="65000"/>
            </a:pPr>
            <a:r>
              <a:rPr lang="en-US">
                <a:latin typeface="Candara" panose="020E0502030303020204" pitchFamily="34" charset="0"/>
              </a:rPr>
              <a:t>FT Faculty:			President or President plus designee</a:t>
            </a:r>
          </a:p>
          <a:p>
            <a:pPr marL="0" indent="0">
              <a:lnSpc>
                <a:spcPct val="120000"/>
              </a:lnSpc>
              <a:spcBef>
                <a:spcPts val="0"/>
              </a:spcBef>
              <a:buNone/>
            </a:pPr>
            <a:r>
              <a:rPr lang="en-US" i="1">
                <a:latin typeface="Candara" panose="020E0502030303020204" pitchFamily="34" charset="0"/>
              </a:rPr>
              <a:t> </a:t>
            </a:r>
            <a:endParaRPr lang="en-US">
              <a:latin typeface="Candara" panose="020E0502030303020204" pitchFamily="34" charset="0"/>
            </a:endParaRPr>
          </a:p>
          <a:p>
            <a:pPr marL="0" lvl="0" indent="0">
              <a:lnSpc>
                <a:spcPct val="120000"/>
              </a:lnSpc>
              <a:spcBef>
                <a:spcPts val="0"/>
              </a:spcBef>
              <a:buNone/>
            </a:pPr>
            <a:r>
              <a:rPr lang="en-US">
                <a:latin typeface="Candara" panose="020E0502030303020204" pitchFamily="34" charset="0"/>
              </a:rPr>
              <a:t>	</a:t>
            </a:r>
            <a:r>
              <a:rPr lang="en-US" u="sng">
                <a:latin typeface="Candara" panose="020E0502030303020204" pitchFamily="34" charset="0"/>
              </a:rPr>
              <a:t>Equivalency Committee Formula</a:t>
            </a:r>
            <a:endParaRPr lang="en-US">
              <a:latin typeface="Candara" panose="020E0502030303020204" pitchFamily="34" charset="0"/>
            </a:endParaRPr>
          </a:p>
          <a:p>
            <a:pPr marL="804863" lvl="0">
              <a:lnSpc>
                <a:spcPct val="120000"/>
              </a:lnSpc>
              <a:spcBef>
                <a:spcPts val="0"/>
              </a:spcBef>
              <a:buSzPct val="65000"/>
            </a:pPr>
            <a:r>
              <a:rPr lang="en-US">
                <a:latin typeface="Candara" panose="020E0502030303020204" pitchFamily="34" charset="0"/>
              </a:rPr>
              <a:t>FT &amp; PT Faculty:		Academic Senate President plus 2 Discipline Faculty</a:t>
            </a:r>
          </a:p>
          <a:p>
            <a:pPr marL="804863" lvl="0">
              <a:lnSpc>
                <a:spcPct val="120000"/>
              </a:lnSpc>
              <a:spcBef>
                <a:spcPts val="0"/>
              </a:spcBef>
              <a:buSzPct val="65000"/>
            </a:pPr>
            <a:r>
              <a:rPr lang="en-US">
                <a:latin typeface="Candara" panose="020E0502030303020204" pitchFamily="34" charset="0"/>
              </a:rPr>
              <a:t>Expedited Hires:		Academic Senate President plus 1-2 Discipline Faculty</a:t>
            </a:r>
          </a:p>
          <a:p>
            <a:pPr marL="0" indent="0">
              <a:lnSpc>
                <a:spcPct val="120000"/>
              </a:lnSpc>
              <a:spcBef>
                <a:spcPts val="0"/>
              </a:spcBef>
              <a:buNone/>
            </a:pPr>
            <a:r>
              <a:rPr lang="en-US">
                <a:latin typeface="Candara" panose="020E0502030303020204" pitchFamily="34" charset="0"/>
              </a:rPr>
              <a:t> </a:t>
            </a:r>
          </a:p>
          <a:p>
            <a:pPr marL="0" indent="0">
              <a:lnSpc>
                <a:spcPct val="120000"/>
              </a:lnSpc>
              <a:spcBef>
                <a:spcPts val="0"/>
              </a:spcBef>
              <a:buNone/>
            </a:pPr>
            <a:r>
              <a:rPr lang="en-US" sz="1700">
                <a:latin typeface="Candara" panose="020E0502030303020204" pitchFamily="34" charset="0"/>
              </a:rPr>
              <a:t>*</a:t>
            </a:r>
            <a:r>
              <a:rPr lang="en-US" sz="1700" i="1">
                <a:latin typeface="Candara" panose="020E0502030303020204" pitchFamily="34" charset="0"/>
              </a:rPr>
              <a:t>Classified positions represent the Supervisory, Confidential, CSEA and SEIU units.</a:t>
            </a:r>
            <a:endParaRPr lang="en-US" sz="1700">
              <a:latin typeface="Candara" panose="020E0502030303020204" pitchFamily="34" charset="0"/>
            </a:endParaRPr>
          </a:p>
          <a:p>
            <a:endParaRPr lang="en-US"/>
          </a:p>
        </p:txBody>
      </p:sp>
      <p:pic>
        <p:nvPicPr>
          <p:cNvPr id="4" name="Audio 3">
            <a:hlinkClick r:id="" action="ppaction://media"/>
            <a:extLst>
              <a:ext uri="{FF2B5EF4-FFF2-40B4-BE49-F238E27FC236}">
                <a16:creationId xmlns:a16="http://schemas.microsoft.com/office/drawing/2014/main" id="{353B28BE-5F8D-4AC6-8D6F-CF70B41A90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3695244"/>
      </p:ext>
    </p:extLst>
  </p:cSld>
  <p:clrMapOvr>
    <a:masterClrMapping/>
  </p:clrMapOvr>
  <mc:AlternateContent xmlns:mc="http://schemas.openxmlformats.org/markup-compatibility/2006" xmlns:p14="http://schemas.microsoft.com/office/powerpoint/2010/main">
    <mc:Choice Requires="p14">
      <p:transition spd="slow" p14:dur="2000" advTm="70938"/>
    </mc:Choice>
    <mc:Fallback xmlns="">
      <p:transition spd="slow" advTm="70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FDEC-B5FA-4735-A701-DE727B5470D8}"/>
              </a:ext>
            </a:extLst>
          </p:cNvPr>
          <p:cNvSpPr>
            <a:spLocks noGrp="1"/>
          </p:cNvSpPr>
          <p:nvPr>
            <p:ph type="title"/>
          </p:nvPr>
        </p:nvSpPr>
        <p:spPr>
          <a:xfrm>
            <a:off x="760164" y="2677645"/>
            <a:ext cx="5335836" cy="2283824"/>
          </a:xfrm>
        </p:spPr>
        <p:txBody>
          <a:bodyPr/>
          <a:lstStyle/>
          <a:p>
            <a:r>
              <a:rPr lang="en-US">
                <a:latin typeface="Candara" panose="020E0502030303020204" pitchFamily="34" charset="0"/>
              </a:rPr>
              <a:t>APPLICATION INTAKE:</a:t>
            </a:r>
            <a:br>
              <a:rPr lang="en-US">
                <a:latin typeface="Candara" panose="020E0502030303020204" pitchFamily="34" charset="0"/>
              </a:rPr>
            </a:br>
            <a:r>
              <a:rPr lang="en-US">
                <a:latin typeface="Candara" panose="020E0502030303020204" pitchFamily="34" charset="0"/>
              </a:rPr>
              <a:t>Human Resources (HR)</a:t>
            </a:r>
          </a:p>
        </p:txBody>
      </p:sp>
      <p:sp>
        <p:nvSpPr>
          <p:cNvPr id="3" name="Text Placeholder 2">
            <a:extLst>
              <a:ext uri="{FF2B5EF4-FFF2-40B4-BE49-F238E27FC236}">
                <a16:creationId xmlns:a16="http://schemas.microsoft.com/office/drawing/2014/main" id="{48061387-4BA7-4B2C-BA08-8AA81AACC128}"/>
              </a:ext>
            </a:extLst>
          </p:cNvPr>
          <p:cNvSpPr>
            <a:spLocks noGrp="1"/>
          </p:cNvSpPr>
          <p:nvPr>
            <p:ph type="body" idx="1"/>
          </p:nvPr>
        </p:nvSpPr>
        <p:spPr>
          <a:xfrm>
            <a:off x="6895559" y="2677644"/>
            <a:ext cx="4189208" cy="2283824"/>
          </a:xfrm>
        </p:spPr>
        <p:txBody>
          <a:bodyPr>
            <a:normAutofit/>
          </a:bodyPr>
          <a:lstStyle/>
          <a:p>
            <a:pPr marL="342900" indent="-342900">
              <a:buSzPct val="100000"/>
              <a:buFont typeface="Arial" panose="020B0604020202020204" pitchFamily="34" charset="0"/>
              <a:buChar char="•"/>
            </a:pPr>
            <a:r>
              <a:rPr lang="en-US" b="1" cap="none">
                <a:latin typeface="Candara" panose="020E0502030303020204" pitchFamily="34" charset="0"/>
              </a:rPr>
              <a:t>Applicant Care</a:t>
            </a:r>
          </a:p>
          <a:p>
            <a:pPr marL="342900" indent="-342900">
              <a:buSzPct val="100000"/>
              <a:buFont typeface="Arial" panose="020B0604020202020204" pitchFamily="34" charset="0"/>
              <a:buChar char="•"/>
            </a:pPr>
            <a:r>
              <a:rPr lang="en-US" b="1" cap="none">
                <a:latin typeface="Candara" panose="020E0502030303020204" pitchFamily="34" charset="0"/>
              </a:rPr>
              <a:t>Internal Applicant Identification</a:t>
            </a:r>
          </a:p>
          <a:p>
            <a:pPr marL="342900" indent="-342900">
              <a:buSzPct val="100000"/>
              <a:buFont typeface="Arial" panose="020B0604020202020204" pitchFamily="34" charset="0"/>
              <a:buChar char="•"/>
            </a:pPr>
            <a:r>
              <a:rPr lang="en-US" b="1" cap="none">
                <a:latin typeface="Candara" panose="020E0502030303020204" pitchFamily="34" charset="0"/>
              </a:rPr>
              <a:t>Documentation Screening</a:t>
            </a:r>
          </a:p>
          <a:p>
            <a:pPr marL="342900" indent="-342900">
              <a:buSzPct val="100000"/>
              <a:buFont typeface="Arial" panose="020B0604020202020204" pitchFamily="34" charset="0"/>
              <a:buChar char="•"/>
            </a:pPr>
            <a:r>
              <a:rPr lang="en-US" b="1" cap="none">
                <a:latin typeface="Candara" panose="020E0502030303020204" pitchFamily="34" charset="0"/>
              </a:rPr>
              <a:t>Minimum Qualification Screening</a:t>
            </a:r>
          </a:p>
          <a:p>
            <a:pPr marL="342900" indent="-342900">
              <a:buSzPct val="100000"/>
              <a:buFont typeface="Arial" panose="020B0604020202020204" pitchFamily="34" charset="0"/>
              <a:buChar char="•"/>
            </a:pPr>
            <a:r>
              <a:rPr lang="en-US" b="1" cap="none">
                <a:latin typeface="Candara" panose="020E0502030303020204" pitchFamily="34" charset="0"/>
              </a:rPr>
              <a:t>Equivalency Process Liaison</a:t>
            </a:r>
          </a:p>
        </p:txBody>
      </p:sp>
      <p:pic>
        <p:nvPicPr>
          <p:cNvPr id="4" name="Audio 3">
            <a:hlinkClick r:id="" action="ppaction://media"/>
            <a:extLst>
              <a:ext uri="{FF2B5EF4-FFF2-40B4-BE49-F238E27FC236}">
                <a16:creationId xmlns:a16="http://schemas.microsoft.com/office/drawing/2014/main" id="{73FC1E15-4EE5-4CDB-8937-52A46A94E1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321712"/>
      </p:ext>
    </p:extLst>
  </p:cSld>
  <p:clrMapOvr>
    <a:masterClrMapping/>
  </p:clrMapOvr>
  <mc:AlternateContent xmlns:mc="http://schemas.openxmlformats.org/markup-compatibility/2006" xmlns:p14="http://schemas.microsoft.com/office/powerpoint/2010/main">
    <mc:Choice Requires="p14">
      <p:transition spd="slow" p14:dur="2000" advTm="20724"/>
    </mc:Choice>
    <mc:Fallback xmlns="">
      <p:transition spd="slow" advTm="20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8135A-5A87-4A92-A9F3-5CD87DBA20FC}"/>
              </a:ext>
            </a:extLst>
          </p:cNvPr>
          <p:cNvSpPr>
            <a:spLocks noGrp="1"/>
          </p:cNvSpPr>
          <p:nvPr>
            <p:ph type="title"/>
          </p:nvPr>
        </p:nvSpPr>
        <p:spPr/>
        <p:txBody>
          <a:bodyPr/>
          <a:lstStyle/>
          <a:p>
            <a:r>
              <a:rPr lang="en-US">
                <a:latin typeface="Candara" panose="020E0502030303020204" pitchFamily="34" charset="0"/>
              </a:rPr>
              <a:t>APPLICANT CARE &amp;</a:t>
            </a:r>
            <a:br>
              <a:rPr lang="en-US">
                <a:latin typeface="Candara" panose="020E0502030303020204" pitchFamily="34" charset="0"/>
              </a:rPr>
            </a:br>
            <a:r>
              <a:rPr lang="en-US">
                <a:latin typeface="Candara" panose="020E0502030303020204" pitchFamily="34" charset="0"/>
              </a:rPr>
              <a:t>INTERNAL APPLICANT IDENTIFICATION</a:t>
            </a:r>
          </a:p>
        </p:txBody>
      </p:sp>
      <p:sp>
        <p:nvSpPr>
          <p:cNvPr id="3" name="Content Placeholder 2">
            <a:extLst>
              <a:ext uri="{FF2B5EF4-FFF2-40B4-BE49-F238E27FC236}">
                <a16:creationId xmlns:a16="http://schemas.microsoft.com/office/drawing/2014/main" id="{40011E47-C786-411E-921E-378EB2D22914}"/>
              </a:ext>
            </a:extLst>
          </p:cNvPr>
          <p:cNvSpPr>
            <a:spLocks noGrp="1"/>
          </p:cNvSpPr>
          <p:nvPr>
            <p:ph idx="1"/>
          </p:nvPr>
        </p:nvSpPr>
        <p:spPr/>
        <p:txBody>
          <a:bodyPr>
            <a:normAutofit lnSpcReduction="10000"/>
          </a:bodyPr>
          <a:lstStyle/>
          <a:p>
            <a:pPr marL="0" indent="0">
              <a:buNone/>
            </a:pPr>
            <a:r>
              <a:rPr lang="en-US" sz="2400" b="1" u="sng">
                <a:latin typeface="Candara" panose="020E0502030303020204" pitchFamily="34" charset="0"/>
              </a:rPr>
              <a:t>APPLICANT CARE</a:t>
            </a:r>
          </a:p>
          <a:p>
            <a:pPr lvl="0">
              <a:spcBef>
                <a:spcPts val="200"/>
              </a:spcBef>
              <a:buSzPct val="65000"/>
            </a:pPr>
            <a:r>
              <a:rPr lang="en-US" sz="2400">
                <a:latin typeface="Candara" panose="020E0502030303020204" pitchFamily="34" charset="0"/>
              </a:rPr>
              <a:t>Phone, email and in-person inquiries</a:t>
            </a:r>
          </a:p>
          <a:p>
            <a:pPr lvl="0">
              <a:spcBef>
                <a:spcPts val="200"/>
              </a:spcBef>
              <a:buSzPct val="65000"/>
            </a:pPr>
            <a:r>
              <a:rPr lang="en-US" sz="2400">
                <a:latin typeface="Candara" panose="020E0502030303020204" pitchFamily="34" charset="0"/>
              </a:rPr>
              <a:t>Documentation updates</a:t>
            </a:r>
          </a:p>
          <a:p>
            <a:pPr lvl="0">
              <a:spcBef>
                <a:spcPts val="200"/>
              </a:spcBef>
              <a:buSzPct val="65000"/>
            </a:pPr>
            <a:r>
              <a:rPr lang="en-US" sz="2400">
                <a:latin typeface="Candara" panose="020E0502030303020204" pitchFamily="34" charset="0"/>
              </a:rPr>
              <a:t>Application Assistance</a:t>
            </a:r>
          </a:p>
          <a:p>
            <a:pPr lvl="0">
              <a:spcBef>
                <a:spcPts val="200"/>
              </a:spcBef>
              <a:buSzPct val="65000"/>
            </a:pPr>
            <a:r>
              <a:rPr lang="en-US" sz="2400">
                <a:latin typeface="Candara" panose="020E0502030303020204" pitchFamily="34" charset="0"/>
              </a:rPr>
              <a:t>Persistent Applicants</a:t>
            </a:r>
          </a:p>
          <a:p>
            <a:pPr marL="0" indent="0">
              <a:spcBef>
                <a:spcPts val="0"/>
              </a:spcBef>
              <a:buNone/>
            </a:pPr>
            <a:r>
              <a:rPr lang="en-US" sz="2400">
                <a:latin typeface="Candara" panose="020E0502030303020204" pitchFamily="34" charset="0"/>
              </a:rPr>
              <a:t> </a:t>
            </a:r>
          </a:p>
          <a:p>
            <a:pPr marL="0" indent="0">
              <a:spcBef>
                <a:spcPts val="0"/>
              </a:spcBef>
              <a:buNone/>
            </a:pPr>
            <a:r>
              <a:rPr lang="en-US" sz="2400" b="1" u="sng">
                <a:latin typeface="Candara" panose="020E0502030303020204" pitchFamily="34" charset="0"/>
              </a:rPr>
              <a:t>INTERNAL APPLICANT IDENTIFICATION</a:t>
            </a:r>
          </a:p>
          <a:p>
            <a:pPr lvl="0">
              <a:spcBef>
                <a:spcPts val="200"/>
              </a:spcBef>
              <a:buSzPct val="65000"/>
            </a:pPr>
            <a:r>
              <a:rPr lang="en-US" sz="2400">
                <a:latin typeface="Candara" panose="020E0502030303020204" pitchFamily="34" charset="0"/>
              </a:rPr>
              <a:t>Classified Applicants</a:t>
            </a:r>
          </a:p>
          <a:p>
            <a:pPr lvl="0">
              <a:spcBef>
                <a:spcPts val="200"/>
              </a:spcBef>
              <a:buSzPct val="65000"/>
            </a:pPr>
            <a:r>
              <a:rPr lang="en-US" sz="2400">
                <a:latin typeface="Candara" panose="020E0502030303020204" pitchFamily="34" charset="0"/>
              </a:rPr>
              <a:t>ETUM Applicants</a:t>
            </a:r>
          </a:p>
          <a:p>
            <a:pPr marL="0" indent="0">
              <a:buNone/>
            </a:pPr>
            <a:endParaRPr lang="en-US"/>
          </a:p>
        </p:txBody>
      </p:sp>
      <p:pic>
        <p:nvPicPr>
          <p:cNvPr id="5" name="Audio 4">
            <a:hlinkClick r:id="" action="ppaction://media"/>
            <a:extLst>
              <a:ext uri="{FF2B5EF4-FFF2-40B4-BE49-F238E27FC236}">
                <a16:creationId xmlns:a16="http://schemas.microsoft.com/office/drawing/2014/main" id="{D4EEE375-4E39-4501-8B64-A82302B82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5006703"/>
      </p:ext>
    </p:extLst>
  </p:cSld>
  <p:clrMapOvr>
    <a:masterClrMapping/>
  </p:clrMapOvr>
  <mc:AlternateContent xmlns:mc="http://schemas.openxmlformats.org/markup-compatibility/2006" xmlns:p14="http://schemas.microsoft.com/office/powerpoint/2010/main">
    <mc:Choice Requires="p14">
      <p:transition spd="slow" p14:dur="2000" advTm="129916"/>
    </mc:Choice>
    <mc:Fallback xmlns="">
      <p:transition spd="slow" advTm="129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CCA58-740B-4F4F-92D4-01B9EBBA8443}"/>
              </a:ext>
            </a:extLst>
          </p:cNvPr>
          <p:cNvSpPr>
            <a:spLocks noGrp="1"/>
          </p:cNvSpPr>
          <p:nvPr>
            <p:ph type="title"/>
          </p:nvPr>
        </p:nvSpPr>
        <p:spPr/>
        <p:txBody>
          <a:bodyPr/>
          <a:lstStyle/>
          <a:p>
            <a:r>
              <a:rPr lang="en-US" sz="2800">
                <a:latin typeface="Candara" panose="020E0502030303020204" pitchFamily="34" charset="0"/>
              </a:rPr>
              <a:t>DOCUMENTATION SCREENING,</a:t>
            </a:r>
            <a:br>
              <a:rPr lang="en-US" sz="2800">
                <a:latin typeface="Candara" panose="020E0502030303020204" pitchFamily="34" charset="0"/>
              </a:rPr>
            </a:br>
            <a:r>
              <a:rPr lang="en-US" sz="2800">
                <a:latin typeface="Candara" panose="020E0502030303020204" pitchFamily="34" charset="0"/>
              </a:rPr>
              <a:t>MINIMUM QUALIFICATION SCREENING &amp;</a:t>
            </a:r>
            <a:br>
              <a:rPr lang="en-US" sz="2800">
                <a:latin typeface="Candara" panose="020E0502030303020204" pitchFamily="34" charset="0"/>
              </a:rPr>
            </a:br>
            <a:r>
              <a:rPr lang="en-US" sz="2800">
                <a:latin typeface="Candara" panose="020E0502030303020204" pitchFamily="34" charset="0"/>
              </a:rPr>
              <a:t>EQUIVALENCY PROCESS LIAISON</a:t>
            </a:r>
            <a:endParaRPr lang="en-US" sz="2800"/>
          </a:p>
        </p:txBody>
      </p:sp>
      <p:sp>
        <p:nvSpPr>
          <p:cNvPr id="3" name="Content Placeholder 2">
            <a:extLst>
              <a:ext uri="{FF2B5EF4-FFF2-40B4-BE49-F238E27FC236}">
                <a16:creationId xmlns:a16="http://schemas.microsoft.com/office/drawing/2014/main" id="{70C11BAA-3117-4E8F-94FF-A4BFC71F1846}"/>
              </a:ext>
            </a:extLst>
          </p:cNvPr>
          <p:cNvSpPr>
            <a:spLocks noGrp="1"/>
          </p:cNvSpPr>
          <p:nvPr>
            <p:ph sz="half" idx="1"/>
          </p:nvPr>
        </p:nvSpPr>
        <p:spPr>
          <a:xfrm>
            <a:off x="495758" y="2757736"/>
            <a:ext cx="5916059" cy="3416301"/>
          </a:xfrm>
        </p:spPr>
        <p:txBody>
          <a:bodyPr/>
          <a:lstStyle/>
          <a:p>
            <a:pPr marL="0" indent="0">
              <a:lnSpc>
                <a:spcPct val="120000"/>
              </a:lnSpc>
              <a:spcBef>
                <a:spcPts val="0"/>
              </a:spcBef>
              <a:buNone/>
            </a:pPr>
            <a:r>
              <a:rPr lang="en-US" b="1" u="sng">
                <a:latin typeface="Candara" panose="020E0502030303020204" pitchFamily="34" charset="0"/>
              </a:rPr>
              <a:t>DOCUMENTATION SCREENING</a:t>
            </a:r>
          </a:p>
          <a:p>
            <a:pPr marL="0" indent="0">
              <a:spcBef>
                <a:spcPts val="0"/>
              </a:spcBef>
              <a:buNone/>
            </a:pPr>
            <a:r>
              <a:rPr lang="en-US">
                <a:latin typeface="Candara" panose="020E0502030303020204" pitchFamily="34" charset="0"/>
              </a:rPr>
              <a:t>Required application documents &amp; eligibility verified by HR:</a:t>
            </a:r>
          </a:p>
          <a:p>
            <a:pPr lvl="0">
              <a:spcBef>
                <a:spcPts val="600"/>
              </a:spcBef>
              <a:buSzPct val="65000"/>
            </a:pPr>
            <a:r>
              <a:rPr lang="en-US">
                <a:latin typeface="Candara" panose="020E0502030303020204" pitchFamily="34" charset="0"/>
              </a:rPr>
              <a:t>Cover Letter</a:t>
            </a:r>
          </a:p>
          <a:p>
            <a:pPr lvl="0">
              <a:spcBef>
                <a:spcPts val="200"/>
              </a:spcBef>
              <a:buSzPct val="65000"/>
            </a:pPr>
            <a:r>
              <a:rPr lang="en-US">
                <a:latin typeface="Candara" panose="020E0502030303020204" pitchFamily="34" charset="0"/>
              </a:rPr>
              <a:t>Resume/CV</a:t>
            </a:r>
          </a:p>
          <a:p>
            <a:pPr lvl="0">
              <a:spcBef>
                <a:spcPts val="200"/>
              </a:spcBef>
              <a:buSzPct val="65000"/>
            </a:pPr>
            <a:r>
              <a:rPr lang="en-US">
                <a:latin typeface="Candara" panose="020E0502030303020204" pitchFamily="34" charset="0"/>
              </a:rPr>
              <a:t>Complete/Current Transcripts</a:t>
            </a:r>
          </a:p>
          <a:p>
            <a:pPr lvl="0">
              <a:spcBef>
                <a:spcPts val="200"/>
              </a:spcBef>
              <a:buSzPct val="65000"/>
            </a:pPr>
            <a:r>
              <a:rPr lang="en-US">
                <a:latin typeface="Candara" panose="020E0502030303020204" pitchFamily="34" charset="0"/>
              </a:rPr>
              <a:t>Foreign Credential Evaluation</a:t>
            </a:r>
          </a:p>
          <a:p>
            <a:pPr lvl="0">
              <a:spcBef>
                <a:spcPts val="200"/>
              </a:spcBef>
              <a:buSzPct val="65000"/>
            </a:pPr>
            <a:r>
              <a:rPr lang="en-US">
                <a:latin typeface="Candara" panose="020E0502030303020204" pitchFamily="34" charset="0"/>
              </a:rPr>
              <a:t>Supplemental Documentation</a:t>
            </a:r>
          </a:p>
          <a:p>
            <a:pPr lvl="0">
              <a:spcBef>
                <a:spcPts val="200"/>
              </a:spcBef>
              <a:buSzPct val="65000"/>
            </a:pPr>
            <a:r>
              <a:rPr lang="en-US">
                <a:latin typeface="Candara" panose="020E0502030303020204" pitchFamily="34" charset="0"/>
              </a:rPr>
              <a:t>Current Eligibility to Work Legally in U.S.</a:t>
            </a:r>
          </a:p>
          <a:p>
            <a:endParaRPr lang="en-US"/>
          </a:p>
        </p:txBody>
      </p:sp>
      <p:sp>
        <p:nvSpPr>
          <p:cNvPr id="4" name="Content Placeholder 3">
            <a:extLst>
              <a:ext uri="{FF2B5EF4-FFF2-40B4-BE49-F238E27FC236}">
                <a16:creationId xmlns:a16="http://schemas.microsoft.com/office/drawing/2014/main" id="{D3D09E7A-BBBB-49AB-995D-2F752CAA1E4C}"/>
              </a:ext>
            </a:extLst>
          </p:cNvPr>
          <p:cNvSpPr>
            <a:spLocks noGrp="1"/>
          </p:cNvSpPr>
          <p:nvPr>
            <p:ph sz="half" idx="2"/>
          </p:nvPr>
        </p:nvSpPr>
        <p:spPr>
          <a:xfrm>
            <a:off x="6720289" y="2757736"/>
            <a:ext cx="4516915" cy="3416300"/>
          </a:xfrm>
        </p:spPr>
        <p:txBody>
          <a:bodyPr/>
          <a:lstStyle/>
          <a:p>
            <a:pPr marL="0" indent="0">
              <a:lnSpc>
                <a:spcPct val="120000"/>
              </a:lnSpc>
              <a:spcBef>
                <a:spcPts val="0"/>
              </a:spcBef>
              <a:buNone/>
            </a:pPr>
            <a:r>
              <a:rPr lang="en-US" b="1" u="sng">
                <a:latin typeface="Candara" panose="020E0502030303020204" pitchFamily="34" charset="0"/>
              </a:rPr>
              <a:t>MINIMUM QUALIFICATION SCREENING</a:t>
            </a:r>
          </a:p>
          <a:p>
            <a:pPr marL="0" indent="0">
              <a:spcBef>
                <a:spcPts val="0"/>
              </a:spcBef>
              <a:buNone/>
            </a:pPr>
            <a:r>
              <a:rPr lang="en-US">
                <a:latin typeface="Candara" panose="020E0502030303020204" pitchFamily="34" charset="0"/>
              </a:rPr>
              <a:t>HR determines whether applicant meets the minimum requirements.</a:t>
            </a:r>
          </a:p>
          <a:p>
            <a:pPr marL="0" indent="0">
              <a:spcBef>
                <a:spcPts val="0"/>
              </a:spcBef>
              <a:buNone/>
            </a:pPr>
            <a:endParaRPr lang="en-US">
              <a:latin typeface="Candara" panose="020E0502030303020204" pitchFamily="34" charset="0"/>
            </a:endParaRPr>
          </a:p>
          <a:p>
            <a:pPr marL="0" indent="0">
              <a:lnSpc>
                <a:spcPct val="120000"/>
              </a:lnSpc>
              <a:spcBef>
                <a:spcPts val="0"/>
              </a:spcBef>
              <a:buNone/>
            </a:pPr>
            <a:r>
              <a:rPr lang="en-US" b="1" u="sng">
                <a:latin typeface="Candara" panose="020E0502030303020204" pitchFamily="34" charset="0"/>
              </a:rPr>
              <a:t>EQUIVALENCY PROCESS LIAISON</a:t>
            </a:r>
          </a:p>
          <a:p>
            <a:pPr lvl="0">
              <a:spcBef>
                <a:spcPts val="200"/>
              </a:spcBef>
              <a:buSzPct val="65000"/>
            </a:pPr>
            <a:r>
              <a:rPr lang="en-US">
                <a:latin typeface="Candara" panose="020E0502030303020204" pitchFamily="34" charset="0"/>
              </a:rPr>
              <a:t>Applicant-initiated equivalencies</a:t>
            </a:r>
          </a:p>
          <a:p>
            <a:pPr lvl="0">
              <a:spcBef>
                <a:spcPts val="200"/>
              </a:spcBef>
              <a:buSzPct val="65000"/>
            </a:pPr>
            <a:r>
              <a:rPr lang="en-US">
                <a:latin typeface="Candara" panose="020E0502030303020204" pitchFamily="34" charset="0"/>
              </a:rPr>
              <a:t>District-initiated equivalencies</a:t>
            </a:r>
          </a:p>
          <a:p>
            <a:pPr lvl="0">
              <a:spcBef>
                <a:spcPts val="200"/>
              </a:spcBef>
              <a:buSzPct val="65000"/>
            </a:pPr>
            <a:r>
              <a:rPr lang="en-US">
                <a:latin typeface="Candara" panose="020E0502030303020204" pitchFamily="34" charset="0"/>
              </a:rPr>
              <a:t>Equivalency Committee Screening</a:t>
            </a:r>
          </a:p>
          <a:p>
            <a:pPr lvl="0">
              <a:spcBef>
                <a:spcPts val="200"/>
              </a:spcBef>
              <a:buSzPct val="65000"/>
            </a:pPr>
            <a:r>
              <a:rPr lang="en-US">
                <a:latin typeface="Candara" panose="020E0502030303020204" pitchFamily="34" charset="0"/>
              </a:rPr>
              <a:t>Final Applicant List Confirmed</a:t>
            </a:r>
          </a:p>
          <a:p>
            <a:endParaRPr lang="en-US"/>
          </a:p>
        </p:txBody>
      </p:sp>
      <p:pic>
        <p:nvPicPr>
          <p:cNvPr id="7" name="Audio 6">
            <a:hlinkClick r:id="" action="ppaction://media"/>
            <a:extLst>
              <a:ext uri="{FF2B5EF4-FFF2-40B4-BE49-F238E27FC236}">
                <a16:creationId xmlns:a16="http://schemas.microsoft.com/office/drawing/2014/main" id="{9DF9F65A-E984-4E8E-897D-AA17651017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5854044"/>
      </p:ext>
    </p:extLst>
  </p:cSld>
  <p:clrMapOvr>
    <a:masterClrMapping/>
  </p:clrMapOvr>
  <mc:AlternateContent xmlns:mc="http://schemas.openxmlformats.org/markup-compatibility/2006" xmlns:p14="http://schemas.microsoft.com/office/powerpoint/2010/main">
    <mc:Choice Requires="p14">
      <p:transition spd="slow" p14:dur="2000" advTm="82219"/>
    </mc:Choice>
    <mc:Fallback xmlns="">
      <p:transition spd="slow" advTm="82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B297-E263-408E-AF9D-44C1DA8D969F}"/>
              </a:ext>
            </a:extLst>
          </p:cNvPr>
          <p:cNvSpPr>
            <a:spLocks noGrp="1"/>
          </p:cNvSpPr>
          <p:nvPr>
            <p:ph type="title"/>
          </p:nvPr>
        </p:nvSpPr>
        <p:spPr/>
        <p:txBody>
          <a:bodyPr/>
          <a:lstStyle/>
          <a:p>
            <a:r>
              <a:rPr lang="en-US">
                <a:latin typeface="Candara" panose="020E0502030303020204" pitchFamily="34" charset="0"/>
              </a:rPr>
              <a:t>COMMITTEE PROCESS BEGINS</a:t>
            </a:r>
          </a:p>
        </p:txBody>
      </p:sp>
      <p:sp>
        <p:nvSpPr>
          <p:cNvPr id="3" name="Text Placeholder 2">
            <a:extLst>
              <a:ext uri="{FF2B5EF4-FFF2-40B4-BE49-F238E27FC236}">
                <a16:creationId xmlns:a16="http://schemas.microsoft.com/office/drawing/2014/main" id="{0F20F5F1-CFA4-4F6B-8779-036423FCDACC}"/>
              </a:ext>
            </a:extLst>
          </p:cNvPr>
          <p:cNvSpPr>
            <a:spLocks noGrp="1"/>
          </p:cNvSpPr>
          <p:nvPr>
            <p:ph type="body" idx="1"/>
          </p:nvPr>
        </p:nvSpPr>
        <p:spPr>
          <a:xfrm>
            <a:off x="6686023" y="2235200"/>
            <a:ext cx="5061477" cy="2726268"/>
          </a:xfrm>
        </p:spPr>
        <p:txBody>
          <a:bodyPr>
            <a:normAutofit fontScale="85000" lnSpcReduction="20000"/>
          </a:bodyPr>
          <a:lstStyle/>
          <a:p>
            <a:pPr marL="342900" indent="-342900">
              <a:buSzPct val="105000"/>
              <a:buFont typeface="Arial" panose="020B0604020202020204" pitchFamily="34" charset="0"/>
              <a:buChar char="•"/>
            </a:pPr>
            <a:r>
              <a:rPr lang="en-US" b="1" cap="none">
                <a:latin typeface="Candara" panose="020E0502030303020204" pitchFamily="34" charset="0"/>
              </a:rPr>
              <a:t>EEO/Diversity Training for Committee (HR)</a:t>
            </a:r>
          </a:p>
          <a:p>
            <a:pPr marL="342900" indent="-342900">
              <a:buSzPct val="105000"/>
              <a:buFont typeface="Arial" panose="020B0604020202020204" pitchFamily="34" charset="0"/>
              <a:buChar char="•"/>
            </a:pPr>
            <a:r>
              <a:rPr lang="en-US" b="1" cap="none">
                <a:latin typeface="Candara" panose="020E0502030303020204" pitchFamily="34" charset="0"/>
              </a:rPr>
              <a:t>Participatory Governance</a:t>
            </a:r>
          </a:p>
          <a:p>
            <a:pPr marL="342900" indent="-342900">
              <a:buSzPct val="105000"/>
              <a:buFont typeface="Arial" panose="020B0604020202020204" pitchFamily="34" charset="0"/>
              <a:buChar char="•"/>
            </a:pPr>
            <a:r>
              <a:rPr lang="en-US" b="1" cap="none">
                <a:latin typeface="Candara" panose="020E0502030303020204" pitchFamily="34" charset="0"/>
              </a:rPr>
              <a:t>Committee Appointments Confirmed (HR)</a:t>
            </a:r>
          </a:p>
          <a:p>
            <a:pPr marL="342900" indent="-342900">
              <a:buSzPct val="105000"/>
              <a:buFont typeface="Arial" panose="020B0604020202020204" pitchFamily="34" charset="0"/>
              <a:buChar char="•"/>
            </a:pPr>
            <a:r>
              <a:rPr lang="en-US" b="1" cap="none">
                <a:latin typeface="Candara" panose="020E0502030303020204" pitchFamily="34" charset="0"/>
              </a:rPr>
              <a:t>Confidentiality Agreements (HR)</a:t>
            </a:r>
          </a:p>
          <a:p>
            <a:pPr marL="342900" indent="-342900">
              <a:buSzPct val="105000"/>
              <a:buFont typeface="Arial" panose="020B0604020202020204" pitchFamily="34" charset="0"/>
              <a:buChar char="•"/>
            </a:pPr>
            <a:r>
              <a:rPr lang="en-US" b="1" cap="none">
                <a:latin typeface="Candara" panose="020E0502030303020204" pitchFamily="34" charset="0"/>
              </a:rPr>
              <a:t>1</a:t>
            </a:r>
            <a:r>
              <a:rPr lang="en-US" b="1" cap="none" baseline="30000">
                <a:latin typeface="Candara" panose="020E0502030303020204" pitchFamily="34" charset="0"/>
              </a:rPr>
              <a:t>st</a:t>
            </a:r>
            <a:r>
              <a:rPr lang="en-US" b="1" cap="none">
                <a:latin typeface="Candara" panose="020E0502030303020204" pitchFamily="34" charset="0"/>
              </a:rPr>
              <a:t> Meeting Materials to HM (HR)</a:t>
            </a:r>
          </a:p>
          <a:p>
            <a:pPr marL="342900" indent="-342900">
              <a:buSzPct val="105000"/>
              <a:buFont typeface="Arial" panose="020B0604020202020204" pitchFamily="34" charset="0"/>
              <a:buChar char="•"/>
            </a:pPr>
            <a:r>
              <a:rPr lang="en-US" b="1" cap="none">
                <a:latin typeface="Candara" panose="020E0502030303020204" pitchFamily="34" charset="0"/>
              </a:rPr>
              <a:t>Committee Packets Prepared (HM)</a:t>
            </a:r>
          </a:p>
          <a:p>
            <a:pPr marL="342900" indent="-342900">
              <a:buSzPct val="105000"/>
              <a:buFont typeface="Arial" panose="020B0604020202020204" pitchFamily="34" charset="0"/>
              <a:buChar char="•"/>
            </a:pPr>
            <a:r>
              <a:rPr lang="en-US" b="1" cap="none">
                <a:latin typeface="Candara" panose="020E0502030303020204" pitchFamily="34" charset="0"/>
              </a:rPr>
              <a:t>Schedule 1</a:t>
            </a:r>
            <a:r>
              <a:rPr lang="en-US" b="1" cap="none" baseline="30000">
                <a:latin typeface="Candara" panose="020E0502030303020204" pitchFamily="34" charset="0"/>
              </a:rPr>
              <a:t>st</a:t>
            </a:r>
            <a:r>
              <a:rPr lang="en-US" b="1" cap="none">
                <a:latin typeface="Candara" panose="020E0502030303020204" pitchFamily="34" charset="0"/>
              </a:rPr>
              <a:t> Committee Meeting (HM)</a:t>
            </a:r>
          </a:p>
          <a:p>
            <a:pPr marL="342900" indent="-342900">
              <a:buSzPct val="105000"/>
              <a:buFont typeface="Arial" panose="020B0604020202020204" pitchFamily="34" charset="0"/>
              <a:buChar char="•"/>
            </a:pPr>
            <a:r>
              <a:rPr lang="en-US" b="1" cap="none">
                <a:latin typeface="Candara" panose="020E0502030303020204" pitchFamily="34" charset="0"/>
              </a:rPr>
              <a:t>Schedule Screen-down Meeting (HM)</a:t>
            </a:r>
          </a:p>
        </p:txBody>
      </p:sp>
      <p:pic>
        <p:nvPicPr>
          <p:cNvPr id="4" name="Audio 3">
            <a:hlinkClick r:id="" action="ppaction://media"/>
            <a:extLst>
              <a:ext uri="{FF2B5EF4-FFF2-40B4-BE49-F238E27FC236}">
                <a16:creationId xmlns:a16="http://schemas.microsoft.com/office/drawing/2014/main" id="{111F4394-C807-4D16-ADB1-1F63692FC0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670889"/>
      </p:ext>
    </p:extLst>
  </p:cSld>
  <p:clrMapOvr>
    <a:masterClrMapping/>
  </p:clrMapOvr>
  <mc:AlternateContent xmlns:mc="http://schemas.openxmlformats.org/markup-compatibility/2006" xmlns:p14="http://schemas.microsoft.com/office/powerpoint/2010/main">
    <mc:Choice Requires="p14">
      <p:transition spd="slow" p14:dur="2000" advTm="20928"/>
    </mc:Choice>
    <mc:Fallback xmlns="">
      <p:transition spd="slow" advTm="20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D50AA-AC3F-4796-BA87-E2AE06B06FBA}"/>
              </a:ext>
            </a:extLst>
          </p:cNvPr>
          <p:cNvSpPr>
            <a:spLocks noGrp="1"/>
          </p:cNvSpPr>
          <p:nvPr>
            <p:ph type="title"/>
          </p:nvPr>
        </p:nvSpPr>
        <p:spPr/>
        <p:txBody>
          <a:bodyPr/>
          <a:lstStyle/>
          <a:p>
            <a:r>
              <a:rPr lang="en-US">
                <a:latin typeface="Candara" panose="020E0502030303020204" pitchFamily="34" charset="0"/>
              </a:rPr>
              <a:t>COMMITTEE PROCESS BEGINS</a:t>
            </a:r>
          </a:p>
        </p:txBody>
      </p:sp>
      <p:sp>
        <p:nvSpPr>
          <p:cNvPr id="3" name="Content Placeholder 2">
            <a:extLst>
              <a:ext uri="{FF2B5EF4-FFF2-40B4-BE49-F238E27FC236}">
                <a16:creationId xmlns:a16="http://schemas.microsoft.com/office/drawing/2014/main" id="{B8752880-6793-4A0D-8658-ECE0333B97CE}"/>
              </a:ext>
            </a:extLst>
          </p:cNvPr>
          <p:cNvSpPr>
            <a:spLocks noGrp="1"/>
          </p:cNvSpPr>
          <p:nvPr>
            <p:ph idx="1"/>
          </p:nvPr>
        </p:nvSpPr>
        <p:spPr>
          <a:xfrm>
            <a:off x="551330" y="2603498"/>
            <a:ext cx="10650070" cy="3657600"/>
          </a:xfrm>
        </p:spPr>
        <p:txBody>
          <a:bodyPr>
            <a:normAutofit fontScale="92500" lnSpcReduction="10000"/>
          </a:bodyPr>
          <a:lstStyle/>
          <a:p>
            <a:pPr marL="0" indent="0">
              <a:spcBef>
                <a:spcPts val="0"/>
              </a:spcBef>
              <a:buSzPct val="65000"/>
              <a:buNone/>
            </a:pPr>
            <a:r>
              <a:rPr lang="en-US" sz="2400" b="1">
                <a:latin typeface="Candara" panose="020E0502030303020204" pitchFamily="34" charset="0"/>
              </a:rPr>
              <a:t>Prior to serving on a screening committee</a:t>
            </a:r>
            <a:r>
              <a:rPr lang="en-US" sz="2400">
                <a:latin typeface="Candara" panose="020E0502030303020204" pitchFamily="34" charset="0"/>
              </a:rPr>
              <a:t>, all members must be trained in Title 5 regulations on Equal Employment Opportunity (Title 5, section 5300 et. seq.); federal and state non-discrimination laws; the College’s EEO plan; District policies on non-discrimination, principles of diversity and cultural proficiency; the value of a diverse workforce; recognizing and eliminating bias in hiring decisions; and best practices in serving on a screening committee.</a:t>
            </a:r>
          </a:p>
          <a:p>
            <a:pPr marL="0" indent="0">
              <a:spcBef>
                <a:spcPts val="0"/>
              </a:spcBef>
              <a:buSzPct val="65000"/>
              <a:buNone/>
            </a:pPr>
            <a:endParaRPr lang="en-US" sz="2400">
              <a:latin typeface="Candara" panose="020E0502030303020204" pitchFamily="34" charset="0"/>
            </a:endParaRPr>
          </a:p>
          <a:p>
            <a:pPr marL="0" indent="0">
              <a:spcBef>
                <a:spcPts val="0"/>
              </a:spcBef>
              <a:buSzPct val="65000"/>
              <a:buNone/>
            </a:pPr>
            <a:r>
              <a:rPr lang="en-US" sz="2400">
                <a:latin typeface="Candara" panose="020E0502030303020204" pitchFamily="34" charset="0"/>
              </a:rPr>
              <a:t>Recruitment is considered a </a:t>
            </a:r>
            <a:r>
              <a:rPr lang="en-US" sz="2400" b="1">
                <a:latin typeface="Candara" panose="020E0502030303020204" pitchFamily="34" charset="0"/>
              </a:rPr>
              <a:t>Participatory Governance</a:t>
            </a:r>
            <a:r>
              <a:rPr lang="en-US" sz="2400">
                <a:latin typeface="Candara" panose="020E0502030303020204" pitchFamily="34" charset="0"/>
              </a:rPr>
              <a:t> process, wherein members of the District’s various constituencies, including administrators, faculty, staff, and students may engage collaboratively, respectfully and effectively to make hiring recommendations that best support the</a:t>
            </a:r>
            <a:r>
              <a:rPr lang="en-US" sz="2400">
                <a:solidFill>
                  <a:schemeClr val="tx1"/>
                </a:solidFill>
                <a:latin typeface="Candara" panose="020E0502030303020204" pitchFamily="34" charset="0"/>
              </a:rPr>
              <a:t> College of Marin </a:t>
            </a:r>
            <a:r>
              <a:rPr lang="en-US" sz="2400">
                <a:latin typeface="Candara" panose="020E0502030303020204" pitchFamily="34" charset="0"/>
              </a:rPr>
              <a:t>mission and values. </a:t>
            </a:r>
          </a:p>
          <a:p>
            <a:pPr marL="0" indent="0">
              <a:spcBef>
                <a:spcPts val="0"/>
              </a:spcBef>
              <a:buSzPct val="65000"/>
              <a:buNone/>
            </a:pPr>
            <a:endParaRPr lang="en-US">
              <a:latin typeface="Candara" panose="020E0502030303020204" pitchFamily="34" charset="0"/>
            </a:endParaRPr>
          </a:p>
        </p:txBody>
      </p:sp>
      <p:pic>
        <p:nvPicPr>
          <p:cNvPr id="4" name="Audio 3">
            <a:hlinkClick r:id="" action="ppaction://media"/>
            <a:extLst>
              <a:ext uri="{FF2B5EF4-FFF2-40B4-BE49-F238E27FC236}">
                <a16:creationId xmlns:a16="http://schemas.microsoft.com/office/drawing/2014/main" id="{E7603999-01B7-4519-9697-1370F7C28C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9175312"/>
      </p:ext>
    </p:extLst>
  </p:cSld>
  <p:clrMapOvr>
    <a:masterClrMapping/>
  </p:clrMapOvr>
  <mc:AlternateContent xmlns:mc="http://schemas.openxmlformats.org/markup-compatibility/2006" xmlns:p14="http://schemas.microsoft.com/office/powerpoint/2010/main">
    <mc:Choice Requires="p14">
      <p:transition spd="slow" p14:dur="2000" advTm="55367"/>
    </mc:Choice>
    <mc:Fallback xmlns="">
      <p:transition spd="slow" advTm="55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2368-2177-4126-84E5-2965F68FFFD0}"/>
              </a:ext>
            </a:extLst>
          </p:cNvPr>
          <p:cNvSpPr>
            <a:spLocks noGrp="1"/>
          </p:cNvSpPr>
          <p:nvPr>
            <p:ph type="title"/>
          </p:nvPr>
        </p:nvSpPr>
        <p:spPr>
          <a:xfrm>
            <a:off x="894823" y="2677645"/>
            <a:ext cx="5201177" cy="2283824"/>
          </a:xfrm>
        </p:spPr>
        <p:txBody>
          <a:bodyPr/>
          <a:lstStyle/>
          <a:p>
            <a:r>
              <a:rPr lang="en-US">
                <a:latin typeface="Candara" panose="020E0502030303020204" pitchFamily="34" charset="0"/>
              </a:rPr>
              <a:t>EMPLOYMENT SERVICES OVERVIEW</a:t>
            </a:r>
          </a:p>
        </p:txBody>
      </p:sp>
      <p:sp>
        <p:nvSpPr>
          <p:cNvPr id="3" name="Text Placeholder 2">
            <a:extLst>
              <a:ext uri="{FF2B5EF4-FFF2-40B4-BE49-F238E27FC236}">
                <a16:creationId xmlns:a16="http://schemas.microsoft.com/office/drawing/2014/main" id="{38C11B25-901E-42C9-B387-874CE586F057}"/>
              </a:ext>
            </a:extLst>
          </p:cNvPr>
          <p:cNvSpPr>
            <a:spLocks noGrp="1"/>
          </p:cNvSpPr>
          <p:nvPr>
            <p:ph type="body" idx="1"/>
          </p:nvPr>
        </p:nvSpPr>
        <p:spPr>
          <a:xfrm>
            <a:off x="6686023" y="1884784"/>
            <a:ext cx="5201177" cy="3788228"/>
          </a:xfrm>
        </p:spPr>
        <p:txBody>
          <a:bodyPr>
            <a:normAutofit/>
          </a:bodyPr>
          <a:lstStyle/>
          <a:p>
            <a:r>
              <a:rPr lang="en-US" cap="none">
                <a:latin typeface="Candara" panose="020E0502030303020204" pitchFamily="34" charset="0"/>
              </a:rPr>
              <a:t>As an essential part of the human resources function, Employment Services provides comprehensive services, support, and general oversight for all aspects of the recruitment and hiring process. </a:t>
            </a:r>
          </a:p>
          <a:p>
            <a:endParaRPr lang="en-US"/>
          </a:p>
        </p:txBody>
      </p:sp>
      <p:pic>
        <p:nvPicPr>
          <p:cNvPr id="4" name="Audio 3">
            <a:hlinkClick r:id="" action="ppaction://media"/>
            <a:extLst>
              <a:ext uri="{FF2B5EF4-FFF2-40B4-BE49-F238E27FC236}">
                <a16:creationId xmlns:a16="http://schemas.microsoft.com/office/drawing/2014/main" id="{E455D98D-1309-4BFB-AC0F-158BB5254B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4942371"/>
      </p:ext>
    </p:extLst>
  </p:cSld>
  <p:clrMapOvr>
    <a:masterClrMapping/>
  </p:clrMapOvr>
  <mc:AlternateContent xmlns:mc="http://schemas.openxmlformats.org/markup-compatibility/2006" xmlns:p14="http://schemas.microsoft.com/office/powerpoint/2010/main">
    <mc:Choice Requires="p14">
      <p:transition spd="slow" p14:dur="2000" advTm="17098"/>
    </mc:Choice>
    <mc:Fallback xmlns="">
      <p:transition spd="slow" advTm="17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48795-169A-4E5A-A9AC-83F9C0BC4A63}"/>
              </a:ext>
            </a:extLst>
          </p:cNvPr>
          <p:cNvSpPr>
            <a:spLocks noGrp="1"/>
          </p:cNvSpPr>
          <p:nvPr>
            <p:ph type="title"/>
          </p:nvPr>
        </p:nvSpPr>
        <p:spPr/>
        <p:txBody>
          <a:bodyPr/>
          <a:lstStyle/>
          <a:p>
            <a:r>
              <a:rPr lang="en-US">
                <a:latin typeface="Candara" panose="020E0502030303020204" pitchFamily="34" charset="0"/>
              </a:rPr>
              <a:t>COMMITTEE PROCESS BEGINS </a:t>
            </a:r>
            <a:r>
              <a:rPr lang="en-US" sz="2000">
                <a:latin typeface="Candara" panose="020E0502030303020204" pitchFamily="34" charset="0"/>
              </a:rPr>
              <a:t>(Continued)</a:t>
            </a:r>
            <a:endParaRPr lang="en-US" sz="2000"/>
          </a:p>
        </p:txBody>
      </p:sp>
      <p:sp>
        <p:nvSpPr>
          <p:cNvPr id="3" name="Content Placeholder 2">
            <a:extLst>
              <a:ext uri="{FF2B5EF4-FFF2-40B4-BE49-F238E27FC236}">
                <a16:creationId xmlns:a16="http://schemas.microsoft.com/office/drawing/2014/main" id="{38259B37-0C87-408D-B2E9-6D83F3D86E71}"/>
              </a:ext>
            </a:extLst>
          </p:cNvPr>
          <p:cNvSpPr>
            <a:spLocks noGrp="1"/>
          </p:cNvSpPr>
          <p:nvPr>
            <p:ph idx="1"/>
          </p:nvPr>
        </p:nvSpPr>
        <p:spPr>
          <a:xfrm>
            <a:off x="505326" y="2603499"/>
            <a:ext cx="7483642" cy="3869489"/>
          </a:xfrm>
        </p:spPr>
        <p:txBody>
          <a:bodyPr>
            <a:normAutofit lnSpcReduction="10000"/>
          </a:bodyPr>
          <a:lstStyle/>
          <a:p>
            <a:pPr>
              <a:spcBef>
                <a:spcPts val="0"/>
              </a:spcBef>
              <a:buSzPct val="65000"/>
            </a:pPr>
            <a:r>
              <a:rPr lang="en-US">
                <a:latin typeface="Candara" panose="020E0502030303020204" pitchFamily="34" charset="0"/>
              </a:rPr>
              <a:t>HR confirms committee appointments with Senates and Superintendent/President and forwards to HM</a:t>
            </a:r>
          </a:p>
          <a:p>
            <a:pPr marL="0" indent="0">
              <a:spcBef>
                <a:spcPts val="0"/>
              </a:spcBef>
              <a:buSzPct val="65000"/>
              <a:buNone/>
            </a:pPr>
            <a:endParaRPr lang="en-US">
              <a:latin typeface="Candara" panose="020E0502030303020204" pitchFamily="34" charset="0"/>
            </a:endParaRPr>
          </a:p>
          <a:p>
            <a:pPr>
              <a:spcBef>
                <a:spcPts val="0"/>
              </a:spcBef>
              <a:buSzPct val="65000"/>
            </a:pPr>
            <a:r>
              <a:rPr lang="en-US">
                <a:latin typeface="Candara" panose="020E0502030303020204" pitchFamily="34" charset="0"/>
              </a:rPr>
              <a:t>HR issues Confidentiality Agreement to committee members</a:t>
            </a:r>
          </a:p>
          <a:p>
            <a:pPr marL="0" indent="0">
              <a:spcBef>
                <a:spcPts val="0"/>
              </a:spcBef>
              <a:buSzPct val="65000"/>
              <a:buNone/>
            </a:pPr>
            <a:endParaRPr lang="en-US">
              <a:latin typeface="Candara" panose="020E0502030303020204" pitchFamily="34" charset="0"/>
            </a:endParaRPr>
          </a:p>
          <a:p>
            <a:pPr>
              <a:spcBef>
                <a:spcPts val="0"/>
              </a:spcBef>
              <a:buSzPct val="65000"/>
            </a:pPr>
            <a:r>
              <a:rPr lang="en-US">
                <a:latin typeface="Candara" panose="020E0502030303020204" pitchFamily="34" charset="0"/>
              </a:rPr>
              <a:t>HR provides materials for 1</a:t>
            </a:r>
            <a:r>
              <a:rPr lang="en-US" baseline="30000">
                <a:latin typeface="Candara" panose="020E0502030303020204" pitchFamily="34" charset="0"/>
              </a:rPr>
              <a:t>st</a:t>
            </a:r>
            <a:r>
              <a:rPr lang="en-US">
                <a:latin typeface="Candara" panose="020E0502030303020204" pitchFamily="34" charset="0"/>
              </a:rPr>
              <a:t> Committee Meeting to HM</a:t>
            </a:r>
          </a:p>
          <a:p>
            <a:pPr marL="685800">
              <a:spcBef>
                <a:spcPts val="0"/>
              </a:spcBef>
              <a:buSzPct val="100000"/>
              <a:buFont typeface="Wingdings" panose="05000000000000000000" pitchFamily="2" charset="2"/>
              <a:buChar char="§"/>
            </a:pPr>
            <a:r>
              <a:rPr lang="en-US">
                <a:latin typeface="Candara" panose="020E0502030303020204" pitchFamily="34" charset="0"/>
              </a:rPr>
              <a:t>Hiring Manager Recruitment Planning Guide </a:t>
            </a:r>
            <a:r>
              <a:rPr lang="en-US" i="1">
                <a:latin typeface="Candara" panose="020E0502030303020204" pitchFamily="34" charset="0"/>
              </a:rPr>
              <a:t>(sample shown)</a:t>
            </a:r>
          </a:p>
          <a:p>
            <a:pPr marL="685800">
              <a:spcBef>
                <a:spcPts val="0"/>
              </a:spcBef>
              <a:buSzPct val="100000"/>
              <a:buFont typeface="Wingdings" panose="05000000000000000000" pitchFamily="2" charset="2"/>
              <a:buChar char="§"/>
            </a:pPr>
            <a:r>
              <a:rPr lang="en-US">
                <a:latin typeface="Candara" panose="020E0502030303020204" pitchFamily="34" charset="0"/>
              </a:rPr>
              <a:t>Copy of Recruitment Timeline</a:t>
            </a:r>
          </a:p>
          <a:p>
            <a:pPr marL="685800">
              <a:spcBef>
                <a:spcPts val="0"/>
              </a:spcBef>
              <a:buSzPct val="100000"/>
              <a:buFont typeface="Wingdings" panose="05000000000000000000" pitchFamily="2" charset="2"/>
              <a:buChar char="§"/>
            </a:pPr>
            <a:r>
              <a:rPr lang="en-US">
                <a:latin typeface="Candara" panose="020E0502030303020204" pitchFamily="34" charset="0"/>
              </a:rPr>
              <a:t>Copy of job/pool posting</a:t>
            </a:r>
          </a:p>
          <a:p>
            <a:pPr marL="685800">
              <a:spcBef>
                <a:spcPts val="0"/>
              </a:spcBef>
              <a:buSzPct val="100000"/>
              <a:buFont typeface="Wingdings" panose="05000000000000000000" pitchFamily="2" charset="2"/>
              <a:buChar char="§"/>
            </a:pPr>
            <a:r>
              <a:rPr lang="en-US">
                <a:latin typeface="Candara" panose="020E0502030303020204" pitchFamily="34" charset="0"/>
              </a:rPr>
              <a:t>Previously used screening criteria and interview guides (questions + guideline answers)</a:t>
            </a:r>
          </a:p>
          <a:p>
            <a:pPr indent="0">
              <a:spcBef>
                <a:spcPts val="0"/>
              </a:spcBef>
              <a:buSzPct val="100000"/>
              <a:buNone/>
            </a:pPr>
            <a:endParaRPr lang="en-US">
              <a:latin typeface="Candara" panose="020E0502030303020204" pitchFamily="34" charset="0"/>
            </a:endParaRPr>
          </a:p>
          <a:p>
            <a:pPr>
              <a:spcBef>
                <a:spcPts val="0"/>
              </a:spcBef>
              <a:buSzPct val="65000"/>
            </a:pPr>
            <a:r>
              <a:rPr lang="en-US">
                <a:latin typeface="Candara" panose="020E0502030303020204" pitchFamily="34" charset="0"/>
              </a:rPr>
              <a:t>HM prepares committee packets to include the materials listed above (or sends electronically if meeting will be held remotely)</a:t>
            </a:r>
          </a:p>
          <a:p>
            <a:endParaRPr lang="en-US"/>
          </a:p>
        </p:txBody>
      </p:sp>
      <p:pic>
        <p:nvPicPr>
          <p:cNvPr id="4" name="Picture 3" descr="TEMPLATE - PT Faculty HM Recruitment Planning Guide 2020 - Word">
            <a:extLst>
              <a:ext uri="{FF2B5EF4-FFF2-40B4-BE49-F238E27FC236}">
                <a16:creationId xmlns:a16="http://schemas.microsoft.com/office/drawing/2014/main" id="{58D077F1-C25B-4339-8E19-2647C74C536A}"/>
              </a:ext>
            </a:extLst>
          </p:cNvPr>
          <p:cNvPicPr>
            <a:picLocks noChangeAspect="1"/>
          </p:cNvPicPr>
          <p:nvPr/>
        </p:nvPicPr>
        <p:blipFill rotWithShape="1">
          <a:blip r:embed="rId5"/>
          <a:srcRect l="7953" t="14198" r="5018" b="1960"/>
          <a:stretch/>
        </p:blipFill>
        <p:spPr>
          <a:xfrm>
            <a:off x="8485094" y="2683932"/>
            <a:ext cx="2514858" cy="3200400"/>
          </a:xfrm>
          <a:prstGeom prst="rect">
            <a:avLst/>
          </a:prstGeom>
          <a:ln w="12700">
            <a:solidFill>
              <a:schemeClr val="tx1"/>
            </a:solidFill>
          </a:ln>
        </p:spPr>
      </p:pic>
      <p:pic>
        <p:nvPicPr>
          <p:cNvPr id="6" name="Audio 5">
            <a:hlinkClick r:id="" action="ppaction://media"/>
            <a:extLst>
              <a:ext uri="{FF2B5EF4-FFF2-40B4-BE49-F238E27FC236}">
                <a16:creationId xmlns:a16="http://schemas.microsoft.com/office/drawing/2014/main" id="{8020091A-E2B2-4E8E-B8EE-2636674843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5832666"/>
      </p:ext>
    </p:extLst>
  </p:cSld>
  <p:clrMapOvr>
    <a:masterClrMapping/>
  </p:clrMapOvr>
  <mc:AlternateContent xmlns:mc="http://schemas.openxmlformats.org/markup-compatibility/2006" xmlns:p14="http://schemas.microsoft.com/office/powerpoint/2010/main">
    <mc:Choice Requires="p14">
      <p:transition spd="slow" p14:dur="2000" advTm="70615"/>
    </mc:Choice>
    <mc:Fallback xmlns="">
      <p:transition spd="slow" advTm="70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4966-4653-4684-8D1B-259E4599050E}"/>
              </a:ext>
            </a:extLst>
          </p:cNvPr>
          <p:cNvSpPr>
            <a:spLocks noGrp="1"/>
          </p:cNvSpPr>
          <p:nvPr>
            <p:ph type="title"/>
          </p:nvPr>
        </p:nvSpPr>
        <p:spPr/>
        <p:txBody>
          <a:bodyPr/>
          <a:lstStyle/>
          <a:p>
            <a:r>
              <a:rPr lang="en-US">
                <a:latin typeface="Candara" panose="020E0502030303020204" pitchFamily="34" charset="0"/>
              </a:rPr>
              <a:t>SCHEDULE 1</a:t>
            </a:r>
            <a:r>
              <a:rPr lang="en-US" baseline="30000">
                <a:latin typeface="Candara" panose="020E0502030303020204" pitchFamily="34" charset="0"/>
              </a:rPr>
              <a:t>ST</a:t>
            </a:r>
            <a:r>
              <a:rPr lang="en-US">
                <a:latin typeface="Candara" panose="020E0502030303020204" pitchFamily="34" charset="0"/>
              </a:rPr>
              <a:t> COMMITTEE MEETING</a:t>
            </a:r>
          </a:p>
        </p:txBody>
      </p:sp>
      <p:sp>
        <p:nvSpPr>
          <p:cNvPr id="3" name="Content Placeholder 2">
            <a:extLst>
              <a:ext uri="{FF2B5EF4-FFF2-40B4-BE49-F238E27FC236}">
                <a16:creationId xmlns:a16="http://schemas.microsoft.com/office/drawing/2014/main" id="{269EB8BA-E008-4D8D-A4B9-18ED9018132C}"/>
              </a:ext>
            </a:extLst>
          </p:cNvPr>
          <p:cNvSpPr>
            <a:spLocks noGrp="1"/>
          </p:cNvSpPr>
          <p:nvPr>
            <p:ph idx="1"/>
          </p:nvPr>
        </p:nvSpPr>
        <p:spPr>
          <a:xfrm>
            <a:off x="807817" y="2538185"/>
            <a:ext cx="10427676" cy="4113823"/>
          </a:xfrm>
        </p:spPr>
        <p:txBody>
          <a:bodyPr>
            <a:normAutofit fontScale="77500" lnSpcReduction="20000"/>
          </a:bodyPr>
          <a:lstStyle/>
          <a:p>
            <a:pPr>
              <a:lnSpc>
                <a:spcPct val="120000"/>
              </a:lnSpc>
              <a:spcBef>
                <a:spcPts val="0"/>
              </a:spcBef>
              <a:spcAft>
                <a:spcPts val="1200"/>
              </a:spcAft>
              <a:buSzPct val="65000"/>
            </a:pPr>
            <a:r>
              <a:rPr lang="en-US" sz="2400">
                <a:latin typeface="Candara" panose="020E0502030303020204" pitchFamily="34" charset="0"/>
              </a:rPr>
              <a:t>HM schedules 1</a:t>
            </a:r>
            <a:r>
              <a:rPr lang="en-US" sz="2400" baseline="30000">
                <a:latin typeface="Candara" panose="020E0502030303020204" pitchFamily="34" charset="0"/>
              </a:rPr>
              <a:t>st</a:t>
            </a:r>
            <a:r>
              <a:rPr lang="en-US" sz="2400">
                <a:latin typeface="Candara" panose="020E0502030303020204" pitchFamily="34" charset="0"/>
              </a:rPr>
              <a:t> meeting in Outlook and books room (if on-campus) or schedules Zoom meeting (if remote)</a:t>
            </a:r>
          </a:p>
          <a:p>
            <a:pPr>
              <a:lnSpc>
                <a:spcPct val="120000"/>
              </a:lnSpc>
              <a:spcBef>
                <a:spcPts val="600"/>
              </a:spcBef>
              <a:buSzPct val="65000"/>
            </a:pPr>
            <a:r>
              <a:rPr lang="en-US" sz="2400" u="sng">
                <a:latin typeface="Candara" panose="020E0502030303020204" pitchFamily="34" charset="0"/>
              </a:rPr>
              <a:t>Typical 1</a:t>
            </a:r>
            <a:r>
              <a:rPr lang="en-US" sz="2400" u="sng" baseline="30000">
                <a:latin typeface="Candara" panose="020E0502030303020204" pitchFamily="34" charset="0"/>
              </a:rPr>
              <a:t>st</a:t>
            </a:r>
            <a:r>
              <a:rPr lang="en-US" sz="2400" u="sng">
                <a:latin typeface="Candara" panose="020E0502030303020204" pitchFamily="34" charset="0"/>
              </a:rPr>
              <a:t> Meeting Durations</a:t>
            </a:r>
            <a:endParaRPr lang="en-US" sz="2400">
              <a:latin typeface="Candara" panose="020E0502030303020204" pitchFamily="34" charset="0"/>
            </a:endParaRPr>
          </a:p>
          <a:p>
            <a:pPr marL="685800">
              <a:lnSpc>
                <a:spcPct val="120000"/>
              </a:lnSpc>
              <a:spcBef>
                <a:spcPts val="0"/>
              </a:spcBef>
              <a:buSzPct val="100000"/>
              <a:buFont typeface="Wingdings" panose="05000000000000000000" pitchFamily="2" charset="2"/>
              <a:buChar char="§"/>
            </a:pPr>
            <a:r>
              <a:rPr lang="en-US" sz="2400">
                <a:latin typeface="Candara" panose="020E0502030303020204" pitchFamily="34" charset="0"/>
              </a:rPr>
              <a:t>Classified:			2 – 2½ hours</a:t>
            </a:r>
          </a:p>
          <a:p>
            <a:pPr marL="685800">
              <a:lnSpc>
                <a:spcPct val="120000"/>
              </a:lnSpc>
              <a:spcBef>
                <a:spcPts val="0"/>
              </a:spcBef>
              <a:buSzPct val="100000"/>
              <a:buFont typeface="Wingdings" panose="05000000000000000000" pitchFamily="2" charset="2"/>
              <a:buChar char="§"/>
            </a:pPr>
            <a:r>
              <a:rPr lang="en-US" sz="2400">
                <a:latin typeface="Candara" panose="020E0502030303020204" pitchFamily="34" charset="0"/>
              </a:rPr>
              <a:t>Management:		2½ – 3 hours</a:t>
            </a:r>
          </a:p>
          <a:p>
            <a:pPr marL="685800">
              <a:lnSpc>
                <a:spcPct val="120000"/>
              </a:lnSpc>
              <a:spcBef>
                <a:spcPts val="0"/>
              </a:spcBef>
              <a:buSzPct val="100000"/>
              <a:buFont typeface="Wingdings" panose="05000000000000000000" pitchFamily="2" charset="2"/>
              <a:buChar char="§"/>
            </a:pPr>
            <a:r>
              <a:rPr lang="en-US" sz="2400">
                <a:latin typeface="Candara" panose="020E0502030303020204" pitchFamily="34" charset="0"/>
              </a:rPr>
              <a:t>FT Faculty:			2 – 2½ hours</a:t>
            </a:r>
          </a:p>
          <a:p>
            <a:pPr marL="685800">
              <a:lnSpc>
                <a:spcPct val="120000"/>
              </a:lnSpc>
              <a:spcBef>
                <a:spcPts val="0"/>
              </a:spcBef>
              <a:spcAft>
                <a:spcPts val="1200"/>
              </a:spcAft>
              <a:buSzPct val="100000"/>
              <a:buFont typeface="Wingdings" panose="05000000000000000000" pitchFamily="2" charset="2"/>
              <a:buChar char="§"/>
            </a:pPr>
            <a:r>
              <a:rPr lang="en-US" sz="2400">
                <a:latin typeface="Candara" panose="020E0502030303020204" pitchFamily="34" charset="0"/>
              </a:rPr>
              <a:t>Faculty Temp Pool:	1½ – 2 hours</a:t>
            </a:r>
          </a:p>
          <a:p>
            <a:pPr>
              <a:lnSpc>
                <a:spcPct val="120000"/>
              </a:lnSpc>
              <a:spcBef>
                <a:spcPts val="0"/>
              </a:spcBef>
              <a:buSzPct val="65000"/>
            </a:pPr>
            <a:r>
              <a:rPr lang="en-US" sz="2400" u="sng">
                <a:latin typeface="Candara" panose="020E0502030303020204" pitchFamily="34" charset="0"/>
              </a:rPr>
              <a:t>Absentees</a:t>
            </a:r>
          </a:p>
          <a:p>
            <a:pPr marL="685800" lvl="0">
              <a:lnSpc>
                <a:spcPct val="120000"/>
              </a:lnSpc>
              <a:spcBef>
                <a:spcPts val="0"/>
              </a:spcBef>
              <a:buSzPct val="100000"/>
              <a:buFont typeface="Wingdings" panose="05000000000000000000" pitchFamily="2" charset="2"/>
              <a:buChar char="§"/>
            </a:pPr>
            <a:r>
              <a:rPr lang="en-US" sz="2400">
                <a:latin typeface="Candara" panose="020E0502030303020204" pitchFamily="34" charset="0"/>
              </a:rPr>
              <a:t>Encourage committee member to submit interview question suggestions prior to meeting</a:t>
            </a:r>
          </a:p>
          <a:p>
            <a:pPr marL="685800" lvl="0">
              <a:lnSpc>
                <a:spcPct val="120000"/>
              </a:lnSpc>
              <a:spcBef>
                <a:spcPts val="0"/>
              </a:spcBef>
              <a:buSzPct val="100000"/>
              <a:buFont typeface="Wingdings" panose="05000000000000000000" pitchFamily="2" charset="2"/>
              <a:buChar char="§"/>
            </a:pPr>
            <a:r>
              <a:rPr lang="en-US" sz="2400">
                <a:latin typeface="Candara" panose="020E0502030303020204" pitchFamily="34" charset="0"/>
              </a:rPr>
              <a:t>Provide summary to absentee following meeting</a:t>
            </a:r>
          </a:p>
          <a:p>
            <a:pPr marL="685800" lvl="0">
              <a:lnSpc>
                <a:spcPct val="120000"/>
              </a:lnSpc>
              <a:spcBef>
                <a:spcPts val="0"/>
              </a:spcBef>
              <a:buSzPct val="100000"/>
              <a:buFont typeface="Wingdings" panose="05000000000000000000" pitchFamily="2" charset="2"/>
              <a:buChar char="§"/>
            </a:pPr>
            <a:r>
              <a:rPr lang="en-US" sz="2400">
                <a:latin typeface="Candara" panose="020E0502030303020204" pitchFamily="34" charset="0"/>
              </a:rPr>
              <a:t>Absence at 1</a:t>
            </a:r>
            <a:r>
              <a:rPr lang="en-US" sz="2400" baseline="30000">
                <a:latin typeface="Candara" panose="020E0502030303020204" pitchFamily="34" charset="0"/>
              </a:rPr>
              <a:t>st</a:t>
            </a:r>
            <a:r>
              <a:rPr lang="en-US" sz="2400">
                <a:latin typeface="Candara" panose="020E0502030303020204" pitchFamily="34" charset="0"/>
              </a:rPr>
              <a:t> meeting is acceptable, but interviews require 100% attendance</a:t>
            </a:r>
          </a:p>
          <a:p>
            <a:pPr>
              <a:spcBef>
                <a:spcPts val="0"/>
              </a:spcBef>
            </a:pPr>
            <a:endParaRPr lang="en-US" u="sng">
              <a:latin typeface="Candara" panose="020E0502030303020204" pitchFamily="34" charset="0"/>
            </a:endParaRPr>
          </a:p>
        </p:txBody>
      </p:sp>
      <p:pic>
        <p:nvPicPr>
          <p:cNvPr id="4" name="Audio 3">
            <a:hlinkClick r:id="" action="ppaction://media"/>
            <a:extLst>
              <a:ext uri="{FF2B5EF4-FFF2-40B4-BE49-F238E27FC236}">
                <a16:creationId xmlns:a16="http://schemas.microsoft.com/office/drawing/2014/main" id="{2FE04EC1-353F-416B-A70A-D9BAD98D47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8826970"/>
      </p:ext>
    </p:extLst>
  </p:cSld>
  <p:clrMapOvr>
    <a:masterClrMapping/>
  </p:clrMapOvr>
  <mc:AlternateContent xmlns:mc="http://schemas.openxmlformats.org/markup-compatibility/2006" xmlns:p14="http://schemas.microsoft.com/office/powerpoint/2010/main">
    <mc:Choice Requires="p14">
      <p:transition spd="slow" p14:dur="2000" advTm="58389"/>
    </mc:Choice>
    <mc:Fallback xmlns="">
      <p:transition spd="slow" advTm="5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C278-0AF6-483D-A57C-160F9E118882}"/>
              </a:ext>
            </a:extLst>
          </p:cNvPr>
          <p:cNvSpPr>
            <a:spLocks noGrp="1"/>
          </p:cNvSpPr>
          <p:nvPr>
            <p:ph type="title"/>
          </p:nvPr>
        </p:nvSpPr>
        <p:spPr/>
        <p:txBody>
          <a:bodyPr/>
          <a:lstStyle/>
          <a:p>
            <a:r>
              <a:rPr lang="en-US">
                <a:latin typeface="Candara" panose="020E0502030303020204" pitchFamily="34" charset="0"/>
              </a:rPr>
              <a:t>SCHEDULE SCREEN-DOWN MEETING</a:t>
            </a:r>
          </a:p>
        </p:txBody>
      </p:sp>
      <p:sp>
        <p:nvSpPr>
          <p:cNvPr id="3" name="Content Placeholder 2">
            <a:extLst>
              <a:ext uri="{FF2B5EF4-FFF2-40B4-BE49-F238E27FC236}">
                <a16:creationId xmlns:a16="http://schemas.microsoft.com/office/drawing/2014/main" id="{667E9502-0640-4EBD-A76F-A09C463D3D77}"/>
              </a:ext>
            </a:extLst>
          </p:cNvPr>
          <p:cNvSpPr>
            <a:spLocks noGrp="1"/>
          </p:cNvSpPr>
          <p:nvPr>
            <p:ph idx="1"/>
          </p:nvPr>
        </p:nvSpPr>
        <p:spPr>
          <a:xfrm>
            <a:off x="723900" y="2603500"/>
            <a:ext cx="10464800" cy="3898900"/>
          </a:xfrm>
        </p:spPr>
        <p:txBody>
          <a:bodyPr>
            <a:normAutofit/>
          </a:bodyPr>
          <a:lstStyle/>
          <a:p>
            <a:pPr>
              <a:spcBef>
                <a:spcPts val="0"/>
              </a:spcBef>
              <a:buSzPct val="65000"/>
            </a:pPr>
            <a:r>
              <a:rPr lang="en-US" sz="2000">
                <a:latin typeface="Candara" panose="020E0502030303020204" pitchFamily="34" charset="0"/>
              </a:rPr>
              <a:t>Screen-down Meeting date contingent upon when applications are to be released to committee and # of applications to review</a:t>
            </a:r>
          </a:p>
          <a:p>
            <a:pPr marL="0" indent="0">
              <a:spcBef>
                <a:spcPts val="0"/>
              </a:spcBef>
              <a:buSzPct val="65000"/>
              <a:buNone/>
            </a:pPr>
            <a:endParaRPr lang="en-US" sz="2000">
              <a:latin typeface="Candara" panose="020E0502030303020204" pitchFamily="34" charset="0"/>
            </a:endParaRPr>
          </a:p>
          <a:p>
            <a:pPr>
              <a:spcBef>
                <a:spcPts val="0"/>
              </a:spcBef>
              <a:buSzPct val="65000"/>
            </a:pPr>
            <a:r>
              <a:rPr lang="en-US" sz="2000">
                <a:latin typeface="Candara" panose="020E0502030303020204" pitchFamily="34" charset="0"/>
              </a:rPr>
              <a:t>HM schedules meeting in Outlook and books room &amp; media equipment (if on –campus) or schedules Zoom meeting (if remote)</a:t>
            </a:r>
          </a:p>
          <a:p>
            <a:pPr marL="0" indent="0">
              <a:spcBef>
                <a:spcPts val="0"/>
              </a:spcBef>
              <a:buSzPct val="65000"/>
              <a:buNone/>
            </a:pPr>
            <a:endParaRPr lang="en-US" sz="2000">
              <a:latin typeface="Candara" panose="020E0502030303020204" pitchFamily="34" charset="0"/>
            </a:endParaRPr>
          </a:p>
          <a:p>
            <a:pPr>
              <a:spcBef>
                <a:spcPts val="0"/>
              </a:spcBef>
              <a:buSzPct val="65000"/>
            </a:pPr>
            <a:r>
              <a:rPr lang="en-US" sz="2000" u="sng">
                <a:latin typeface="Candara" panose="020E0502030303020204" pitchFamily="34" charset="0"/>
              </a:rPr>
              <a:t>Typical Screening Periods Required</a:t>
            </a:r>
            <a:endParaRPr lang="en-US" sz="2000">
              <a:latin typeface="Candara" panose="020E0502030303020204" pitchFamily="34" charset="0"/>
            </a:endParaRPr>
          </a:p>
          <a:p>
            <a:pPr marL="685800">
              <a:spcBef>
                <a:spcPts val="200"/>
              </a:spcBef>
              <a:buSzPct val="100000"/>
              <a:buFont typeface="Wingdings" panose="05000000000000000000" pitchFamily="2" charset="2"/>
              <a:buChar char="§"/>
            </a:pPr>
            <a:r>
              <a:rPr lang="en-US" sz="2000">
                <a:latin typeface="Candara" panose="020E0502030303020204" pitchFamily="34" charset="0"/>
              </a:rPr>
              <a:t>0 – 25 Apps:		1 week</a:t>
            </a:r>
          </a:p>
          <a:p>
            <a:pPr marL="685800">
              <a:spcBef>
                <a:spcPts val="0"/>
              </a:spcBef>
              <a:buSzPct val="100000"/>
              <a:buFont typeface="Wingdings" panose="05000000000000000000" pitchFamily="2" charset="2"/>
              <a:buChar char="§"/>
            </a:pPr>
            <a:r>
              <a:rPr lang="en-US" sz="2000">
                <a:latin typeface="Candara" panose="020E0502030303020204" pitchFamily="34" charset="0"/>
              </a:rPr>
              <a:t>25 – 50 Apps:		2 weeks</a:t>
            </a:r>
          </a:p>
          <a:p>
            <a:pPr marL="685800">
              <a:spcBef>
                <a:spcPts val="0"/>
              </a:spcBef>
              <a:buSzPct val="100000"/>
              <a:buFont typeface="Wingdings" panose="05000000000000000000" pitchFamily="2" charset="2"/>
              <a:buChar char="§"/>
            </a:pPr>
            <a:r>
              <a:rPr lang="en-US" sz="2000">
                <a:latin typeface="Candara" panose="020E0502030303020204" pitchFamily="34" charset="0"/>
              </a:rPr>
              <a:t>50 – 100 Apps:		2-3 weeks</a:t>
            </a:r>
          </a:p>
          <a:p>
            <a:pPr marL="685800">
              <a:spcBef>
                <a:spcPts val="0"/>
              </a:spcBef>
              <a:buSzPct val="100000"/>
              <a:buFont typeface="Wingdings" panose="05000000000000000000" pitchFamily="2" charset="2"/>
              <a:buChar char="§"/>
            </a:pPr>
            <a:r>
              <a:rPr lang="en-US" sz="2000">
                <a:latin typeface="Candara" panose="020E0502030303020204" pitchFamily="34" charset="0"/>
              </a:rPr>
              <a:t>100+ Apps:		3+ weeks</a:t>
            </a:r>
          </a:p>
        </p:txBody>
      </p:sp>
      <p:pic>
        <p:nvPicPr>
          <p:cNvPr id="4" name="Audio 3">
            <a:hlinkClick r:id="" action="ppaction://media"/>
            <a:extLst>
              <a:ext uri="{FF2B5EF4-FFF2-40B4-BE49-F238E27FC236}">
                <a16:creationId xmlns:a16="http://schemas.microsoft.com/office/drawing/2014/main" id="{4FC00CC2-E110-4B2A-BEE5-250521F5B9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4164"/>
      </p:ext>
    </p:extLst>
  </p:cSld>
  <p:clrMapOvr>
    <a:masterClrMapping/>
  </p:clrMapOvr>
  <mc:AlternateContent xmlns:mc="http://schemas.openxmlformats.org/markup-compatibility/2006" xmlns:p14="http://schemas.microsoft.com/office/powerpoint/2010/main">
    <mc:Choice Requires="p14">
      <p:transition spd="slow" p14:dur="2000" advTm="71842"/>
    </mc:Choice>
    <mc:Fallback xmlns="">
      <p:transition spd="slow" advTm="71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35ABB-F6D8-4C32-90CF-C18DD0F58D9C}"/>
              </a:ext>
            </a:extLst>
          </p:cNvPr>
          <p:cNvSpPr>
            <a:spLocks noGrp="1"/>
          </p:cNvSpPr>
          <p:nvPr>
            <p:ph type="title"/>
          </p:nvPr>
        </p:nvSpPr>
        <p:spPr/>
        <p:txBody>
          <a:bodyPr/>
          <a:lstStyle/>
          <a:p>
            <a:r>
              <a:rPr lang="en-US">
                <a:latin typeface="Candara" panose="020E0502030303020204" pitchFamily="34" charset="0"/>
              </a:rPr>
              <a:t>SCHEDULE SCREEN-DOWN MEETING </a:t>
            </a:r>
            <a:r>
              <a:rPr lang="en-US" sz="2000" i="1">
                <a:latin typeface="Candara" panose="020E0502030303020204" pitchFamily="34" charset="0"/>
              </a:rPr>
              <a:t>(Continued)</a:t>
            </a:r>
            <a:endParaRPr lang="en-US" sz="2000" i="1"/>
          </a:p>
        </p:txBody>
      </p:sp>
      <p:sp>
        <p:nvSpPr>
          <p:cNvPr id="3" name="Content Placeholder 2">
            <a:extLst>
              <a:ext uri="{FF2B5EF4-FFF2-40B4-BE49-F238E27FC236}">
                <a16:creationId xmlns:a16="http://schemas.microsoft.com/office/drawing/2014/main" id="{9B9CA82C-52FE-47AD-85EF-14E8A6A1F99F}"/>
              </a:ext>
            </a:extLst>
          </p:cNvPr>
          <p:cNvSpPr>
            <a:spLocks noGrp="1"/>
          </p:cNvSpPr>
          <p:nvPr>
            <p:ph idx="1"/>
          </p:nvPr>
        </p:nvSpPr>
        <p:spPr>
          <a:xfrm>
            <a:off x="645460" y="2603500"/>
            <a:ext cx="10905564" cy="3924300"/>
          </a:xfrm>
        </p:spPr>
        <p:txBody>
          <a:bodyPr vert="horz" lIns="91440" tIns="45720" rIns="91440" bIns="45720" rtlCol="0" anchor="t">
            <a:normAutofit/>
          </a:bodyPr>
          <a:lstStyle/>
          <a:p>
            <a:pPr>
              <a:buSzPct val="65000"/>
            </a:pPr>
            <a:r>
              <a:rPr lang="en-US" sz="2000" u="sng">
                <a:latin typeface="Candara" panose="020E0502030303020204" pitchFamily="34" charset="0"/>
              </a:rPr>
              <a:t>Typical Screen-down Meeting Durations</a:t>
            </a:r>
            <a:endParaRPr lang="en-US" sz="2000">
              <a:latin typeface="Candara" panose="020E0502030303020204" pitchFamily="34" charset="0"/>
            </a:endParaRPr>
          </a:p>
          <a:p>
            <a:pPr marL="685800">
              <a:spcBef>
                <a:spcPts val="200"/>
              </a:spcBef>
              <a:buSzPct val="100000"/>
              <a:buFont typeface="Wingdings" panose="05000000000000000000" pitchFamily="2" charset="2"/>
              <a:buChar char="§"/>
            </a:pPr>
            <a:r>
              <a:rPr lang="en-US" sz="2000">
                <a:latin typeface="Candara" panose="020E0502030303020204" pitchFamily="34" charset="0"/>
              </a:rPr>
              <a:t>Classified:				1 – 1½ hours</a:t>
            </a:r>
          </a:p>
          <a:p>
            <a:pPr marL="685800">
              <a:spcBef>
                <a:spcPts val="0"/>
              </a:spcBef>
              <a:buSzPct val="100000"/>
              <a:buFont typeface="Wingdings" panose="05000000000000000000" pitchFamily="2" charset="2"/>
              <a:buChar char="§"/>
            </a:pPr>
            <a:r>
              <a:rPr lang="en-US" sz="2000">
                <a:latin typeface="Candara" panose="020E0502030303020204" pitchFamily="34" charset="0"/>
              </a:rPr>
              <a:t>Management:			1 – 1½ hours</a:t>
            </a:r>
          </a:p>
          <a:p>
            <a:pPr marL="685800">
              <a:spcBef>
                <a:spcPts val="0"/>
              </a:spcBef>
              <a:buSzPct val="100000"/>
              <a:buFont typeface="Wingdings" panose="05000000000000000000" pitchFamily="2" charset="2"/>
              <a:buChar char="§"/>
            </a:pPr>
            <a:r>
              <a:rPr lang="en-US" sz="2000">
                <a:latin typeface="Candara" panose="020E0502030303020204" pitchFamily="34" charset="0"/>
              </a:rPr>
              <a:t>FT Faculty:				1 – 1½ hours</a:t>
            </a:r>
          </a:p>
          <a:p>
            <a:pPr marL="685800">
              <a:spcBef>
                <a:spcPts val="0"/>
              </a:spcBef>
              <a:buSzPct val="100000"/>
              <a:buFont typeface="Wingdings" panose="05000000000000000000" pitchFamily="2" charset="2"/>
              <a:buChar char="§"/>
            </a:pPr>
            <a:r>
              <a:rPr lang="en-US" sz="2000">
                <a:latin typeface="Candara" panose="020E0502030303020204" pitchFamily="34" charset="0"/>
              </a:rPr>
              <a:t>Faculty Temp Pool:		1 – 1½ hours</a:t>
            </a:r>
          </a:p>
          <a:p>
            <a:pPr indent="0">
              <a:spcBef>
                <a:spcPts val="0"/>
              </a:spcBef>
              <a:buSzPct val="100000"/>
              <a:buNone/>
            </a:pPr>
            <a:endParaRPr lang="en-US" sz="2000">
              <a:latin typeface="Candara" panose="020E0502030303020204" pitchFamily="34" charset="0"/>
            </a:endParaRPr>
          </a:p>
          <a:p>
            <a:pPr>
              <a:spcBef>
                <a:spcPts val="0"/>
              </a:spcBef>
              <a:buSzPct val="65000"/>
            </a:pPr>
            <a:endParaRPr lang="en-US" sz="2000">
              <a:latin typeface="Candara" panose="020E0502030303020204" pitchFamily="34" charset="0"/>
            </a:endParaRPr>
          </a:p>
          <a:p>
            <a:pPr marL="685800" lvl="0">
              <a:lnSpc>
                <a:spcPct val="110000"/>
              </a:lnSpc>
              <a:spcBef>
                <a:spcPts val="0"/>
              </a:spcBef>
              <a:buSzPct val="100000"/>
              <a:buFont typeface="Wingdings" panose="05000000000000000000" pitchFamily="2" charset="2"/>
              <a:buChar char="§"/>
            </a:pPr>
            <a:r>
              <a:rPr lang="en-US" sz="2000">
                <a:latin typeface="Candara" panose="020E0502030303020204" pitchFamily="34" charset="0"/>
              </a:rPr>
              <a:t>Committee member to send completed Criteria Worksheet to HM prior to meeting – HM serves as proxy</a:t>
            </a:r>
          </a:p>
          <a:p>
            <a:pPr marL="685800" lvl="0">
              <a:lnSpc>
                <a:spcPct val="110000"/>
              </a:lnSpc>
              <a:spcBef>
                <a:spcPts val="0"/>
              </a:spcBef>
              <a:buSzPct val="100000"/>
              <a:buFont typeface="Wingdings" panose="05000000000000000000" pitchFamily="2" charset="2"/>
              <a:buChar char="§"/>
            </a:pPr>
            <a:r>
              <a:rPr lang="en-US" sz="2000">
                <a:latin typeface="Candara" panose="020E0502030303020204" pitchFamily="34" charset="0"/>
              </a:rPr>
              <a:t>Post-meeting summary for absent committee member</a:t>
            </a:r>
          </a:p>
          <a:p>
            <a:pPr marL="685800" lvl="0">
              <a:lnSpc>
                <a:spcPct val="110000"/>
              </a:lnSpc>
              <a:spcBef>
                <a:spcPts val="0"/>
              </a:spcBef>
              <a:buSzPct val="100000"/>
              <a:buFont typeface="Wingdings" panose="05000000000000000000" pitchFamily="2" charset="2"/>
              <a:buChar char="§"/>
            </a:pPr>
            <a:r>
              <a:rPr lang="en-US" sz="2000">
                <a:latin typeface="Candara" panose="020E0502030303020204" pitchFamily="34" charset="0"/>
              </a:rPr>
              <a:t>Absence at meeting is acceptable, but interviews require 100% attendance</a:t>
            </a:r>
          </a:p>
        </p:txBody>
      </p:sp>
      <p:pic>
        <p:nvPicPr>
          <p:cNvPr id="4" name="Audio 3">
            <a:hlinkClick r:id="" action="ppaction://media"/>
            <a:extLst>
              <a:ext uri="{FF2B5EF4-FFF2-40B4-BE49-F238E27FC236}">
                <a16:creationId xmlns:a16="http://schemas.microsoft.com/office/drawing/2014/main" id="{91D945E8-19AA-4DDC-8741-612A209F8F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4525457"/>
      </p:ext>
    </p:extLst>
  </p:cSld>
  <p:clrMapOvr>
    <a:masterClrMapping/>
  </p:clrMapOvr>
  <mc:AlternateContent xmlns:mc="http://schemas.openxmlformats.org/markup-compatibility/2006" xmlns:p14="http://schemas.microsoft.com/office/powerpoint/2010/main">
    <mc:Choice Requires="p14">
      <p:transition spd="slow" p14:dur="2000" advTm="34832"/>
    </mc:Choice>
    <mc:Fallback xmlns="">
      <p:transition spd="slow" advTm="3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E3266-AD72-4D22-8302-9E7AC2BAB290}"/>
              </a:ext>
            </a:extLst>
          </p:cNvPr>
          <p:cNvSpPr>
            <a:spLocks noGrp="1"/>
          </p:cNvSpPr>
          <p:nvPr>
            <p:ph type="title"/>
          </p:nvPr>
        </p:nvSpPr>
        <p:spPr>
          <a:xfrm>
            <a:off x="914400" y="2677645"/>
            <a:ext cx="5378824" cy="2283824"/>
          </a:xfrm>
        </p:spPr>
        <p:txBody>
          <a:bodyPr/>
          <a:lstStyle/>
          <a:p>
            <a:r>
              <a:rPr lang="en-US">
                <a:latin typeface="Candara" panose="020E0502030303020204" pitchFamily="34" charset="0"/>
              </a:rPr>
              <a:t>HM HOSTS 1</a:t>
            </a:r>
            <a:r>
              <a:rPr lang="en-US" baseline="30000">
                <a:latin typeface="Candara" panose="020E0502030303020204" pitchFamily="34" charset="0"/>
              </a:rPr>
              <a:t>ST</a:t>
            </a:r>
            <a:r>
              <a:rPr lang="en-US">
                <a:latin typeface="Candara" panose="020E0502030303020204" pitchFamily="34" charset="0"/>
              </a:rPr>
              <a:t> COMMITTEE MEETING</a:t>
            </a:r>
          </a:p>
        </p:txBody>
      </p:sp>
      <p:sp>
        <p:nvSpPr>
          <p:cNvPr id="3" name="Text Placeholder 2">
            <a:extLst>
              <a:ext uri="{FF2B5EF4-FFF2-40B4-BE49-F238E27FC236}">
                <a16:creationId xmlns:a16="http://schemas.microsoft.com/office/drawing/2014/main" id="{6BF55FD6-AF25-4FC1-853C-CA4AAF84C04F}"/>
              </a:ext>
            </a:extLst>
          </p:cNvPr>
          <p:cNvSpPr>
            <a:spLocks noGrp="1"/>
          </p:cNvSpPr>
          <p:nvPr>
            <p:ph type="body" idx="1"/>
          </p:nvPr>
        </p:nvSpPr>
        <p:spPr>
          <a:xfrm>
            <a:off x="6895559" y="2677644"/>
            <a:ext cx="4879674" cy="2283824"/>
          </a:xfrm>
        </p:spPr>
        <p:txBody>
          <a:bodyPr/>
          <a:lstStyle/>
          <a:p>
            <a:pPr marL="342900" indent="-342900">
              <a:buSzPct val="100000"/>
              <a:buFont typeface="Arial" panose="020B0604020202020204" pitchFamily="34" charset="0"/>
              <a:buChar char="•"/>
            </a:pPr>
            <a:r>
              <a:rPr lang="en-US" b="1" cap="none">
                <a:latin typeface="Candara"/>
              </a:rPr>
              <a:t>President's Standards of Decorum</a:t>
            </a:r>
          </a:p>
          <a:p>
            <a:pPr marL="342900" indent="-342900">
              <a:buSzPct val="100000"/>
              <a:buFont typeface="Arial" panose="020B0604020202020204" pitchFamily="34" charset="0"/>
              <a:buChar char="•"/>
            </a:pPr>
            <a:r>
              <a:rPr lang="en-US" b="1" cap="none">
                <a:latin typeface="Candara"/>
              </a:rPr>
              <a:t>Elect Notetaker &amp; Identify Co-facilitator</a:t>
            </a:r>
            <a:endParaRPr lang="en-US"/>
          </a:p>
          <a:p>
            <a:pPr marL="342900" indent="-342900">
              <a:buSzPct val="100000"/>
              <a:buFont typeface="Arial" panose="020B0604020202020204" pitchFamily="34" charset="0"/>
              <a:buChar char="•"/>
            </a:pPr>
            <a:r>
              <a:rPr lang="en-US" b="1" cap="none">
                <a:latin typeface="Candara" panose="020E0502030303020204" pitchFamily="34" charset="0"/>
              </a:rPr>
              <a:t>Determine Interview Format</a:t>
            </a:r>
          </a:p>
          <a:p>
            <a:pPr marL="342900" indent="-342900">
              <a:buSzPct val="100000"/>
              <a:buFont typeface="Arial" panose="020B0604020202020204" pitchFamily="34" charset="0"/>
              <a:buChar char="•"/>
            </a:pPr>
            <a:r>
              <a:rPr lang="en-US" b="1" cap="none">
                <a:latin typeface="Candara" panose="020E0502030303020204" pitchFamily="34" charset="0"/>
              </a:rPr>
              <a:t>Develop Screening Tools</a:t>
            </a:r>
          </a:p>
          <a:p>
            <a:pPr marL="342900" indent="-342900">
              <a:buSzPct val="100000"/>
              <a:buFont typeface="Arial" panose="020B0604020202020204" pitchFamily="34" charset="0"/>
              <a:buChar char="•"/>
            </a:pPr>
            <a:r>
              <a:rPr lang="en-US" b="1" cap="none">
                <a:latin typeface="Candara" panose="020E0502030303020204" pitchFamily="34" charset="0"/>
              </a:rPr>
              <a:t>HR Approval</a:t>
            </a:r>
          </a:p>
        </p:txBody>
      </p:sp>
      <p:pic>
        <p:nvPicPr>
          <p:cNvPr id="4" name="Audio 3">
            <a:hlinkClick r:id="" action="ppaction://media"/>
            <a:extLst>
              <a:ext uri="{FF2B5EF4-FFF2-40B4-BE49-F238E27FC236}">
                <a16:creationId xmlns:a16="http://schemas.microsoft.com/office/drawing/2014/main" id="{88E42238-A7A8-408F-A073-90487E1FE4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1081711"/>
      </p:ext>
    </p:extLst>
  </p:cSld>
  <p:clrMapOvr>
    <a:masterClrMapping/>
  </p:clrMapOvr>
  <mc:AlternateContent xmlns:mc="http://schemas.openxmlformats.org/markup-compatibility/2006" xmlns:p14="http://schemas.microsoft.com/office/powerpoint/2010/main">
    <mc:Choice Requires="p14">
      <p:transition spd="slow" p14:dur="2000" advTm="10794"/>
    </mc:Choice>
    <mc:Fallback xmlns="">
      <p:transition spd="slow" advTm="10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28EB5-BB60-4AB3-A246-7A2390A59A16}"/>
              </a:ext>
            </a:extLst>
          </p:cNvPr>
          <p:cNvSpPr>
            <a:spLocks noGrp="1"/>
          </p:cNvSpPr>
          <p:nvPr>
            <p:ph type="title"/>
          </p:nvPr>
        </p:nvSpPr>
        <p:spPr/>
        <p:txBody>
          <a:bodyPr/>
          <a:lstStyle/>
          <a:p>
            <a:r>
              <a:rPr lang="en-US">
                <a:latin typeface="Candara"/>
              </a:rPr>
              <a:t>PRESIDENT'S STANDARDS OF DECORUM</a:t>
            </a:r>
            <a:endParaRPr lang="en-US"/>
          </a:p>
        </p:txBody>
      </p:sp>
      <p:sp>
        <p:nvSpPr>
          <p:cNvPr id="3" name="Content Placeholder 2">
            <a:extLst>
              <a:ext uri="{FF2B5EF4-FFF2-40B4-BE49-F238E27FC236}">
                <a16:creationId xmlns:a16="http://schemas.microsoft.com/office/drawing/2014/main" id="{32B6A581-92D0-477A-A627-94021B9C0267}"/>
              </a:ext>
            </a:extLst>
          </p:cNvPr>
          <p:cNvSpPr>
            <a:spLocks noGrp="1"/>
          </p:cNvSpPr>
          <p:nvPr>
            <p:ph idx="1"/>
          </p:nvPr>
        </p:nvSpPr>
        <p:spPr>
          <a:xfrm>
            <a:off x="837207" y="2921552"/>
            <a:ext cx="5935315" cy="2962780"/>
          </a:xfrm>
        </p:spPr>
        <p:txBody>
          <a:bodyPr vert="horz" lIns="91440" tIns="45720" rIns="91440" bIns="45720" rtlCol="0" anchor="t">
            <a:normAutofit fontScale="62500" lnSpcReduction="20000"/>
          </a:bodyPr>
          <a:lstStyle/>
          <a:p>
            <a:pPr>
              <a:buSzPct val="65000"/>
            </a:pPr>
            <a:r>
              <a:rPr lang="en-US" sz="3400">
                <a:latin typeface="Candara" panose="020E0502030303020204" pitchFamily="34" charset="0"/>
              </a:rPr>
              <a:t>HM must read the </a:t>
            </a:r>
            <a:r>
              <a:rPr lang="en-US" sz="3400" i="1">
                <a:latin typeface="Candara" panose="020E0502030303020204" pitchFamily="34" charset="0"/>
              </a:rPr>
              <a:t>President's Standards of Decorum</a:t>
            </a:r>
            <a:r>
              <a:rPr lang="en-US" sz="3400">
                <a:latin typeface="Candara" panose="020E0502030303020204" pitchFamily="34" charset="0"/>
              </a:rPr>
              <a:t> aloud at the beginning of the first committee meeting.</a:t>
            </a:r>
          </a:p>
          <a:p>
            <a:pPr marL="0" indent="0">
              <a:buSzPct val="65000"/>
              <a:buNone/>
            </a:pPr>
            <a:endParaRPr lang="en-US" sz="3400">
              <a:latin typeface="Candara" panose="020E0502030303020204" pitchFamily="34" charset="0"/>
            </a:endParaRPr>
          </a:p>
          <a:p>
            <a:pPr>
              <a:lnSpc>
                <a:spcPct val="120000"/>
              </a:lnSpc>
              <a:buSzPct val="65000"/>
            </a:pPr>
            <a:r>
              <a:rPr lang="en-US" sz="3400">
                <a:latin typeface="Candara" panose="020E0502030303020204" pitchFamily="34" charset="0"/>
              </a:rPr>
              <a:t>HM should ensure that all committee members acknowledge their acceptance of the responsibilities outlined in the </a:t>
            </a:r>
            <a:r>
              <a:rPr lang="en-US" sz="3400" i="1">
                <a:latin typeface="Candara" panose="020E0502030303020204" pitchFamily="34" charset="0"/>
              </a:rPr>
              <a:t>Standards</a:t>
            </a:r>
            <a:r>
              <a:rPr lang="en-US" sz="3400">
                <a:latin typeface="Candara" panose="020E0502030303020204" pitchFamily="34" charset="0"/>
              </a:rPr>
              <a:t>.</a:t>
            </a:r>
            <a:br>
              <a:rPr lang="en-US" sz="2400">
                <a:latin typeface="Candara" panose="020E0502030303020204" pitchFamily="34" charset="0"/>
              </a:rPr>
            </a:br>
            <a:endParaRPr lang="en-US" sz="2400">
              <a:latin typeface="Candara" panose="020E0502030303020204" pitchFamily="34" charset="0"/>
            </a:endParaRPr>
          </a:p>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B696B41-5AA7-AF4C-B247-FB0DBF733BFA}"/>
              </a:ext>
            </a:extLst>
          </p:cNvPr>
          <p:cNvPicPr>
            <a:picLocks noChangeAspect="1"/>
          </p:cNvPicPr>
          <p:nvPr/>
        </p:nvPicPr>
        <p:blipFill rotWithShape="1">
          <a:blip r:embed="rId5"/>
          <a:srcRect l="8276" t="14198" r="15399" b="7440"/>
          <a:stretch/>
        </p:blipFill>
        <p:spPr>
          <a:xfrm>
            <a:off x="7871794" y="2570385"/>
            <a:ext cx="2711403" cy="3665113"/>
          </a:xfrm>
          <a:prstGeom prst="rect">
            <a:avLst/>
          </a:prstGeom>
          <a:ln w="15875">
            <a:solidFill>
              <a:schemeClr val="tx1"/>
            </a:solidFill>
          </a:ln>
        </p:spPr>
      </p:pic>
      <p:pic>
        <p:nvPicPr>
          <p:cNvPr id="6" name="Audio 5">
            <a:hlinkClick r:id="" action="ppaction://media"/>
            <a:extLst>
              <a:ext uri="{FF2B5EF4-FFF2-40B4-BE49-F238E27FC236}">
                <a16:creationId xmlns:a16="http://schemas.microsoft.com/office/drawing/2014/main" id="{9537AD20-F4BF-40B4-A056-B142420080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0529092"/>
      </p:ext>
    </p:extLst>
  </p:cSld>
  <p:clrMapOvr>
    <a:masterClrMapping/>
  </p:clrMapOvr>
  <mc:AlternateContent xmlns:mc="http://schemas.openxmlformats.org/markup-compatibility/2006" xmlns:p14="http://schemas.microsoft.com/office/powerpoint/2010/main">
    <mc:Choice Requires="p14">
      <p:transition spd="slow" p14:dur="2000" advTm="24373"/>
    </mc:Choice>
    <mc:Fallback xmlns="">
      <p:transition spd="slow" advTm="24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D6E02-F40B-402E-8FE8-F76CC830F5F3}"/>
              </a:ext>
            </a:extLst>
          </p:cNvPr>
          <p:cNvSpPr>
            <a:spLocks noGrp="1"/>
          </p:cNvSpPr>
          <p:nvPr>
            <p:ph type="title"/>
          </p:nvPr>
        </p:nvSpPr>
        <p:spPr/>
        <p:txBody>
          <a:bodyPr/>
          <a:lstStyle/>
          <a:p>
            <a:r>
              <a:rPr lang="en-US">
                <a:latin typeface="Candara" panose="020E0502030303020204" pitchFamily="34" charset="0"/>
              </a:rPr>
              <a:t>NOTETAKER &amp; CO-FACILITATOR</a:t>
            </a:r>
            <a:br>
              <a:rPr lang="en-US">
                <a:latin typeface="Candara" panose="020E0502030303020204" pitchFamily="34" charset="0"/>
              </a:rPr>
            </a:br>
            <a:r>
              <a:rPr lang="en-US">
                <a:latin typeface="Candara" panose="020E0502030303020204" pitchFamily="34" charset="0"/>
              </a:rPr>
              <a:t>DETERMINE INTERVIEW FORMAT</a:t>
            </a:r>
          </a:p>
        </p:txBody>
      </p:sp>
      <p:sp>
        <p:nvSpPr>
          <p:cNvPr id="3" name="Content Placeholder 2">
            <a:extLst>
              <a:ext uri="{FF2B5EF4-FFF2-40B4-BE49-F238E27FC236}">
                <a16:creationId xmlns:a16="http://schemas.microsoft.com/office/drawing/2014/main" id="{E45C408C-9189-4BD3-B8E8-4FF535478F18}"/>
              </a:ext>
            </a:extLst>
          </p:cNvPr>
          <p:cNvSpPr>
            <a:spLocks noGrp="1"/>
          </p:cNvSpPr>
          <p:nvPr>
            <p:ph idx="1"/>
          </p:nvPr>
        </p:nvSpPr>
        <p:spPr>
          <a:xfrm>
            <a:off x="645459" y="2603499"/>
            <a:ext cx="10972799" cy="3931771"/>
          </a:xfrm>
        </p:spPr>
        <p:txBody>
          <a:bodyPr>
            <a:normAutofit fontScale="25000" lnSpcReduction="20000"/>
          </a:bodyPr>
          <a:lstStyle/>
          <a:p>
            <a:pPr marL="0" indent="0">
              <a:lnSpc>
                <a:spcPct val="120000"/>
              </a:lnSpc>
              <a:spcBef>
                <a:spcPts val="0"/>
              </a:spcBef>
              <a:buNone/>
            </a:pPr>
            <a:r>
              <a:rPr lang="en-US" sz="5500" b="1" u="sng">
                <a:latin typeface="Candara" panose="020E0502030303020204" pitchFamily="34" charset="0"/>
              </a:rPr>
              <a:t>ELECT NOTETAKER &amp; IDENTIFY FACULTY CO-FACILITATOR</a:t>
            </a:r>
            <a:endParaRPr lang="en-US" sz="5500" b="1">
              <a:latin typeface="Candara" panose="020E0502030303020204" pitchFamily="34" charset="0"/>
            </a:endParaRPr>
          </a:p>
          <a:p>
            <a:pPr lvl="0">
              <a:lnSpc>
                <a:spcPct val="120000"/>
              </a:lnSpc>
              <a:spcBef>
                <a:spcPts val="200"/>
              </a:spcBef>
              <a:buSzPct val="65000"/>
            </a:pPr>
            <a:r>
              <a:rPr lang="en-US" sz="5500" b="1">
                <a:latin typeface="Candara" panose="020E0502030303020204" pitchFamily="34" charset="0"/>
              </a:rPr>
              <a:t>Document, document, document!</a:t>
            </a:r>
          </a:p>
          <a:p>
            <a:pPr lvl="0">
              <a:lnSpc>
                <a:spcPct val="120000"/>
              </a:lnSpc>
              <a:spcBef>
                <a:spcPts val="200"/>
              </a:spcBef>
              <a:buSzPct val="65000"/>
            </a:pPr>
            <a:r>
              <a:rPr lang="en-US" sz="5500">
                <a:latin typeface="Candara" panose="020E0502030303020204" pitchFamily="34" charset="0"/>
              </a:rPr>
              <a:t>Faculty and Educational Administrative Positions:  Per AP 7120 and to ensure all screening committee members' voices and opinions are heard during the deliberation process, a faculty member serving on the committee may volunteer to co-facilitate meetings and interviews with the hiring manager.</a:t>
            </a:r>
          </a:p>
          <a:p>
            <a:pPr marL="0" lvl="0" indent="0">
              <a:lnSpc>
                <a:spcPct val="120000"/>
              </a:lnSpc>
              <a:spcBef>
                <a:spcPts val="0"/>
              </a:spcBef>
              <a:buNone/>
            </a:pPr>
            <a:endParaRPr lang="en-US" sz="5500">
              <a:latin typeface="Candara" panose="020E0502030303020204" pitchFamily="34" charset="0"/>
            </a:endParaRPr>
          </a:p>
          <a:p>
            <a:pPr marL="0" lvl="0" indent="0">
              <a:lnSpc>
                <a:spcPct val="120000"/>
              </a:lnSpc>
              <a:spcBef>
                <a:spcPts val="0"/>
              </a:spcBef>
              <a:buNone/>
            </a:pPr>
            <a:r>
              <a:rPr lang="en-US" sz="5500" b="1" u="sng">
                <a:latin typeface="Candara" panose="020E0502030303020204" pitchFamily="34" charset="0"/>
              </a:rPr>
              <a:t>DETERMINE INTERVIEW FORMAT</a:t>
            </a:r>
            <a:r>
              <a:rPr lang="en-US" sz="5500">
                <a:latin typeface="Candara" panose="020E0502030303020204" pitchFamily="34" charset="0"/>
              </a:rPr>
              <a:t> </a:t>
            </a:r>
          </a:p>
          <a:p>
            <a:pPr lvl="0">
              <a:lnSpc>
                <a:spcPct val="120000"/>
              </a:lnSpc>
              <a:spcBef>
                <a:spcPts val="200"/>
              </a:spcBef>
              <a:buSzPct val="65000"/>
            </a:pPr>
            <a:r>
              <a:rPr lang="en-US" sz="5500">
                <a:latin typeface="Candara" panose="020E0502030303020204" pitchFamily="34" charset="0"/>
              </a:rPr>
              <a:t>STRUCTURE (1 or 2 Interviews)</a:t>
            </a:r>
          </a:p>
          <a:p>
            <a:pPr marL="685800" lvl="0">
              <a:lnSpc>
                <a:spcPct val="120000"/>
              </a:lnSpc>
              <a:spcBef>
                <a:spcPts val="0"/>
              </a:spcBef>
              <a:buSzPct val="100000"/>
              <a:buFont typeface="Wingdings" panose="05000000000000000000" pitchFamily="2" charset="2"/>
              <a:buChar char="§"/>
            </a:pPr>
            <a:r>
              <a:rPr lang="en-US" sz="5500" b="1" i="1">
                <a:latin typeface="Candara" panose="020E0502030303020204" pitchFamily="34" charset="0"/>
              </a:rPr>
              <a:t>CLASSIFIED:</a:t>
            </a:r>
            <a:r>
              <a:rPr lang="en-US" sz="5500" i="1">
                <a:latin typeface="Candara" panose="020E0502030303020204" pitchFamily="34" charset="0"/>
              </a:rPr>
              <a:t>  </a:t>
            </a:r>
            <a:r>
              <a:rPr lang="en-US" sz="5500">
                <a:latin typeface="Candara" panose="020E0502030303020204" pitchFamily="34" charset="0"/>
              </a:rPr>
              <a:t>At the discretion of the HM, pending first interview’s outcome; however, </a:t>
            </a:r>
            <a:r>
              <a:rPr lang="en-US" sz="5500" u="sng">
                <a:latin typeface="Candara" panose="020E0502030303020204" pitchFamily="34" charset="0"/>
              </a:rPr>
              <a:t>typically, one interview is sufficient for most classified positions</a:t>
            </a:r>
            <a:r>
              <a:rPr lang="en-US" sz="5500">
                <a:latin typeface="Candara" panose="020E0502030303020204" pitchFamily="34" charset="0"/>
              </a:rPr>
              <a:t>.</a:t>
            </a:r>
          </a:p>
          <a:p>
            <a:pPr marL="685800" lvl="0">
              <a:lnSpc>
                <a:spcPct val="120000"/>
              </a:lnSpc>
              <a:spcBef>
                <a:spcPts val="0"/>
              </a:spcBef>
              <a:buSzPct val="100000"/>
              <a:buFont typeface="Wingdings" panose="05000000000000000000" pitchFamily="2" charset="2"/>
              <a:buChar char="§"/>
            </a:pPr>
            <a:r>
              <a:rPr lang="en-US" sz="5500" b="1" i="1">
                <a:latin typeface="Candara" panose="020E0502030303020204" pitchFamily="34" charset="0"/>
              </a:rPr>
              <a:t>MANAGEMENT:</a:t>
            </a:r>
            <a:r>
              <a:rPr lang="en-US" sz="5500" i="1">
                <a:latin typeface="Candara" panose="020E0502030303020204" pitchFamily="34" charset="0"/>
              </a:rPr>
              <a:t>  </a:t>
            </a:r>
            <a:r>
              <a:rPr lang="en-US" sz="5500">
                <a:latin typeface="Candara" panose="020E0502030303020204" pitchFamily="34" charset="0"/>
              </a:rPr>
              <a:t>President &amp; Designee conduct final interviews; process may include a presentation for the campus community and meeting(s) with constituent groups.</a:t>
            </a:r>
          </a:p>
          <a:p>
            <a:pPr marL="685800" lvl="0">
              <a:lnSpc>
                <a:spcPct val="120000"/>
              </a:lnSpc>
              <a:spcBef>
                <a:spcPts val="0"/>
              </a:spcBef>
              <a:buSzPct val="100000"/>
              <a:buFont typeface="Wingdings" panose="05000000000000000000" pitchFamily="2" charset="2"/>
              <a:buChar char="§"/>
            </a:pPr>
            <a:r>
              <a:rPr lang="en-US" sz="5500" b="1" i="1">
                <a:latin typeface="Candara" panose="020E0502030303020204" pitchFamily="34" charset="0"/>
              </a:rPr>
              <a:t>FT FACULTY:</a:t>
            </a:r>
            <a:r>
              <a:rPr lang="en-US" sz="5500">
                <a:latin typeface="Candara" panose="020E0502030303020204" pitchFamily="34" charset="0"/>
              </a:rPr>
              <a:t>  President &amp; Designee conduct final interviews; process includes a final teaching demo for Students and Screening Committee.</a:t>
            </a:r>
          </a:p>
          <a:p>
            <a:pPr marL="685800" lvl="0">
              <a:lnSpc>
                <a:spcPct val="120000"/>
              </a:lnSpc>
              <a:spcBef>
                <a:spcPts val="0"/>
              </a:spcBef>
              <a:buSzPct val="100000"/>
              <a:buFont typeface="Wingdings" panose="05000000000000000000" pitchFamily="2" charset="2"/>
              <a:buChar char="§"/>
            </a:pPr>
            <a:r>
              <a:rPr lang="en-US" sz="5500" b="1" i="1">
                <a:latin typeface="Candara" panose="020E0502030303020204" pitchFamily="34" charset="0"/>
              </a:rPr>
              <a:t>FACULTY TEMP POOLS:</a:t>
            </a:r>
            <a:r>
              <a:rPr lang="en-US" sz="5500">
                <a:latin typeface="Candara" panose="020E0502030303020204" pitchFamily="34" charset="0"/>
              </a:rPr>
              <a:t>  Committee Interview only; no 2</a:t>
            </a:r>
            <a:r>
              <a:rPr lang="en-US" sz="5500" baseline="30000">
                <a:latin typeface="Candara" panose="020E0502030303020204" pitchFamily="34" charset="0"/>
              </a:rPr>
              <a:t>nd</a:t>
            </a:r>
            <a:r>
              <a:rPr lang="en-US" sz="5500">
                <a:latin typeface="Candara" panose="020E0502030303020204" pitchFamily="34" charset="0"/>
              </a:rPr>
              <a:t>/final interviews for pools.</a:t>
            </a:r>
          </a:p>
          <a:p>
            <a:pPr lvl="0">
              <a:lnSpc>
                <a:spcPct val="120000"/>
              </a:lnSpc>
              <a:spcBef>
                <a:spcPts val="200"/>
              </a:spcBef>
              <a:buSzPct val="65000"/>
            </a:pPr>
            <a:r>
              <a:rPr lang="en-US" sz="5500">
                <a:latin typeface="Candara" panose="020E0502030303020204" pitchFamily="34" charset="0"/>
              </a:rPr>
              <a:t>LOCATION:  Remote or Campus</a:t>
            </a:r>
          </a:p>
          <a:p>
            <a:pPr lvl="0">
              <a:lnSpc>
                <a:spcPct val="120000"/>
              </a:lnSpc>
              <a:spcBef>
                <a:spcPts val="200"/>
              </a:spcBef>
              <a:buSzPct val="65000"/>
            </a:pPr>
            <a:r>
              <a:rPr lang="en-US" sz="5500">
                <a:latin typeface="Candara" panose="020E0502030303020204" pitchFamily="34" charset="0"/>
              </a:rPr>
              <a:t>PRE-INTERVIEW EXCERCISE, TEACHING DEMO, PRESENTATION</a:t>
            </a:r>
          </a:p>
          <a:p>
            <a:pPr>
              <a:lnSpc>
                <a:spcPct val="120000"/>
              </a:lnSpc>
              <a:spcBef>
                <a:spcPts val="0"/>
              </a:spcBef>
            </a:pPr>
            <a:endParaRPr lang="en-US" u="sng"/>
          </a:p>
        </p:txBody>
      </p:sp>
      <p:pic>
        <p:nvPicPr>
          <p:cNvPr id="4" name="Audio 3">
            <a:hlinkClick r:id="" action="ppaction://media"/>
            <a:extLst>
              <a:ext uri="{FF2B5EF4-FFF2-40B4-BE49-F238E27FC236}">
                <a16:creationId xmlns:a16="http://schemas.microsoft.com/office/drawing/2014/main" id="{F40AE3C6-2A7D-4941-B08F-64AF3069DC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2020710"/>
      </p:ext>
    </p:extLst>
  </p:cSld>
  <p:clrMapOvr>
    <a:masterClrMapping/>
  </p:clrMapOvr>
  <mc:AlternateContent xmlns:mc="http://schemas.openxmlformats.org/markup-compatibility/2006" xmlns:p14="http://schemas.microsoft.com/office/powerpoint/2010/main">
    <mc:Choice Requires="p14">
      <p:transition spd="slow" p14:dur="2000" advTm="107825"/>
    </mc:Choice>
    <mc:Fallback xmlns="">
      <p:transition spd="slow" advTm="10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F886-1A25-49C4-9D72-636C1AE21936}"/>
              </a:ext>
            </a:extLst>
          </p:cNvPr>
          <p:cNvSpPr>
            <a:spLocks noGrp="1"/>
          </p:cNvSpPr>
          <p:nvPr>
            <p:ph type="title"/>
          </p:nvPr>
        </p:nvSpPr>
        <p:spPr/>
        <p:txBody>
          <a:bodyPr/>
          <a:lstStyle/>
          <a:p>
            <a:r>
              <a:rPr lang="en-US">
                <a:latin typeface="Candara" panose="020E0502030303020204" pitchFamily="34" charset="0"/>
              </a:rPr>
              <a:t>DEVELOP SCREENING TOOLS &amp;</a:t>
            </a:r>
            <a:br>
              <a:rPr lang="en-US">
                <a:latin typeface="Candara" panose="020E0502030303020204" pitchFamily="34" charset="0"/>
              </a:rPr>
            </a:br>
            <a:r>
              <a:rPr lang="en-US">
                <a:latin typeface="Candara" panose="020E0502030303020204" pitchFamily="34" charset="0"/>
              </a:rPr>
              <a:t>HR APPROVAL</a:t>
            </a:r>
          </a:p>
        </p:txBody>
      </p:sp>
      <p:sp>
        <p:nvSpPr>
          <p:cNvPr id="3" name="Content Placeholder 2">
            <a:extLst>
              <a:ext uri="{FF2B5EF4-FFF2-40B4-BE49-F238E27FC236}">
                <a16:creationId xmlns:a16="http://schemas.microsoft.com/office/drawing/2014/main" id="{DC917552-DF98-4A4B-9411-E48999856F13}"/>
              </a:ext>
            </a:extLst>
          </p:cNvPr>
          <p:cNvSpPr>
            <a:spLocks noGrp="1"/>
          </p:cNvSpPr>
          <p:nvPr>
            <p:ph sz="half" idx="1"/>
          </p:nvPr>
        </p:nvSpPr>
        <p:spPr>
          <a:xfrm>
            <a:off x="443753" y="2603500"/>
            <a:ext cx="5983941" cy="3836403"/>
          </a:xfrm>
        </p:spPr>
        <p:txBody>
          <a:bodyPr>
            <a:normAutofit fontScale="92500" lnSpcReduction="10000"/>
          </a:bodyPr>
          <a:lstStyle/>
          <a:p>
            <a:pPr marL="0" indent="0">
              <a:lnSpc>
                <a:spcPct val="120000"/>
              </a:lnSpc>
              <a:spcBef>
                <a:spcPts val="0"/>
              </a:spcBef>
              <a:buSzPct val="65000"/>
              <a:buNone/>
            </a:pPr>
            <a:r>
              <a:rPr lang="en-US" b="1" u="sng">
                <a:latin typeface="Candara" panose="020E0502030303020204" pitchFamily="34" charset="0"/>
              </a:rPr>
              <a:t>DEVELOP SCREENING TOOLS</a:t>
            </a:r>
            <a:endParaRPr lang="en-US" b="1">
              <a:latin typeface="Candara" panose="020E0502030303020204" pitchFamily="34" charset="0"/>
            </a:endParaRPr>
          </a:p>
          <a:p>
            <a:pPr>
              <a:lnSpc>
                <a:spcPct val="120000"/>
              </a:lnSpc>
              <a:spcBef>
                <a:spcPts val="0"/>
              </a:spcBef>
              <a:buSzPct val="65000"/>
            </a:pPr>
            <a:r>
              <a:rPr lang="en-US">
                <a:latin typeface="Candara" panose="020E0502030303020204" pitchFamily="34" charset="0"/>
              </a:rPr>
              <a:t>Committee Develops:</a:t>
            </a:r>
          </a:p>
          <a:p>
            <a:pPr marL="685800">
              <a:lnSpc>
                <a:spcPct val="110000"/>
              </a:lnSpc>
              <a:spcBef>
                <a:spcPts val="200"/>
              </a:spcBef>
              <a:buSzPct val="100000"/>
              <a:buFont typeface="Wingdings" panose="05000000000000000000" pitchFamily="2" charset="2"/>
              <a:buChar char="§"/>
            </a:pPr>
            <a:r>
              <a:rPr lang="en-US">
                <a:latin typeface="Candara" panose="020E0502030303020204" pitchFamily="34" charset="0"/>
              </a:rPr>
              <a:t>Screening Criteria Worksheet </a:t>
            </a:r>
            <a:r>
              <a:rPr lang="en-US" i="1">
                <a:latin typeface="Candara" panose="020E0502030303020204" pitchFamily="34" charset="0"/>
              </a:rPr>
              <a:t>(sample shown)</a:t>
            </a:r>
            <a:endParaRPr lang="en-US">
              <a:latin typeface="Candara" panose="020E0502030303020204" pitchFamily="34" charset="0"/>
            </a:endParaRPr>
          </a:p>
          <a:p>
            <a:pPr marL="685800">
              <a:lnSpc>
                <a:spcPct val="120000"/>
              </a:lnSpc>
              <a:spcBef>
                <a:spcPts val="200"/>
              </a:spcBef>
              <a:buSzPct val="100000"/>
              <a:buFont typeface="Wingdings" panose="05000000000000000000" pitchFamily="2" charset="2"/>
              <a:buChar char="§"/>
            </a:pPr>
            <a:r>
              <a:rPr lang="en-US">
                <a:latin typeface="Candara" panose="020E0502030303020204" pitchFamily="34" charset="0"/>
              </a:rPr>
              <a:t>Interview Guide </a:t>
            </a:r>
            <a:r>
              <a:rPr lang="en-US" i="1">
                <a:latin typeface="Candara" panose="020E0502030303020204" pitchFamily="34" charset="0"/>
              </a:rPr>
              <a:t>(sample shown)</a:t>
            </a:r>
            <a:endParaRPr lang="en-US">
              <a:latin typeface="Candara" panose="020E0502030303020204" pitchFamily="34" charset="0"/>
            </a:endParaRPr>
          </a:p>
          <a:p>
            <a:pPr marL="1035050" indent="-349250">
              <a:lnSpc>
                <a:spcPct val="120000"/>
              </a:lnSpc>
              <a:spcBef>
                <a:spcPts val="0"/>
              </a:spcBef>
              <a:buSzPct val="100000"/>
              <a:buFont typeface="Arial" panose="020B0604020202020204" pitchFamily="34" charset="0"/>
              <a:buChar char="•"/>
            </a:pPr>
            <a:r>
              <a:rPr lang="en-US">
                <a:latin typeface="Candara" panose="020E0502030303020204" pitchFamily="34" charset="0"/>
              </a:rPr>
              <a:t>Questions &amp; Guideline Answers</a:t>
            </a:r>
          </a:p>
          <a:p>
            <a:pPr marL="1035050" indent="-349250">
              <a:lnSpc>
                <a:spcPct val="120000"/>
              </a:lnSpc>
              <a:spcBef>
                <a:spcPts val="0"/>
              </a:spcBef>
              <a:buSzPct val="100000"/>
              <a:buFont typeface="Arial" panose="020B0604020202020204" pitchFamily="34" charset="0"/>
              <a:buChar char="•"/>
            </a:pPr>
            <a:r>
              <a:rPr lang="en-US">
                <a:latin typeface="Candara" panose="020E0502030303020204" pitchFamily="34" charset="0"/>
              </a:rPr>
              <a:t>Pre-interview Exercise, Teaching Demo or Presentation Topic &amp; Instructions (if applicable)</a:t>
            </a:r>
          </a:p>
          <a:p>
            <a:pPr>
              <a:lnSpc>
                <a:spcPct val="110000"/>
              </a:lnSpc>
              <a:spcBef>
                <a:spcPts val="200"/>
              </a:spcBef>
              <a:buSzPct val="65000"/>
            </a:pPr>
            <a:r>
              <a:rPr lang="en-US">
                <a:latin typeface="Candara" panose="020E0502030303020204" pitchFamily="34" charset="0"/>
              </a:rPr>
              <a:t>HM types and submits new criteria, interview guide, and exercise/demo/presentation instructions to HR for review</a:t>
            </a:r>
          </a:p>
          <a:p>
            <a:pPr marL="0" indent="0">
              <a:lnSpc>
                <a:spcPct val="120000"/>
              </a:lnSpc>
              <a:spcBef>
                <a:spcPts val="0"/>
              </a:spcBef>
              <a:buSzPct val="65000"/>
              <a:buNone/>
            </a:pPr>
            <a:endParaRPr lang="en-US">
              <a:latin typeface="Candara" panose="020E0502030303020204" pitchFamily="34" charset="0"/>
            </a:endParaRPr>
          </a:p>
          <a:p>
            <a:pPr marL="0" indent="0">
              <a:lnSpc>
                <a:spcPct val="120000"/>
              </a:lnSpc>
              <a:spcBef>
                <a:spcPts val="0"/>
              </a:spcBef>
              <a:buSzPct val="65000"/>
              <a:buNone/>
            </a:pPr>
            <a:r>
              <a:rPr lang="en-US" b="1" u="sng">
                <a:latin typeface="Candara" panose="020E0502030303020204" pitchFamily="34" charset="0"/>
              </a:rPr>
              <a:t>HR APPROVAL</a:t>
            </a:r>
          </a:p>
          <a:p>
            <a:pPr marL="0" indent="0">
              <a:lnSpc>
                <a:spcPct val="120000"/>
              </a:lnSpc>
              <a:spcBef>
                <a:spcPts val="0"/>
              </a:spcBef>
              <a:buSzPct val="65000"/>
              <a:buNone/>
            </a:pPr>
            <a:r>
              <a:rPr lang="en-US">
                <a:latin typeface="Candara" panose="020E0502030303020204" pitchFamily="34" charset="0"/>
              </a:rPr>
              <a:t>HR reviews screening tools for adverse impact and compliance. Areas for concern will be addressed with HM prior to approval.</a:t>
            </a:r>
          </a:p>
          <a:p>
            <a:pPr>
              <a:buSzPct val="65000"/>
            </a:pPr>
            <a:endParaRPr lang="en-US">
              <a:latin typeface="Candara" panose="020E0502030303020204" pitchFamily="34" charset="0"/>
            </a:endParaRPr>
          </a:p>
        </p:txBody>
      </p:sp>
      <p:pic>
        <p:nvPicPr>
          <p:cNvPr id="6" name="Picture 5" descr="Criteria Template Temp Pools 2020 - Word">
            <a:extLst>
              <a:ext uri="{FF2B5EF4-FFF2-40B4-BE49-F238E27FC236}">
                <a16:creationId xmlns:a16="http://schemas.microsoft.com/office/drawing/2014/main" id="{797C7D7E-B0F4-4049-A473-FB384DF157FB}"/>
              </a:ext>
            </a:extLst>
          </p:cNvPr>
          <p:cNvPicPr>
            <a:picLocks noChangeAspect="1"/>
          </p:cNvPicPr>
          <p:nvPr/>
        </p:nvPicPr>
        <p:blipFill rotWithShape="1">
          <a:blip r:embed="rId5"/>
          <a:srcRect l="2670" t="20980" r="1585" b="18039"/>
          <a:stretch/>
        </p:blipFill>
        <p:spPr>
          <a:xfrm>
            <a:off x="6427694" y="2736583"/>
            <a:ext cx="3178349" cy="2103120"/>
          </a:xfrm>
          <a:prstGeom prst="rect">
            <a:avLst/>
          </a:prstGeom>
          <a:ln w="12700">
            <a:solidFill>
              <a:schemeClr val="tx1"/>
            </a:solidFill>
          </a:ln>
        </p:spPr>
      </p:pic>
      <p:pic>
        <p:nvPicPr>
          <p:cNvPr id="8" name="Picture 7" descr="INTERVIEW GUIDE TEMPLATE - Temp Pools - Word">
            <a:extLst>
              <a:ext uri="{FF2B5EF4-FFF2-40B4-BE49-F238E27FC236}">
                <a16:creationId xmlns:a16="http://schemas.microsoft.com/office/drawing/2014/main" id="{A7B8335D-376E-40E5-BB42-EAEFF221AB46}"/>
              </a:ext>
            </a:extLst>
          </p:cNvPr>
          <p:cNvPicPr>
            <a:picLocks noChangeAspect="1"/>
          </p:cNvPicPr>
          <p:nvPr/>
        </p:nvPicPr>
        <p:blipFill rotWithShape="1">
          <a:blip r:embed="rId6"/>
          <a:srcRect l="6697" t="18462" r="6459" b="4616"/>
          <a:stretch/>
        </p:blipFill>
        <p:spPr>
          <a:xfrm>
            <a:off x="9232861" y="3788143"/>
            <a:ext cx="2156775" cy="2651760"/>
          </a:xfrm>
          <a:prstGeom prst="rect">
            <a:avLst/>
          </a:prstGeom>
          <a:ln w="12700">
            <a:solidFill>
              <a:schemeClr val="tx1"/>
            </a:solidFill>
          </a:ln>
        </p:spPr>
      </p:pic>
      <p:pic>
        <p:nvPicPr>
          <p:cNvPr id="4" name="Audio 3">
            <a:hlinkClick r:id="" action="ppaction://media"/>
            <a:extLst>
              <a:ext uri="{FF2B5EF4-FFF2-40B4-BE49-F238E27FC236}">
                <a16:creationId xmlns:a16="http://schemas.microsoft.com/office/drawing/2014/main" id="{1D5FFE23-49B0-4D1D-9A61-E769C26B38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7781578"/>
      </p:ext>
    </p:extLst>
  </p:cSld>
  <p:clrMapOvr>
    <a:masterClrMapping/>
  </p:clrMapOvr>
  <mc:AlternateContent xmlns:mc="http://schemas.openxmlformats.org/markup-compatibility/2006" xmlns:p14="http://schemas.microsoft.com/office/powerpoint/2010/main">
    <mc:Choice Requires="p14">
      <p:transition spd="slow" p14:dur="2000" advTm="107305"/>
    </mc:Choice>
    <mc:Fallback xmlns="">
      <p:transition spd="slow" advTm="107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3B952-3956-4EC2-A0B1-269CF9845980}"/>
              </a:ext>
            </a:extLst>
          </p:cNvPr>
          <p:cNvSpPr>
            <a:spLocks noGrp="1"/>
          </p:cNvSpPr>
          <p:nvPr>
            <p:ph type="title"/>
          </p:nvPr>
        </p:nvSpPr>
        <p:spPr>
          <a:xfrm>
            <a:off x="712694" y="2677645"/>
            <a:ext cx="5647765" cy="2283824"/>
          </a:xfrm>
        </p:spPr>
        <p:txBody>
          <a:bodyPr/>
          <a:lstStyle/>
          <a:p>
            <a:r>
              <a:rPr lang="en-US" sz="3400">
                <a:latin typeface="Candara" panose="020E0502030303020204" pitchFamily="34" charset="0"/>
              </a:rPr>
              <a:t>APPLICATION SCREENING &amp; </a:t>
            </a:r>
            <a:br>
              <a:rPr lang="en-US" sz="3400">
                <a:latin typeface="Candara" panose="020E0502030303020204" pitchFamily="34" charset="0"/>
              </a:rPr>
            </a:br>
            <a:r>
              <a:rPr lang="en-US" sz="3400">
                <a:latin typeface="Candara" panose="020E0502030303020204" pitchFamily="34" charset="0"/>
              </a:rPr>
              <a:t>SCREEN-DOWN MEETING</a:t>
            </a:r>
          </a:p>
        </p:txBody>
      </p:sp>
      <p:pic>
        <p:nvPicPr>
          <p:cNvPr id="3" name="Audio 2">
            <a:hlinkClick r:id="" action="ppaction://media"/>
            <a:extLst>
              <a:ext uri="{FF2B5EF4-FFF2-40B4-BE49-F238E27FC236}">
                <a16:creationId xmlns:a16="http://schemas.microsoft.com/office/drawing/2014/main" id="{611022C6-E275-4FF8-BE9F-E8AD7BECD9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4212478"/>
      </p:ext>
    </p:extLst>
  </p:cSld>
  <p:clrMapOvr>
    <a:masterClrMapping/>
  </p:clrMapOvr>
  <mc:AlternateContent xmlns:mc="http://schemas.openxmlformats.org/markup-compatibility/2006" xmlns:p14="http://schemas.microsoft.com/office/powerpoint/2010/main">
    <mc:Choice Requires="p14">
      <p:transition spd="slow" p14:dur="2000" advTm="9429"/>
    </mc:Choice>
    <mc:Fallback xmlns="">
      <p:transition spd="slow" advTm="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68C7-AF3E-4F4F-AB6B-438DB09CADEF}"/>
              </a:ext>
            </a:extLst>
          </p:cNvPr>
          <p:cNvSpPr>
            <a:spLocks noGrp="1"/>
          </p:cNvSpPr>
          <p:nvPr>
            <p:ph type="title"/>
          </p:nvPr>
        </p:nvSpPr>
        <p:spPr/>
        <p:txBody>
          <a:bodyPr/>
          <a:lstStyle/>
          <a:p>
            <a:r>
              <a:rPr lang="en-US">
                <a:latin typeface="Candara" panose="020E0502030303020204" pitchFamily="34" charset="0"/>
              </a:rPr>
              <a:t>APPLICATION SCREENING &amp;</a:t>
            </a:r>
            <a:br>
              <a:rPr lang="en-US">
                <a:latin typeface="Candara" panose="020E0502030303020204" pitchFamily="34" charset="0"/>
              </a:rPr>
            </a:br>
            <a:r>
              <a:rPr lang="en-US">
                <a:latin typeface="Candara" panose="020E0502030303020204" pitchFamily="34" charset="0"/>
              </a:rPr>
              <a:t>SCREEN-DOWN MEETING</a:t>
            </a:r>
          </a:p>
        </p:txBody>
      </p:sp>
      <p:sp>
        <p:nvSpPr>
          <p:cNvPr id="3" name="Content Placeholder 2">
            <a:extLst>
              <a:ext uri="{FF2B5EF4-FFF2-40B4-BE49-F238E27FC236}">
                <a16:creationId xmlns:a16="http://schemas.microsoft.com/office/drawing/2014/main" id="{E0F2FA1F-4FB1-4249-99D2-05D937B8AFA0}"/>
              </a:ext>
            </a:extLst>
          </p:cNvPr>
          <p:cNvSpPr>
            <a:spLocks noGrp="1"/>
          </p:cNvSpPr>
          <p:nvPr>
            <p:ph idx="1"/>
          </p:nvPr>
        </p:nvSpPr>
        <p:spPr>
          <a:xfrm>
            <a:off x="443754" y="2603500"/>
            <a:ext cx="7906870" cy="3972112"/>
          </a:xfrm>
        </p:spPr>
        <p:txBody>
          <a:bodyPr>
            <a:normAutofit fontScale="92500" lnSpcReduction="20000"/>
          </a:bodyPr>
          <a:lstStyle/>
          <a:p>
            <a:pPr marL="0" indent="0">
              <a:lnSpc>
                <a:spcPct val="110000"/>
              </a:lnSpc>
              <a:spcBef>
                <a:spcPts val="0"/>
              </a:spcBef>
              <a:buNone/>
            </a:pPr>
            <a:r>
              <a:rPr lang="en-US" sz="1900" b="1" u="sng">
                <a:latin typeface="Candara" panose="020E0502030303020204" pitchFamily="34" charset="0"/>
              </a:rPr>
              <a:t>APPLICATION SCREENING</a:t>
            </a:r>
          </a:p>
          <a:p>
            <a:pPr lvl="0">
              <a:lnSpc>
                <a:spcPct val="110000"/>
              </a:lnSpc>
              <a:spcBef>
                <a:spcPts val="0"/>
              </a:spcBef>
              <a:buSzPct val="65000"/>
            </a:pPr>
            <a:r>
              <a:rPr lang="en-US" sz="1900">
                <a:latin typeface="Candara" panose="020E0502030303020204" pitchFamily="34" charset="0"/>
              </a:rPr>
              <a:t>HR provides access to applications in NeoEd to Screening Committee</a:t>
            </a:r>
          </a:p>
          <a:p>
            <a:pPr>
              <a:lnSpc>
                <a:spcPct val="110000"/>
              </a:lnSpc>
              <a:spcBef>
                <a:spcPts val="0"/>
              </a:spcBef>
              <a:buSzPct val="65000"/>
            </a:pPr>
            <a:r>
              <a:rPr lang="en-US" sz="1900">
                <a:latin typeface="Candara" panose="020E0502030303020204" pitchFamily="34" charset="0"/>
              </a:rPr>
              <a:t>Committee screens applications against criteria developed in 1</a:t>
            </a:r>
            <a:r>
              <a:rPr lang="en-US" sz="1900" baseline="30000">
                <a:latin typeface="Candara" panose="020E0502030303020204" pitchFamily="34" charset="0"/>
              </a:rPr>
              <a:t>st</a:t>
            </a:r>
            <a:r>
              <a:rPr lang="en-US" sz="1900">
                <a:latin typeface="Candara" panose="020E0502030303020204" pitchFamily="34" charset="0"/>
              </a:rPr>
              <a:t> meeting using Screening Criteria Worksheet</a:t>
            </a:r>
          </a:p>
          <a:p>
            <a:pPr marL="0" indent="0">
              <a:lnSpc>
                <a:spcPct val="110000"/>
              </a:lnSpc>
              <a:spcBef>
                <a:spcPts val="0"/>
              </a:spcBef>
              <a:buSzPct val="65000"/>
              <a:buNone/>
            </a:pPr>
            <a:endParaRPr lang="en-US" sz="1900">
              <a:latin typeface="Candara" panose="020E0502030303020204" pitchFamily="34" charset="0"/>
            </a:endParaRPr>
          </a:p>
          <a:p>
            <a:pPr marL="0" indent="0">
              <a:lnSpc>
                <a:spcPct val="110000"/>
              </a:lnSpc>
              <a:spcBef>
                <a:spcPts val="0"/>
              </a:spcBef>
              <a:buNone/>
            </a:pPr>
            <a:r>
              <a:rPr lang="en-US" sz="1900" b="1" u="sng">
                <a:latin typeface="Candara" panose="020E0502030303020204" pitchFamily="34" charset="0"/>
              </a:rPr>
              <a:t>SCREEN-DOWN MEETING</a:t>
            </a:r>
            <a:endParaRPr lang="en-US" sz="1900" b="1">
              <a:latin typeface="Candara" panose="020E0502030303020204" pitchFamily="34" charset="0"/>
            </a:endParaRPr>
          </a:p>
          <a:p>
            <a:pPr lvl="0">
              <a:lnSpc>
                <a:spcPct val="110000"/>
              </a:lnSpc>
              <a:spcBef>
                <a:spcPts val="0"/>
              </a:spcBef>
              <a:buSzPct val="65000"/>
            </a:pPr>
            <a:r>
              <a:rPr lang="en-US" sz="1900">
                <a:latin typeface="Candara" panose="020E0502030303020204" pitchFamily="34" charset="0"/>
              </a:rPr>
              <a:t>HM hosts screen-down meeting to discuss/deliberate committee’s criteria screening results</a:t>
            </a:r>
          </a:p>
          <a:p>
            <a:pPr lvl="0">
              <a:lnSpc>
                <a:spcPct val="110000"/>
              </a:lnSpc>
              <a:spcBef>
                <a:spcPts val="0"/>
              </a:spcBef>
              <a:buSzPct val="65000"/>
            </a:pPr>
            <a:r>
              <a:rPr lang="en-US" sz="1900">
                <a:latin typeface="Candara" panose="020E0502030303020204" pitchFamily="34" charset="0"/>
              </a:rPr>
              <a:t>Elect Notetaker: document, document, document!</a:t>
            </a:r>
          </a:p>
          <a:p>
            <a:pPr lvl="0">
              <a:lnSpc>
                <a:spcPct val="110000"/>
              </a:lnSpc>
              <a:spcBef>
                <a:spcPts val="0"/>
              </a:spcBef>
              <a:buSzPct val="65000"/>
            </a:pPr>
            <a:r>
              <a:rPr lang="en-US" sz="1900">
                <a:latin typeface="Candara" panose="020E0502030303020204" pitchFamily="34" charset="0"/>
              </a:rPr>
              <a:t>Use Committee Criteria Screening Summary form to record discussion surrounding candidates who were not unanimously selected to interview </a:t>
            </a:r>
            <a:r>
              <a:rPr lang="en-US" sz="1900" i="1">
                <a:latin typeface="Candara" panose="020E0502030303020204" pitchFamily="34" charset="0"/>
              </a:rPr>
              <a:t>(sample shown)</a:t>
            </a:r>
            <a:endParaRPr lang="en-US" sz="1900">
              <a:latin typeface="Candara" panose="020E0502030303020204" pitchFamily="34" charset="0"/>
            </a:endParaRPr>
          </a:p>
          <a:p>
            <a:pPr lvl="0">
              <a:lnSpc>
                <a:spcPct val="110000"/>
              </a:lnSpc>
              <a:spcBef>
                <a:spcPts val="0"/>
              </a:spcBef>
              <a:buSzPct val="65000"/>
            </a:pPr>
            <a:r>
              <a:rPr lang="en-US" sz="1900">
                <a:latin typeface="Candara" panose="020E0502030303020204" pitchFamily="34" charset="0"/>
              </a:rPr>
              <a:t>HM confirms that internal candidates entitled to interview per collective bargaining agreements are included in list of selected candidates</a:t>
            </a:r>
          </a:p>
          <a:p>
            <a:pPr lvl="0">
              <a:lnSpc>
                <a:spcPct val="110000"/>
              </a:lnSpc>
              <a:spcBef>
                <a:spcPts val="0"/>
              </a:spcBef>
              <a:buSzPct val="65000"/>
            </a:pPr>
            <a:r>
              <a:rPr lang="en-US" sz="1900">
                <a:latin typeface="Candara" panose="020E0502030303020204" pitchFamily="34" charset="0"/>
              </a:rPr>
              <a:t>HM reports consensus results to HR immediately following meeting</a:t>
            </a:r>
          </a:p>
          <a:p>
            <a:endParaRPr lang="en-US" u="sng"/>
          </a:p>
          <a:p>
            <a:endParaRPr lang="en-US" u="sng"/>
          </a:p>
        </p:txBody>
      </p:sp>
      <p:pic>
        <p:nvPicPr>
          <p:cNvPr id="5" name="Picture 4" descr="Committee Criteria Screening Summary - Word">
            <a:extLst>
              <a:ext uri="{FF2B5EF4-FFF2-40B4-BE49-F238E27FC236}">
                <a16:creationId xmlns:a16="http://schemas.microsoft.com/office/drawing/2014/main" id="{D49D6961-25F3-4CA0-8EA6-192AF8C05FFE}"/>
              </a:ext>
            </a:extLst>
          </p:cNvPr>
          <p:cNvPicPr>
            <a:picLocks noChangeAspect="1"/>
          </p:cNvPicPr>
          <p:nvPr/>
        </p:nvPicPr>
        <p:blipFill rotWithShape="1">
          <a:blip r:embed="rId5"/>
          <a:srcRect l="6694" t="14198" r="4995" b="4117"/>
          <a:stretch/>
        </p:blipFill>
        <p:spPr>
          <a:xfrm>
            <a:off x="8688732" y="3035076"/>
            <a:ext cx="2455269" cy="3108960"/>
          </a:xfrm>
          <a:prstGeom prst="rect">
            <a:avLst/>
          </a:prstGeom>
          <a:ln w="12700">
            <a:solidFill>
              <a:schemeClr val="tx1"/>
            </a:solidFill>
          </a:ln>
        </p:spPr>
      </p:pic>
      <p:pic>
        <p:nvPicPr>
          <p:cNvPr id="4" name="Audio 3">
            <a:hlinkClick r:id="" action="ppaction://media"/>
            <a:extLst>
              <a:ext uri="{FF2B5EF4-FFF2-40B4-BE49-F238E27FC236}">
                <a16:creationId xmlns:a16="http://schemas.microsoft.com/office/drawing/2014/main" id="{9FB43DBD-B944-4200-B1CD-8E3E68503C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6217757"/>
      </p:ext>
    </p:extLst>
  </p:cSld>
  <p:clrMapOvr>
    <a:masterClrMapping/>
  </p:clrMapOvr>
  <mc:AlternateContent xmlns:mc="http://schemas.openxmlformats.org/markup-compatibility/2006" xmlns:p14="http://schemas.microsoft.com/office/powerpoint/2010/main">
    <mc:Choice Requires="p14">
      <p:transition spd="slow" p14:dur="2000" advTm="58949"/>
    </mc:Choice>
    <mc:Fallback xmlns="">
      <p:transition spd="slow" advTm="5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6C8C-C6E1-40C1-89E2-72EEEDC676A2}"/>
              </a:ext>
            </a:extLst>
          </p:cNvPr>
          <p:cNvSpPr>
            <a:spLocks noGrp="1"/>
          </p:cNvSpPr>
          <p:nvPr>
            <p:ph type="title"/>
          </p:nvPr>
        </p:nvSpPr>
        <p:spPr/>
        <p:txBody>
          <a:bodyPr/>
          <a:lstStyle/>
          <a:p>
            <a:r>
              <a:rPr lang="en-US">
                <a:latin typeface="Candara" panose="020E0502030303020204" pitchFamily="34" charset="0"/>
              </a:rPr>
              <a:t>EMPLOYMENT SERVICES OVERVIEW</a:t>
            </a:r>
          </a:p>
        </p:txBody>
      </p:sp>
      <p:sp>
        <p:nvSpPr>
          <p:cNvPr id="7" name="Content Placeholder 6">
            <a:extLst>
              <a:ext uri="{FF2B5EF4-FFF2-40B4-BE49-F238E27FC236}">
                <a16:creationId xmlns:a16="http://schemas.microsoft.com/office/drawing/2014/main" id="{125459ED-CA97-41AA-A3E0-354506B5C9F7}"/>
              </a:ext>
            </a:extLst>
          </p:cNvPr>
          <p:cNvSpPr>
            <a:spLocks noGrp="1"/>
          </p:cNvSpPr>
          <p:nvPr>
            <p:ph sz="half" idx="2"/>
          </p:nvPr>
        </p:nvSpPr>
        <p:spPr>
          <a:xfrm>
            <a:off x="569824" y="2409088"/>
            <a:ext cx="11112103" cy="3935727"/>
          </a:xfrm>
        </p:spPr>
        <p:txBody>
          <a:bodyPr numCol="2" spcCol="274320">
            <a:normAutofit fontScale="55000" lnSpcReduction="20000"/>
          </a:bodyPr>
          <a:lstStyle/>
          <a:p>
            <a:pPr lvl="0">
              <a:lnSpc>
                <a:spcPct val="120000"/>
              </a:lnSpc>
              <a:spcBef>
                <a:spcPts val="0"/>
              </a:spcBef>
              <a:buSzPct val="65000"/>
            </a:pPr>
            <a:r>
              <a:rPr lang="en-US" sz="2600">
                <a:latin typeface="Candara" panose="020E0502030303020204" pitchFamily="34" charset="0"/>
              </a:rPr>
              <a:t>Work with the Hiring Manager to develop the </a:t>
            </a:r>
            <a:r>
              <a:rPr lang="en-US" sz="2600">
                <a:solidFill>
                  <a:schemeClr val="tx1"/>
                </a:solidFill>
                <a:latin typeface="Candara" panose="020E0502030303020204" pitchFamily="34" charset="0"/>
              </a:rPr>
              <a:t>job or pool posting,</a:t>
            </a:r>
            <a:r>
              <a:rPr lang="en-US" sz="2600">
                <a:latin typeface="Candara" panose="020E0502030303020204" pitchFamily="34" charset="0"/>
              </a:rPr>
              <a:t> including minimum requirements  and desirable </a:t>
            </a:r>
            <a:r>
              <a:rPr lang="en-US" sz="2600">
                <a:latin typeface="Candara" panose="020E0502030303020204" pitchFamily="34" charset="0"/>
                <a:cs typeface="Times New Roman" panose="02020603050405020304" pitchFamily="18" charset="0"/>
              </a:rPr>
              <a:t>characteristics</a:t>
            </a:r>
            <a:r>
              <a:rPr lang="en-US" sz="2600">
                <a:latin typeface="Candara" panose="020E0502030303020204" pitchFamily="34" charset="0"/>
              </a:rPr>
              <a:t>.</a:t>
            </a:r>
          </a:p>
          <a:p>
            <a:pPr lvl="0">
              <a:lnSpc>
                <a:spcPct val="120000"/>
              </a:lnSpc>
              <a:spcBef>
                <a:spcPts val="200"/>
              </a:spcBef>
              <a:buSzPct val="65000"/>
            </a:pPr>
            <a:r>
              <a:rPr lang="en-US" sz="2600">
                <a:latin typeface="Candara" panose="020E0502030303020204" pitchFamily="34" charset="0"/>
              </a:rPr>
              <a:t>Respond to questions and concerns expressed by applicants, screening committee members or other individuals involved in the hiring process.</a:t>
            </a:r>
          </a:p>
          <a:p>
            <a:pPr lvl="0">
              <a:lnSpc>
                <a:spcPct val="120000"/>
              </a:lnSpc>
              <a:spcBef>
                <a:spcPts val="200"/>
              </a:spcBef>
              <a:buSzPct val="65000"/>
            </a:pPr>
            <a:r>
              <a:rPr lang="en-US" sz="2600">
                <a:latin typeface="Candara" panose="020E0502030303020204" pitchFamily="34" charset="0"/>
              </a:rPr>
              <a:t>Match the requirements of a position vacancy with State minimum qualification requirements, if any, to be included in the job posting.</a:t>
            </a:r>
          </a:p>
          <a:p>
            <a:pPr lvl="0">
              <a:lnSpc>
                <a:spcPct val="120000"/>
              </a:lnSpc>
              <a:spcBef>
                <a:spcPts val="200"/>
              </a:spcBef>
              <a:buSzPct val="65000"/>
            </a:pPr>
            <a:r>
              <a:rPr lang="en-US" sz="2600">
                <a:solidFill>
                  <a:schemeClr val="tx1"/>
                </a:solidFill>
                <a:latin typeface="Candara" panose="020E0502030303020204" pitchFamily="34" charset="0"/>
              </a:rPr>
              <a:t>Advertise job/pool with various web sites and publications to draw a diverse pool of applicants.</a:t>
            </a:r>
          </a:p>
          <a:p>
            <a:pPr lvl="0">
              <a:lnSpc>
                <a:spcPct val="120000"/>
              </a:lnSpc>
              <a:spcBef>
                <a:spcPts val="200"/>
              </a:spcBef>
              <a:buSzPct val="65000"/>
            </a:pPr>
            <a:r>
              <a:rPr lang="en-US" sz="2600">
                <a:latin typeface="Candara" panose="020E0502030303020204" pitchFamily="34" charset="0"/>
              </a:rPr>
              <a:t>Screen for minimum requirements for all positions</a:t>
            </a:r>
            <a:r>
              <a:rPr lang="en-US" sz="2600">
                <a:solidFill>
                  <a:schemeClr val="tx1"/>
                </a:solidFill>
                <a:latin typeface="Candara" panose="020E0502030303020204" pitchFamily="34" charset="0"/>
              </a:rPr>
              <a:t>/pools.</a:t>
            </a:r>
          </a:p>
          <a:p>
            <a:pPr lvl="0">
              <a:lnSpc>
                <a:spcPct val="120000"/>
              </a:lnSpc>
              <a:spcBef>
                <a:spcPts val="200"/>
              </a:spcBef>
              <a:buSzPct val="65000"/>
            </a:pPr>
            <a:r>
              <a:rPr lang="en-US" sz="2600">
                <a:latin typeface="Candara" panose="020E0502030303020204" pitchFamily="34" charset="0"/>
              </a:rPr>
              <a:t>Request participants from constituency group leaders to serve on screening committees.</a:t>
            </a:r>
          </a:p>
          <a:p>
            <a:pPr>
              <a:lnSpc>
                <a:spcPct val="120000"/>
              </a:lnSpc>
              <a:spcBef>
                <a:spcPts val="200"/>
              </a:spcBef>
              <a:buSzPct val="65000"/>
            </a:pPr>
            <a:r>
              <a:rPr lang="en-US" sz="2600">
                <a:latin typeface="Candara" panose="020E0502030303020204" pitchFamily="34" charset="0"/>
              </a:rPr>
              <a:t>Compile all materials from applicants for committee members.</a:t>
            </a:r>
          </a:p>
          <a:p>
            <a:pPr>
              <a:lnSpc>
                <a:spcPct val="120000"/>
              </a:lnSpc>
              <a:spcBef>
                <a:spcPts val="200"/>
              </a:spcBef>
              <a:buSzPct val="65000"/>
            </a:pPr>
            <a:r>
              <a:rPr lang="en-US" sz="2600">
                <a:latin typeface="Candara" panose="020E0502030303020204" pitchFamily="34" charset="0"/>
              </a:rPr>
              <a:t>Coordinate with the Academic Senate President and Equivalency Committee to process applications for equivalency (faculty positions/pools).</a:t>
            </a:r>
          </a:p>
          <a:p>
            <a:pPr lvl="0">
              <a:lnSpc>
                <a:spcPct val="120000"/>
              </a:lnSpc>
              <a:spcBef>
                <a:spcPts val="200"/>
              </a:spcBef>
              <a:buSzPct val="65000"/>
            </a:pPr>
            <a:r>
              <a:rPr lang="en-US" sz="2600">
                <a:latin typeface="Candara" panose="020E0502030303020204" pitchFamily="34" charset="0"/>
              </a:rPr>
              <a:t>Approve screening criteria, interview questions and guideline answers developed by the Screening </a:t>
            </a:r>
            <a:r>
              <a:rPr lang="en-US" sz="2600">
                <a:latin typeface="Candara" panose="020E0502030303020204" pitchFamily="34" charset="0"/>
                <a:cs typeface="Times New Roman" panose="02020603050405020304" pitchFamily="18" charset="0"/>
              </a:rPr>
              <a:t>Committee</a:t>
            </a:r>
            <a:r>
              <a:rPr lang="en-US" sz="2600">
                <a:latin typeface="Candara" panose="020E0502030303020204" pitchFamily="34" charset="0"/>
              </a:rPr>
              <a:t>.</a:t>
            </a:r>
          </a:p>
          <a:p>
            <a:pPr lvl="0">
              <a:lnSpc>
                <a:spcPct val="120000"/>
              </a:lnSpc>
              <a:spcBef>
                <a:spcPts val="200"/>
              </a:spcBef>
              <a:buSzPct val="65000"/>
            </a:pPr>
            <a:r>
              <a:rPr lang="en-US" sz="2600">
                <a:latin typeface="Candara" panose="020E0502030303020204" pitchFamily="34" charset="0"/>
              </a:rPr>
              <a:t>Review list of candidates selected to interview and list of recommended finalists. </a:t>
            </a:r>
          </a:p>
          <a:p>
            <a:pPr lvl="0">
              <a:lnSpc>
                <a:spcPct val="120000"/>
              </a:lnSpc>
              <a:spcBef>
                <a:spcPts val="200"/>
              </a:spcBef>
              <a:buSzPct val="65000"/>
            </a:pPr>
            <a:r>
              <a:rPr lang="en-US" sz="2600">
                <a:solidFill>
                  <a:schemeClr val="tx1"/>
                </a:solidFill>
                <a:latin typeface="Candara" panose="020E0502030303020204" pitchFamily="34" charset="0"/>
              </a:rPr>
              <a:t>Coordinate with Hiring Manager to conduct reference checks. </a:t>
            </a:r>
            <a:r>
              <a:rPr lang="en-US" sz="2600">
                <a:latin typeface="Candara" panose="020E0502030303020204" pitchFamily="34" charset="0"/>
              </a:rPr>
              <a:t>Review all committee materials upon return to ensure completeness and that appropriate procedures were followed.</a:t>
            </a:r>
          </a:p>
          <a:p>
            <a:pPr lvl="0">
              <a:lnSpc>
                <a:spcPct val="120000"/>
              </a:lnSpc>
              <a:spcBef>
                <a:spcPts val="200"/>
              </a:spcBef>
              <a:buSzPct val="65000"/>
            </a:pPr>
            <a:r>
              <a:rPr lang="en-US" sz="2600">
                <a:latin typeface="Candara" panose="020E0502030303020204" pitchFamily="34" charset="0"/>
              </a:rPr>
              <a:t>Screen for adverse impact throughout the recruitment process.</a:t>
            </a:r>
          </a:p>
          <a:p>
            <a:pPr lvl="0">
              <a:lnSpc>
                <a:spcPct val="120000"/>
              </a:lnSpc>
              <a:spcBef>
                <a:spcPts val="200"/>
              </a:spcBef>
              <a:buSzPct val="65000"/>
            </a:pPr>
            <a:r>
              <a:rPr lang="en-US" sz="2600">
                <a:latin typeface="Candara" panose="020E0502030303020204" pitchFamily="34" charset="0"/>
              </a:rPr>
              <a:t>Act in an advisory capacity to all committees to ensure fairness and adherence to all state and federal laws and local policies and procedures.</a:t>
            </a:r>
          </a:p>
          <a:p>
            <a:pPr lvl="0">
              <a:lnSpc>
                <a:spcPct val="120000"/>
              </a:lnSpc>
              <a:spcBef>
                <a:spcPts val="200"/>
              </a:spcBef>
              <a:buSzPct val="65000"/>
            </a:pPr>
            <a:r>
              <a:rPr lang="en-US" sz="2600">
                <a:latin typeface="Candara" panose="020E0502030303020204" pitchFamily="34" charset="0"/>
              </a:rPr>
              <a:t>Arrange reasonable accommodation for applicants. </a:t>
            </a:r>
          </a:p>
          <a:p>
            <a:pPr marL="0" indent="0">
              <a:buNone/>
            </a:pPr>
            <a:endParaRPr lang="en-US">
              <a:latin typeface="Candara" panose="020E0502030303020204" pitchFamily="34" charset="0"/>
            </a:endParaRPr>
          </a:p>
        </p:txBody>
      </p:sp>
      <p:pic>
        <p:nvPicPr>
          <p:cNvPr id="3" name="Audio 2">
            <a:hlinkClick r:id="" action="ppaction://media"/>
            <a:extLst>
              <a:ext uri="{FF2B5EF4-FFF2-40B4-BE49-F238E27FC236}">
                <a16:creationId xmlns:a16="http://schemas.microsoft.com/office/drawing/2014/main" id="{D0C6FCEC-943E-4359-821D-820707ACE0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3422563"/>
      </p:ext>
    </p:extLst>
  </p:cSld>
  <p:clrMapOvr>
    <a:masterClrMapping/>
  </p:clrMapOvr>
  <mc:AlternateContent xmlns:mc="http://schemas.openxmlformats.org/markup-compatibility/2006" xmlns:p14="http://schemas.microsoft.com/office/powerpoint/2010/main">
    <mc:Choice Requires="p14">
      <p:transition spd="slow" p14:dur="2000" advTm="47951"/>
    </mc:Choice>
    <mc:Fallback xmlns="">
      <p:transition spd="slow" advTm="4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5C02B-9B9A-4531-94A3-405066D3C620}"/>
              </a:ext>
            </a:extLst>
          </p:cNvPr>
          <p:cNvSpPr>
            <a:spLocks noGrp="1"/>
          </p:cNvSpPr>
          <p:nvPr>
            <p:ph type="title"/>
          </p:nvPr>
        </p:nvSpPr>
        <p:spPr/>
        <p:txBody>
          <a:bodyPr/>
          <a:lstStyle/>
          <a:p>
            <a:r>
              <a:rPr lang="en-US">
                <a:latin typeface="Candara" panose="020E0502030303020204" pitchFamily="34" charset="0"/>
              </a:rPr>
              <a:t>HM SCHEDULES INTERVIEW DATES</a:t>
            </a:r>
          </a:p>
        </p:txBody>
      </p:sp>
      <p:sp>
        <p:nvSpPr>
          <p:cNvPr id="3" name="Text Placeholder 2">
            <a:extLst>
              <a:ext uri="{FF2B5EF4-FFF2-40B4-BE49-F238E27FC236}">
                <a16:creationId xmlns:a16="http://schemas.microsoft.com/office/drawing/2014/main" id="{5183C147-8609-4A19-B4B2-AF908ED29349}"/>
              </a:ext>
            </a:extLst>
          </p:cNvPr>
          <p:cNvSpPr>
            <a:spLocks noGrp="1"/>
          </p:cNvSpPr>
          <p:nvPr>
            <p:ph type="body" idx="1"/>
          </p:nvPr>
        </p:nvSpPr>
        <p:spPr/>
        <p:txBody>
          <a:bodyPr>
            <a:normAutofit/>
          </a:bodyPr>
          <a:lstStyle/>
          <a:p>
            <a:pPr marL="342900" indent="-342900">
              <a:buSzPct val="100000"/>
              <a:buFont typeface="Arial" panose="020B0604020202020204" pitchFamily="34" charset="0"/>
              <a:buChar char="•"/>
            </a:pPr>
            <a:r>
              <a:rPr lang="en-US" sz="2400" b="1" cap="none">
                <a:latin typeface="Candara" panose="020E0502030303020204" pitchFamily="34" charset="0"/>
              </a:rPr>
              <a:t>Committee Interview</a:t>
            </a:r>
          </a:p>
          <a:p>
            <a:pPr marL="342900" indent="-342900">
              <a:buSzPct val="100000"/>
              <a:buFont typeface="Arial" panose="020B0604020202020204" pitchFamily="34" charset="0"/>
              <a:buChar char="•"/>
            </a:pPr>
            <a:r>
              <a:rPr lang="en-US" sz="2400" b="1" cap="none">
                <a:latin typeface="Candara" panose="020E0502030303020204" pitchFamily="34" charset="0"/>
              </a:rPr>
              <a:t>2</a:t>
            </a:r>
            <a:r>
              <a:rPr lang="en-US" sz="2400" b="1" cap="none" baseline="30000">
                <a:latin typeface="Candara" panose="020E0502030303020204" pitchFamily="34" charset="0"/>
              </a:rPr>
              <a:t>nd</a:t>
            </a:r>
            <a:r>
              <a:rPr lang="en-US" sz="2400" b="1" cap="none">
                <a:latin typeface="Candara" panose="020E0502030303020204" pitchFamily="34" charset="0"/>
              </a:rPr>
              <a:t>/Final Interview</a:t>
            </a:r>
          </a:p>
        </p:txBody>
      </p:sp>
      <p:pic>
        <p:nvPicPr>
          <p:cNvPr id="4" name="Audio 3">
            <a:hlinkClick r:id="" action="ppaction://media"/>
            <a:extLst>
              <a:ext uri="{FF2B5EF4-FFF2-40B4-BE49-F238E27FC236}">
                <a16:creationId xmlns:a16="http://schemas.microsoft.com/office/drawing/2014/main" id="{8FC2D116-C45B-45BA-BC7C-D69C33ED81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3211242"/>
      </p:ext>
    </p:extLst>
  </p:cSld>
  <p:clrMapOvr>
    <a:masterClrMapping/>
  </p:clrMapOvr>
  <mc:AlternateContent xmlns:mc="http://schemas.openxmlformats.org/markup-compatibility/2006" xmlns:p14="http://schemas.microsoft.com/office/powerpoint/2010/main">
    <mc:Choice Requires="p14">
      <p:transition spd="slow" p14:dur="2000" advTm="12051"/>
    </mc:Choice>
    <mc:Fallback xmlns="">
      <p:transition spd="slow" advTm="12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1A09-D97B-40D8-B6B5-4D0098F4D452}"/>
              </a:ext>
            </a:extLst>
          </p:cNvPr>
          <p:cNvSpPr>
            <a:spLocks noGrp="1"/>
          </p:cNvSpPr>
          <p:nvPr>
            <p:ph type="title"/>
          </p:nvPr>
        </p:nvSpPr>
        <p:spPr/>
        <p:txBody>
          <a:bodyPr/>
          <a:lstStyle/>
          <a:p>
            <a:r>
              <a:rPr lang="en-US">
                <a:latin typeface="Candara" panose="020E0502030303020204" pitchFamily="34" charset="0"/>
              </a:rPr>
              <a:t>COMMITTEE INTERVIEW - Scheduling</a:t>
            </a:r>
          </a:p>
        </p:txBody>
      </p:sp>
      <p:sp>
        <p:nvSpPr>
          <p:cNvPr id="3" name="Content Placeholder 2">
            <a:extLst>
              <a:ext uri="{FF2B5EF4-FFF2-40B4-BE49-F238E27FC236}">
                <a16:creationId xmlns:a16="http://schemas.microsoft.com/office/drawing/2014/main" id="{B5F7A5AD-0E17-4426-B7B4-656064F7FCF4}"/>
              </a:ext>
            </a:extLst>
          </p:cNvPr>
          <p:cNvSpPr>
            <a:spLocks noGrp="1"/>
          </p:cNvSpPr>
          <p:nvPr>
            <p:ph idx="1"/>
          </p:nvPr>
        </p:nvSpPr>
        <p:spPr>
          <a:xfrm>
            <a:off x="605118" y="2603500"/>
            <a:ext cx="10502153" cy="3945218"/>
          </a:xfrm>
        </p:spPr>
        <p:txBody>
          <a:bodyPr>
            <a:normAutofit fontScale="92500" lnSpcReduction="20000"/>
          </a:bodyPr>
          <a:lstStyle/>
          <a:p>
            <a:pPr lvl="0">
              <a:lnSpc>
                <a:spcPct val="120000"/>
              </a:lnSpc>
              <a:spcBef>
                <a:spcPts val="0"/>
              </a:spcBef>
              <a:buSzPct val="65000"/>
            </a:pPr>
            <a:r>
              <a:rPr lang="en-US" sz="1900">
                <a:latin typeface="Candara" panose="020E0502030303020204" pitchFamily="34" charset="0"/>
              </a:rPr>
              <a:t>HM books interview dates on committee’s calendars</a:t>
            </a:r>
          </a:p>
          <a:p>
            <a:pPr marL="0" lvl="0" indent="0">
              <a:lnSpc>
                <a:spcPct val="120000"/>
              </a:lnSpc>
              <a:spcBef>
                <a:spcPts val="0"/>
              </a:spcBef>
              <a:buSzPct val="65000"/>
              <a:buNone/>
            </a:pPr>
            <a:endParaRPr lang="en-US" sz="1900">
              <a:latin typeface="Candara" panose="020E0502030303020204" pitchFamily="34" charset="0"/>
            </a:endParaRPr>
          </a:p>
          <a:p>
            <a:pPr lvl="0">
              <a:lnSpc>
                <a:spcPct val="110000"/>
              </a:lnSpc>
              <a:spcBef>
                <a:spcPts val="0"/>
              </a:spcBef>
              <a:buSzPct val="65000"/>
            </a:pPr>
            <a:r>
              <a:rPr lang="en-US" sz="1900">
                <a:latin typeface="Candara" panose="020E0502030303020204" pitchFamily="34" charset="0"/>
              </a:rPr>
              <a:t>For on-campus interviews, HM appoints a greeter and reserves interview room and media equipment</a:t>
            </a:r>
          </a:p>
          <a:p>
            <a:pPr marL="0" lvl="0" indent="0">
              <a:lnSpc>
                <a:spcPct val="110000"/>
              </a:lnSpc>
              <a:spcBef>
                <a:spcPts val="0"/>
              </a:spcBef>
              <a:buSzPct val="65000"/>
              <a:buNone/>
            </a:pPr>
            <a:endParaRPr lang="en-US" sz="1900">
              <a:latin typeface="Candara" panose="020E0502030303020204" pitchFamily="34" charset="0"/>
            </a:endParaRPr>
          </a:p>
          <a:p>
            <a:pPr lvl="0">
              <a:lnSpc>
                <a:spcPct val="110000"/>
              </a:lnSpc>
              <a:spcBef>
                <a:spcPts val="0"/>
              </a:spcBef>
              <a:buSzPct val="65000"/>
            </a:pPr>
            <a:r>
              <a:rPr lang="en-US" sz="1900">
                <a:latin typeface="Candara" panose="020E0502030303020204" pitchFamily="34" charset="0"/>
              </a:rPr>
              <a:t>HM invites candidates to interview and confirms the interviews, including any exercise, demo or presentation instruction</a:t>
            </a:r>
          </a:p>
          <a:p>
            <a:pPr marL="0" lvl="0" indent="0">
              <a:lnSpc>
                <a:spcPct val="110000"/>
              </a:lnSpc>
              <a:spcBef>
                <a:spcPts val="0"/>
              </a:spcBef>
              <a:buSzPct val="65000"/>
              <a:buNone/>
            </a:pPr>
            <a:endParaRPr lang="en-US" sz="1900">
              <a:latin typeface="Candara" panose="020E0502030303020204" pitchFamily="34" charset="0"/>
            </a:endParaRPr>
          </a:p>
          <a:p>
            <a:pPr lvl="0">
              <a:lnSpc>
                <a:spcPct val="110000"/>
              </a:lnSpc>
              <a:spcBef>
                <a:spcPts val="0"/>
              </a:spcBef>
              <a:buSzPct val="65000"/>
            </a:pPr>
            <a:r>
              <a:rPr lang="en-US" sz="1900" u="sng">
                <a:latin typeface="Candara" panose="020E0502030303020204" pitchFamily="34" charset="0"/>
              </a:rPr>
              <a:t>Typical Interview Durations</a:t>
            </a:r>
            <a:endParaRPr lang="en-US" sz="1900">
              <a:latin typeface="Candara" panose="020E0502030303020204" pitchFamily="34" charset="0"/>
            </a:endParaRPr>
          </a:p>
          <a:p>
            <a:pPr marL="685800" lvl="0">
              <a:lnSpc>
                <a:spcPct val="110000"/>
              </a:lnSpc>
              <a:spcBef>
                <a:spcPts val="200"/>
              </a:spcBef>
              <a:buSzPct val="100000"/>
              <a:buFont typeface="Wingdings" panose="05000000000000000000" pitchFamily="2" charset="2"/>
              <a:buChar char="§"/>
            </a:pPr>
            <a:r>
              <a:rPr lang="en-US" sz="1900">
                <a:latin typeface="Candara" panose="020E0502030303020204" pitchFamily="34" charset="0"/>
              </a:rPr>
              <a:t>Classified:		45 – 60 minutes</a:t>
            </a:r>
          </a:p>
          <a:p>
            <a:pPr marL="685800" lvl="0">
              <a:lnSpc>
                <a:spcPct val="110000"/>
              </a:lnSpc>
              <a:spcBef>
                <a:spcPts val="0"/>
              </a:spcBef>
              <a:buSzPct val="100000"/>
              <a:buFont typeface="Wingdings" panose="05000000000000000000" pitchFamily="2" charset="2"/>
              <a:buChar char="§"/>
            </a:pPr>
            <a:r>
              <a:rPr lang="en-US" sz="1900">
                <a:latin typeface="Candara" panose="020E0502030303020204" pitchFamily="34" charset="0"/>
              </a:rPr>
              <a:t>Management:	75 – 90 minutes</a:t>
            </a:r>
          </a:p>
          <a:p>
            <a:pPr marL="685800" lvl="0">
              <a:lnSpc>
                <a:spcPct val="110000"/>
              </a:lnSpc>
              <a:spcBef>
                <a:spcPts val="0"/>
              </a:spcBef>
              <a:buSzPct val="100000"/>
              <a:buFont typeface="Wingdings" panose="05000000000000000000" pitchFamily="2" charset="2"/>
              <a:buChar char="§"/>
            </a:pPr>
            <a:r>
              <a:rPr lang="en-US" sz="1900">
                <a:latin typeface="Candara" panose="020E0502030303020204" pitchFamily="34" charset="0"/>
              </a:rPr>
              <a:t>FT Faculty:		60 – 75 minutes</a:t>
            </a:r>
          </a:p>
          <a:p>
            <a:pPr marL="685800" lvl="0">
              <a:lnSpc>
                <a:spcPct val="110000"/>
              </a:lnSpc>
              <a:spcBef>
                <a:spcPts val="0"/>
              </a:spcBef>
              <a:buSzPct val="100000"/>
              <a:buFont typeface="Wingdings" panose="05000000000000000000" pitchFamily="2" charset="2"/>
              <a:buChar char="§"/>
            </a:pPr>
            <a:r>
              <a:rPr lang="en-US" sz="1900">
                <a:latin typeface="Candara" panose="020E0502030303020204" pitchFamily="34" charset="0"/>
              </a:rPr>
              <a:t>Temp Pools:	45 – 60 minutes</a:t>
            </a:r>
          </a:p>
          <a:p>
            <a:pPr marL="0" indent="0">
              <a:lnSpc>
                <a:spcPct val="120000"/>
              </a:lnSpc>
              <a:spcBef>
                <a:spcPts val="0"/>
              </a:spcBef>
              <a:buNone/>
            </a:pPr>
            <a:r>
              <a:rPr lang="en-US" sz="1900">
                <a:latin typeface="Candara" panose="020E0502030303020204" pitchFamily="34" charset="0"/>
              </a:rPr>
              <a:t> </a:t>
            </a:r>
          </a:p>
          <a:p>
            <a:pPr marL="349250" indent="0">
              <a:lnSpc>
                <a:spcPct val="120000"/>
              </a:lnSpc>
              <a:spcBef>
                <a:spcPts val="0"/>
              </a:spcBef>
              <a:buNone/>
            </a:pPr>
            <a:r>
              <a:rPr lang="en-US" sz="1900">
                <a:latin typeface="Candara" panose="020E0502030303020204" pitchFamily="34" charset="0"/>
              </a:rPr>
              <a:t>*Committee member participation requires 100% attendance for interviews.</a:t>
            </a:r>
          </a:p>
          <a:p>
            <a:endParaRPr lang="en-US" u="sng"/>
          </a:p>
        </p:txBody>
      </p:sp>
      <p:pic>
        <p:nvPicPr>
          <p:cNvPr id="4" name="Audio 3">
            <a:hlinkClick r:id="" action="ppaction://media"/>
            <a:extLst>
              <a:ext uri="{FF2B5EF4-FFF2-40B4-BE49-F238E27FC236}">
                <a16:creationId xmlns:a16="http://schemas.microsoft.com/office/drawing/2014/main" id="{C961B322-C324-4C3F-AA75-24C2E61E58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3183305"/>
      </p:ext>
    </p:extLst>
  </p:cSld>
  <p:clrMapOvr>
    <a:masterClrMapping/>
  </p:clrMapOvr>
  <mc:AlternateContent xmlns:mc="http://schemas.openxmlformats.org/markup-compatibility/2006" xmlns:p14="http://schemas.microsoft.com/office/powerpoint/2010/main">
    <mc:Choice Requires="p14">
      <p:transition spd="slow" p14:dur="2000" advTm="75743"/>
    </mc:Choice>
    <mc:Fallback xmlns="">
      <p:transition spd="slow" advTm="75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2CE7-82DE-4106-9FC2-73761D65190A}"/>
              </a:ext>
            </a:extLst>
          </p:cNvPr>
          <p:cNvSpPr>
            <a:spLocks noGrp="1"/>
          </p:cNvSpPr>
          <p:nvPr>
            <p:ph type="title"/>
          </p:nvPr>
        </p:nvSpPr>
        <p:spPr/>
        <p:txBody>
          <a:bodyPr/>
          <a:lstStyle/>
          <a:p>
            <a:r>
              <a:rPr lang="en-US">
                <a:latin typeface="Candara" panose="020E0502030303020204" pitchFamily="34" charset="0"/>
              </a:rPr>
              <a:t>2</a:t>
            </a:r>
            <a:r>
              <a:rPr lang="en-US" baseline="30000">
                <a:latin typeface="Candara" panose="020E0502030303020204" pitchFamily="34" charset="0"/>
              </a:rPr>
              <a:t>ND</a:t>
            </a:r>
            <a:r>
              <a:rPr lang="en-US">
                <a:latin typeface="Candara" panose="020E0502030303020204" pitchFamily="34" charset="0"/>
              </a:rPr>
              <a:t>/FINAL INTERVIEW - Scheduling</a:t>
            </a:r>
          </a:p>
        </p:txBody>
      </p:sp>
      <p:sp>
        <p:nvSpPr>
          <p:cNvPr id="3" name="Content Placeholder 2">
            <a:extLst>
              <a:ext uri="{FF2B5EF4-FFF2-40B4-BE49-F238E27FC236}">
                <a16:creationId xmlns:a16="http://schemas.microsoft.com/office/drawing/2014/main" id="{9AC14D8F-5240-4C22-B8DA-27EB02CB04DB}"/>
              </a:ext>
            </a:extLst>
          </p:cNvPr>
          <p:cNvSpPr>
            <a:spLocks noGrp="1"/>
          </p:cNvSpPr>
          <p:nvPr>
            <p:ph idx="1"/>
          </p:nvPr>
        </p:nvSpPr>
        <p:spPr>
          <a:xfrm>
            <a:off x="632011" y="2554941"/>
            <a:ext cx="11120717" cy="3859306"/>
          </a:xfrm>
        </p:spPr>
        <p:txBody>
          <a:bodyPr>
            <a:normAutofit fontScale="62500" lnSpcReduction="20000"/>
          </a:bodyPr>
          <a:lstStyle/>
          <a:p>
            <a:pPr>
              <a:lnSpc>
                <a:spcPct val="120000"/>
              </a:lnSpc>
              <a:spcBef>
                <a:spcPts val="0"/>
              </a:spcBef>
              <a:buSzPct val="65000"/>
            </a:pPr>
            <a:r>
              <a:rPr lang="en-US" sz="2600">
                <a:latin typeface="Candara" panose="020E0502030303020204" pitchFamily="34" charset="0"/>
              </a:rPr>
              <a:t>Best to book 2</a:t>
            </a:r>
            <a:r>
              <a:rPr lang="en-US" sz="2600" baseline="30000">
                <a:latin typeface="Candara" panose="020E0502030303020204" pitchFamily="34" charset="0"/>
              </a:rPr>
              <a:t>nd</a:t>
            </a:r>
            <a:r>
              <a:rPr lang="en-US" sz="2600">
                <a:latin typeface="Candara" panose="020E0502030303020204" pitchFamily="34" charset="0"/>
              </a:rPr>
              <a:t>/final interview date(s) </a:t>
            </a:r>
            <a:r>
              <a:rPr lang="en-US" sz="2600" i="1" u="sng">
                <a:latin typeface="Candara" panose="020E0502030303020204" pitchFamily="34" charset="0"/>
              </a:rPr>
              <a:t>after</a:t>
            </a:r>
            <a:r>
              <a:rPr lang="en-US" sz="2600">
                <a:latin typeface="Candara" panose="020E0502030303020204" pitchFamily="34" charset="0"/>
              </a:rPr>
              <a:t> the committee interview date(s) is known</a:t>
            </a:r>
          </a:p>
          <a:p>
            <a:pPr marL="0" indent="0">
              <a:lnSpc>
                <a:spcPct val="120000"/>
              </a:lnSpc>
              <a:spcBef>
                <a:spcPts val="0"/>
              </a:spcBef>
              <a:buNone/>
            </a:pPr>
            <a:endParaRPr lang="en-US" sz="2600">
              <a:latin typeface="Candara" panose="020E0502030303020204" pitchFamily="34" charset="0"/>
            </a:endParaRPr>
          </a:p>
          <a:p>
            <a:pPr lvl="0">
              <a:lnSpc>
                <a:spcPct val="120000"/>
              </a:lnSpc>
              <a:spcBef>
                <a:spcPts val="0"/>
              </a:spcBef>
              <a:buSzPct val="65000"/>
            </a:pPr>
            <a:r>
              <a:rPr lang="en-US" sz="2600" u="sng">
                <a:latin typeface="Candara" panose="020E0502030303020204" pitchFamily="34" charset="0"/>
              </a:rPr>
              <a:t>Typical 2</a:t>
            </a:r>
            <a:r>
              <a:rPr lang="en-US" sz="2600" u="sng" baseline="30000">
                <a:latin typeface="Candara" panose="020E0502030303020204" pitchFamily="34" charset="0"/>
              </a:rPr>
              <a:t>nd</a:t>
            </a:r>
            <a:r>
              <a:rPr lang="en-US" sz="2600" u="sng">
                <a:latin typeface="Candara" panose="020E0502030303020204" pitchFamily="34" charset="0"/>
              </a:rPr>
              <a:t>/Final Interview Formats</a:t>
            </a:r>
            <a:r>
              <a:rPr lang="en-US" sz="2600">
                <a:latin typeface="Candara" panose="020E0502030303020204" pitchFamily="34" charset="0"/>
              </a:rPr>
              <a:t>:</a:t>
            </a:r>
          </a:p>
          <a:p>
            <a:pPr marL="685800" lvl="0" indent="-336550">
              <a:lnSpc>
                <a:spcPct val="120000"/>
              </a:lnSpc>
              <a:spcBef>
                <a:spcPts val="200"/>
              </a:spcBef>
              <a:buSzPct val="100000"/>
              <a:buFont typeface="Wingdings" panose="05000000000000000000" pitchFamily="2" charset="2"/>
              <a:buChar char="§"/>
            </a:pPr>
            <a:r>
              <a:rPr lang="en-US" sz="2600" b="1">
                <a:latin typeface="Candara" panose="020E0502030303020204" pitchFamily="34" charset="0"/>
              </a:rPr>
              <a:t>Classified:</a:t>
            </a:r>
            <a:r>
              <a:rPr lang="en-US" sz="2600">
                <a:latin typeface="Candara" panose="020E0502030303020204" pitchFamily="34" charset="0"/>
              </a:rPr>
              <a:t>  Final interview with HM &amp; Designee</a:t>
            </a:r>
            <a:r>
              <a:rPr lang="en-US" sz="2600">
                <a:solidFill>
                  <a:schemeClr val="tx1"/>
                </a:solidFill>
                <a:latin typeface="Candara" panose="020E0502030303020204" pitchFamily="34" charset="0"/>
              </a:rPr>
              <a:t>. In rare instances, members of the screening committee may be asked to participate in the final interview.</a:t>
            </a:r>
          </a:p>
          <a:p>
            <a:pPr marL="685800" lvl="0" indent="-336550">
              <a:lnSpc>
                <a:spcPct val="120000"/>
              </a:lnSpc>
              <a:spcBef>
                <a:spcPts val="0"/>
              </a:spcBef>
              <a:buSzPct val="100000"/>
              <a:buFont typeface="Wingdings" panose="05000000000000000000" pitchFamily="2" charset="2"/>
              <a:buChar char="§"/>
            </a:pPr>
            <a:r>
              <a:rPr lang="en-US" sz="2600" b="1">
                <a:latin typeface="Candara" panose="020E0502030303020204" pitchFamily="34" charset="0"/>
              </a:rPr>
              <a:t>Management:</a:t>
            </a:r>
            <a:r>
              <a:rPr lang="en-US" sz="2600">
                <a:latin typeface="Candara" panose="020E0502030303020204" pitchFamily="34" charset="0"/>
              </a:rPr>
              <a:t>  Final presentation/demo; Meet &amp; Greet(s) with position’s constituents; and final interview with President &amp; Designee.</a:t>
            </a:r>
          </a:p>
          <a:p>
            <a:pPr marL="685800" lvl="0" indent="-336550">
              <a:lnSpc>
                <a:spcPct val="120000"/>
              </a:lnSpc>
              <a:spcBef>
                <a:spcPts val="0"/>
              </a:spcBef>
              <a:buSzPct val="100000"/>
              <a:buFont typeface="Wingdings" panose="05000000000000000000" pitchFamily="2" charset="2"/>
              <a:buChar char="§"/>
            </a:pPr>
            <a:r>
              <a:rPr lang="en-US" sz="2600" b="1">
                <a:latin typeface="Candara" panose="020E0502030303020204" pitchFamily="34" charset="0"/>
              </a:rPr>
              <a:t>FT Faculty:</a:t>
            </a:r>
            <a:r>
              <a:rPr lang="en-US" sz="2600">
                <a:latin typeface="Candara" panose="020E0502030303020204" pitchFamily="34" charset="0"/>
              </a:rPr>
              <a:t>  Final teaching demo for </a:t>
            </a:r>
            <a:r>
              <a:rPr lang="en-US" sz="2600" i="1">
                <a:latin typeface="Candara" panose="020E0502030303020204" pitchFamily="34" charset="0"/>
              </a:rPr>
              <a:t>actual </a:t>
            </a:r>
            <a:r>
              <a:rPr lang="en-US" sz="2600">
                <a:latin typeface="Candara" panose="020E0502030303020204" pitchFamily="34" charset="0"/>
              </a:rPr>
              <a:t>students &amp; screening committee; and final interview with the President &amp; Designee.</a:t>
            </a:r>
          </a:p>
          <a:p>
            <a:pPr marL="685800" lvl="0" indent="-336550">
              <a:lnSpc>
                <a:spcPct val="120000"/>
              </a:lnSpc>
              <a:spcBef>
                <a:spcPts val="0"/>
              </a:spcBef>
              <a:buSzPct val="100000"/>
              <a:buFont typeface="Wingdings" panose="05000000000000000000" pitchFamily="2" charset="2"/>
              <a:buChar char="§"/>
            </a:pPr>
            <a:r>
              <a:rPr lang="en-US" sz="2600" b="1">
                <a:latin typeface="Candara" panose="020E0502030303020204" pitchFamily="34" charset="0"/>
              </a:rPr>
              <a:t>Temp Pools:</a:t>
            </a:r>
            <a:r>
              <a:rPr lang="en-US" sz="2600">
                <a:latin typeface="Candara" panose="020E0502030303020204" pitchFamily="34" charset="0"/>
              </a:rPr>
              <a:t>  None</a:t>
            </a:r>
          </a:p>
          <a:p>
            <a:pPr marL="0" lvl="0" indent="0">
              <a:lnSpc>
                <a:spcPct val="120000"/>
              </a:lnSpc>
              <a:spcBef>
                <a:spcPts val="0"/>
              </a:spcBef>
              <a:buSzPct val="100000"/>
              <a:buNone/>
            </a:pPr>
            <a:endParaRPr lang="en-US" sz="2600">
              <a:latin typeface="Candara" panose="020E0502030303020204" pitchFamily="34" charset="0"/>
            </a:endParaRPr>
          </a:p>
          <a:p>
            <a:pPr lvl="0">
              <a:lnSpc>
                <a:spcPct val="120000"/>
              </a:lnSpc>
              <a:spcBef>
                <a:spcPts val="0"/>
              </a:spcBef>
              <a:buSzPct val="65000"/>
            </a:pPr>
            <a:r>
              <a:rPr lang="en-US" sz="2600" u="sng">
                <a:latin typeface="Candara" panose="020E0502030303020204" pitchFamily="34" charset="0"/>
              </a:rPr>
              <a:t>Typical 2</a:t>
            </a:r>
            <a:r>
              <a:rPr lang="en-US" sz="2600" u="sng" baseline="30000">
                <a:latin typeface="Candara" panose="020E0502030303020204" pitchFamily="34" charset="0"/>
              </a:rPr>
              <a:t>nd</a:t>
            </a:r>
            <a:r>
              <a:rPr lang="en-US" sz="2600" u="sng">
                <a:latin typeface="Candara" panose="020E0502030303020204" pitchFamily="34" charset="0"/>
              </a:rPr>
              <a:t>/Final Interview Durations</a:t>
            </a:r>
            <a:endParaRPr lang="en-US" sz="2600">
              <a:latin typeface="Candara" panose="020E0502030303020204" pitchFamily="34" charset="0"/>
            </a:endParaRPr>
          </a:p>
          <a:p>
            <a:pPr marL="685800" lvl="0">
              <a:lnSpc>
                <a:spcPct val="120000"/>
              </a:lnSpc>
              <a:spcBef>
                <a:spcPts val="0"/>
              </a:spcBef>
              <a:buSzPct val="100000"/>
              <a:buFont typeface="Wingdings" panose="05000000000000000000" pitchFamily="2" charset="2"/>
              <a:buChar char="§"/>
            </a:pPr>
            <a:r>
              <a:rPr lang="en-US" sz="2600">
                <a:latin typeface="Candara" panose="020E0502030303020204" pitchFamily="34" charset="0"/>
              </a:rPr>
              <a:t>Classified:		45–60 minutes</a:t>
            </a:r>
          </a:p>
          <a:p>
            <a:pPr marL="685800" lvl="0">
              <a:lnSpc>
                <a:spcPct val="120000"/>
              </a:lnSpc>
              <a:spcBef>
                <a:spcPts val="0"/>
              </a:spcBef>
              <a:buSzPct val="100000"/>
              <a:buFont typeface="Wingdings" panose="05000000000000000000" pitchFamily="2" charset="2"/>
              <a:buChar char="§"/>
            </a:pPr>
            <a:r>
              <a:rPr lang="en-US" sz="2600">
                <a:latin typeface="Candara" panose="020E0502030303020204" pitchFamily="34" charset="0"/>
              </a:rPr>
              <a:t>Management:	3–4 hours, depending on number of events</a:t>
            </a:r>
          </a:p>
          <a:p>
            <a:pPr marL="685800" lvl="0">
              <a:lnSpc>
                <a:spcPct val="120000"/>
              </a:lnSpc>
              <a:spcBef>
                <a:spcPts val="0"/>
              </a:spcBef>
              <a:buSzPct val="100000"/>
              <a:buFont typeface="Wingdings" panose="05000000000000000000" pitchFamily="2" charset="2"/>
              <a:buChar char="§"/>
            </a:pPr>
            <a:r>
              <a:rPr lang="en-US" sz="2600">
                <a:latin typeface="Candara" panose="020E0502030303020204" pitchFamily="34" charset="0"/>
              </a:rPr>
              <a:t>FT Faculty:		30–45 minutes for demo + 30–60 minutes for final interview</a:t>
            </a:r>
          </a:p>
          <a:p>
            <a:endParaRPr lang="en-US"/>
          </a:p>
        </p:txBody>
      </p:sp>
      <p:pic>
        <p:nvPicPr>
          <p:cNvPr id="7" name="Audio 6">
            <a:hlinkClick r:id="" action="ppaction://media"/>
            <a:extLst>
              <a:ext uri="{FF2B5EF4-FFF2-40B4-BE49-F238E27FC236}">
                <a16:creationId xmlns:a16="http://schemas.microsoft.com/office/drawing/2014/main" id="{62DF5574-96F2-44B4-AC83-DB4CBC8EBD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1191207"/>
      </p:ext>
    </p:extLst>
  </p:cSld>
  <p:clrMapOvr>
    <a:masterClrMapping/>
  </p:clrMapOvr>
  <mc:AlternateContent xmlns:mc="http://schemas.openxmlformats.org/markup-compatibility/2006" xmlns:p14="http://schemas.microsoft.com/office/powerpoint/2010/main">
    <mc:Choice Requires="p14">
      <p:transition spd="slow" p14:dur="2000" advTm="49194"/>
    </mc:Choice>
    <mc:Fallback xmlns="">
      <p:transition spd="slow" advTm="49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ECEA-0D89-48A0-BE07-2B2A60DC8853}"/>
              </a:ext>
            </a:extLst>
          </p:cNvPr>
          <p:cNvSpPr>
            <a:spLocks noGrp="1"/>
          </p:cNvSpPr>
          <p:nvPr>
            <p:ph type="title"/>
          </p:nvPr>
        </p:nvSpPr>
        <p:spPr/>
        <p:txBody>
          <a:bodyPr/>
          <a:lstStyle/>
          <a:p>
            <a:r>
              <a:rPr lang="en-US">
                <a:latin typeface="Candara" panose="020E0502030303020204" pitchFamily="34" charset="0"/>
              </a:rPr>
              <a:t>PREPARING FOR INTERVIEWS	</a:t>
            </a:r>
          </a:p>
        </p:txBody>
      </p:sp>
      <p:sp>
        <p:nvSpPr>
          <p:cNvPr id="3" name="Text Placeholder 2">
            <a:extLst>
              <a:ext uri="{FF2B5EF4-FFF2-40B4-BE49-F238E27FC236}">
                <a16:creationId xmlns:a16="http://schemas.microsoft.com/office/drawing/2014/main" id="{500B1BF5-39DE-4EDC-8144-7AB342AAEE77}"/>
              </a:ext>
            </a:extLst>
          </p:cNvPr>
          <p:cNvSpPr>
            <a:spLocks noGrp="1"/>
          </p:cNvSpPr>
          <p:nvPr>
            <p:ph type="body" idx="1"/>
          </p:nvPr>
        </p:nvSpPr>
        <p:spPr>
          <a:xfrm>
            <a:off x="6686022" y="2677644"/>
            <a:ext cx="5120496" cy="2283824"/>
          </a:xfrm>
        </p:spPr>
        <p:txBody>
          <a:bodyPr>
            <a:normAutofit/>
          </a:bodyPr>
          <a:lstStyle/>
          <a:p>
            <a:pPr marL="342900" indent="-342900">
              <a:buSzPct val="100000"/>
              <a:buFont typeface="Arial" panose="020B0604020202020204" pitchFamily="34" charset="0"/>
              <a:buChar char="•"/>
            </a:pPr>
            <a:r>
              <a:rPr lang="en-US" sz="2200" b="1" cap="none">
                <a:latin typeface="Candara" panose="020E0502030303020204" pitchFamily="34" charset="0"/>
              </a:rPr>
              <a:t>Interview Invitations &amp; Confirmations</a:t>
            </a:r>
          </a:p>
          <a:p>
            <a:pPr marL="342900" indent="-342900">
              <a:buSzPct val="100000"/>
              <a:buFont typeface="Arial" panose="020B0604020202020204" pitchFamily="34" charset="0"/>
              <a:buChar char="•"/>
            </a:pPr>
            <a:r>
              <a:rPr lang="en-US" sz="2200" b="1" cap="none">
                <a:latin typeface="Candara" panose="020E0502030303020204" pitchFamily="34" charset="0"/>
              </a:rPr>
              <a:t>Interview Materials</a:t>
            </a:r>
          </a:p>
        </p:txBody>
      </p:sp>
      <p:pic>
        <p:nvPicPr>
          <p:cNvPr id="4" name="Audio 3">
            <a:hlinkClick r:id="" action="ppaction://media"/>
            <a:extLst>
              <a:ext uri="{FF2B5EF4-FFF2-40B4-BE49-F238E27FC236}">
                <a16:creationId xmlns:a16="http://schemas.microsoft.com/office/drawing/2014/main" id="{99095C1A-A5EE-4087-96BC-DBD4ED5A15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6927999"/>
      </p:ext>
    </p:extLst>
  </p:cSld>
  <p:clrMapOvr>
    <a:masterClrMapping/>
  </p:clrMapOvr>
  <mc:AlternateContent xmlns:mc="http://schemas.openxmlformats.org/markup-compatibility/2006" xmlns:p14="http://schemas.microsoft.com/office/powerpoint/2010/main">
    <mc:Choice Requires="p14">
      <p:transition spd="slow" p14:dur="2000" advTm="14500"/>
    </mc:Choice>
    <mc:Fallback xmlns="">
      <p:transition spd="slow" advTm="1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8955-BA33-4CC4-A88F-D3EBCDBB5445}"/>
              </a:ext>
            </a:extLst>
          </p:cNvPr>
          <p:cNvSpPr>
            <a:spLocks noGrp="1"/>
          </p:cNvSpPr>
          <p:nvPr>
            <p:ph type="title"/>
          </p:nvPr>
        </p:nvSpPr>
        <p:spPr/>
        <p:txBody>
          <a:bodyPr/>
          <a:lstStyle/>
          <a:p>
            <a:r>
              <a:rPr lang="en-US">
                <a:latin typeface="Candara" panose="020E0502030303020204" pitchFamily="34" charset="0"/>
              </a:rPr>
              <a:t>INVITATIONS, CONFIRMATIONS &amp; </a:t>
            </a:r>
            <a:br>
              <a:rPr lang="en-US">
                <a:latin typeface="Candara" panose="020E0502030303020204" pitchFamily="34" charset="0"/>
              </a:rPr>
            </a:br>
            <a:r>
              <a:rPr lang="en-US">
                <a:latin typeface="Candara" panose="020E0502030303020204" pitchFamily="34" charset="0"/>
              </a:rPr>
              <a:t>INTERVIEW MATERIALS</a:t>
            </a:r>
          </a:p>
        </p:txBody>
      </p:sp>
      <p:sp>
        <p:nvSpPr>
          <p:cNvPr id="3" name="Content Placeholder 2">
            <a:extLst>
              <a:ext uri="{FF2B5EF4-FFF2-40B4-BE49-F238E27FC236}">
                <a16:creationId xmlns:a16="http://schemas.microsoft.com/office/drawing/2014/main" id="{2D588E3A-6863-48DC-A5D1-CC085EE4C3FF}"/>
              </a:ext>
            </a:extLst>
          </p:cNvPr>
          <p:cNvSpPr>
            <a:spLocks noGrp="1"/>
          </p:cNvSpPr>
          <p:nvPr>
            <p:ph idx="1"/>
          </p:nvPr>
        </p:nvSpPr>
        <p:spPr>
          <a:xfrm>
            <a:off x="497541" y="2603500"/>
            <a:ext cx="10919011" cy="3416300"/>
          </a:xfrm>
        </p:spPr>
        <p:txBody>
          <a:bodyPr>
            <a:normAutofit lnSpcReduction="10000"/>
          </a:bodyPr>
          <a:lstStyle/>
          <a:p>
            <a:pPr marL="0" indent="0">
              <a:lnSpc>
                <a:spcPct val="110000"/>
              </a:lnSpc>
              <a:spcBef>
                <a:spcPts val="0"/>
              </a:spcBef>
              <a:buNone/>
            </a:pPr>
            <a:r>
              <a:rPr lang="en-US" b="1" u="sng">
                <a:latin typeface="Candara" panose="020E0502030303020204" pitchFamily="34" charset="0"/>
              </a:rPr>
              <a:t>INTERVIEW INVITATIONS &amp; CONFIRMATIONS WITH CANDIDATES</a:t>
            </a:r>
          </a:p>
          <a:p>
            <a:pPr lvl="0">
              <a:lnSpc>
                <a:spcPct val="110000"/>
              </a:lnSpc>
              <a:spcBef>
                <a:spcPts val="0"/>
              </a:spcBef>
              <a:buSzPct val="65000"/>
            </a:pPr>
            <a:r>
              <a:rPr lang="en-US">
                <a:latin typeface="Candara" panose="020E0502030303020204" pitchFamily="34" charset="0"/>
              </a:rPr>
              <a:t>HM invites candidates to interview, assigns them an interview time, and emails a confirmation to include all of the pertinent details </a:t>
            </a:r>
            <a:r>
              <a:rPr lang="en-US" i="1">
                <a:latin typeface="Candara" panose="020E0502030303020204" pitchFamily="34" charset="0"/>
              </a:rPr>
              <a:t>(e.g., date, time, explanation of 15-minute question preview, teaching demo/presentation instructions, Zoom details, parking permit)</a:t>
            </a:r>
          </a:p>
          <a:p>
            <a:pPr lvl="0">
              <a:lnSpc>
                <a:spcPct val="110000"/>
              </a:lnSpc>
              <a:spcBef>
                <a:spcPts val="0"/>
              </a:spcBef>
              <a:buSzPct val="65000"/>
            </a:pPr>
            <a:r>
              <a:rPr lang="en-US">
                <a:latin typeface="Candara" panose="020E0502030303020204" pitchFamily="34" charset="0"/>
              </a:rPr>
              <a:t>HM documents for HR any candidates who do not respond to invitations or who withdraw from consideration</a:t>
            </a:r>
          </a:p>
          <a:p>
            <a:pPr lvl="0">
              <a:lnSpc>
                <a:spcPct val="110000"/>
              </a:lnSpc>
              <a:spcBef>
                <a:spcPts val="0"/>
              </a:spcBef>
              <a:buSzPct val="65000"/>
            </a:pPr>
            <a:r>
              <a:rPr lang="en-US">
                <a:latin typeface="Candara" panose="020E0502030303020204" pitchFamily="34" charset="0"/>
              </a:rPr>
              <a:t>HM sends HR the interview schedule after all interviews are confirmed</a:t>
            </a:r>
          </a:p>
          <a:p>
            <a:pPr marL="0" indent="0">
              <a:lnSpc>
                <a:spcPct val="110000"/>
              </a:lnSpc>
              <a:spcBef>
                <a:spcPts val="0"/>
              </a:spcBef>
              <a:buNone/>
            </a:pPr>
            <a:r>
              <a:rPr lang="en-US">
                <a:latin typeface="Candara" panose="020E0502030303020204" pitchFamily="34" charset="0"/>
              </a:rPr>
              <a:t> </a:t>
            </a:r>
          </a:p>
          <a:p>
            <a:pPr marL="0" indent="0">
              <a:lnSpc>
                <a:spcPct val="110000"/>
              </a:lnSpc>
              <a:spcBef>
                <a:spcPts val="0"/>
              </a:spcBef>
              <a:buNone/>
            </a:pPr>
            <a:r>
              <a:rPr lang="en-US" b="1" u="sng">
                <a:latin typeface="Candara" panose="020E0502030303020204" pitchFamily="34" charset="0"/>
              </a:rPr>
              <a:t>INTERVIEW MATERIALS</a:t>
            </a:r>
          </a:p>
          <a:p>
            <a:pPr lvl="0">
              <a:lnSpc>
                <a:spcPct val="110000"/>
              </a:lnSpc>
              <a:spcBef>
                <a:spcPts val="0"/>
              </a:spcBef>
              <a:buSzPct val="65000"/>
            </a:pPr>
            <a:r>
              <a:rPr lang="en-US">
                <a:latin typeface="Candara" panose="020E0502030303020204" pitchFamily="34" charset="0"/>
              </a:rPr>
              <a:t>HR sends interview materials to HM</a:t>
            </a:r>
          </a:p>
          <a:p>
            <a:pPr lvl="0">
              <a:lnSpc>
                <a:spcPct val="110000"/>
              </a:lnSpc>
              <a:spcBef>
                <a:spcPts val="0"/>
              </a:spcBef>
              <a:buSzPct val="65000"/>
            </a:pPr>
            <a:r>
              <a:rPr lang="en-US">
                <a:latin typeface="Candara" panose="020E0502030303020204" pitchFamily="34" charset="0"/>
              </a:rPr>
              <a:t>HM prepares interview folders for Screening Committee (campus only); for remote interviews, materials may be emailed</a:t>
            </a:r>
          </a:p>
          <a:p>
            <a:endParaRPr lang="en-US"/>
          </a:p>
        </p:txBody>
      </p:sp>
      <p:pic>
        <p:nvPicPr>
          <p:cNvPr id="4" name="Audio 3">
            <a:hlinkClick r:id="" action="ppaction://media"/>
            <a:extLst>
              <a:ext uri="{FF2B5EF4-FFF2-40B4-BE49-F238E27FC236}">
                <a16:creationId xmlns:a16="http://schemas.microsoft.com/office/drawing/2014/main" id="{D9C7B0DD-AF67-4970-9C9E-8BD7B16D4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3773397"/>
      </p:ext>
    </p:extLst>
  </p:cSld>
  <p:clrMapOvr>
    <a:masterClrMapping/>
  </p:clrMapOvr>
  <mc:AlternateContent xmlns:mc="http://schemas.openxmlformats.org/markup-compatibility/2006" xmlns:p14="http://schemas.microsoft.com/office/powerpoint/2010/main">
    <mc:Choice Requires="p14">
      <p:transition spd="slow" p14:dur="2000" advTm="50873"/>
    </mc:Choice>
    <mc:Fallback xmlns="">
      <p:transition spd="slow" advTm="50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7E56D-96B4-4D14-B606-5E12CE4885B6}"/>
              </a:ext>
            </a:extLst>
          </p:cNvPr>
          <p:cNvSpPr>
            <a:spLocks noGrp="1"/>
          </p:cNvSpPr>
          <p:nvPr>
            <p:ph type="title"/>
          </p:nvPr>
        </p:nvSpPr>
        <p:spPr/>
        <p:txBody>
          <a:bodyPr/>
          <a:lstStyle/>
          <a:p>
            <a:r>
              <a:rPr lang="en-US">
                <a:latin typeface="Candara" panose="020E0502030303020204" pitchFamily="34" charset="0"/>
              </a:rPr>
              <a:t>INTERVIEWS</a:t>
            </a:r>
          </a:p>
        </p:txBody>
      </p:sp>
      <p:sp>
        <p:nvSpPr>
          <p:cNvPr id="3" name="Text Placeholder 2">
            <a:extLst>
              <a:ext uri="{FF2B5EF4-FFF2-40B4-BE49-F238E27FC236}">
                <a16:creationId xmlns:a16="http://schemas.microsoft.com/office/drawing/2014/main" id="{AA2C61D0-53CD-4E03-BA67-D5EE91D53880}"/>
              </a:ext>
            </a:extLst>
          </p:cNvPr>
          <p:cNvSpPr>
            <a:spLocks noGrp="1"/>
          </p:cNvSpPr>
          <p:nvPr>
            <p:ph type="body" idx="1"/>
          </p:nvPr>
        </p:nvSpPr>
        <p:spPr/>
        <p:txBody>
          <a:bodyPr>
            <a:normAutofit/>
          </a:bodyPr>
          <a:lstStyle/>
          <a:p>
            <a:pPr marL="342900" indent="-342900">
              <a:buSzPct val="100000"/>
              <a:buFont typeface="Arial" panose="020B0604020202020204" pitchFamily="34" charset="0"/>
              <a:buChar char="•"/>
            </a:pPr>
            <a:r>
              <a:rPr lang="en-US" sz="2400" b="1" cap="none">
                <a:latin typeface="Candara" panose="020E0502030303020204" pitchFamily="34" charset="0"/>
              </a:rPr>
              <a:t>1</a:t>
            </a:r>
            <a:r>
              <a:rPr lang="en-US" sz="2400" b="1" cap="none" baseline="30000">
                <a:latin typeface="Candara" panose="020E0502030303020204" pitchFamily="34" charset="0"/>
              </a:rPr>
              <a:t>st</a:t>
            </a:r>
            <a:r>
              <a:rPr lang="en-US" sz="2400" b="1" cap="none">
                <a:latin typeface="Candara" panose="020E0502030303020204" pitchFamily="34" charset="0"/>
              </a:rPr>
              <a:t> Interviews</a:t>
            </a:r>
          </a:p>
          <a:p>
            <a:pPr marL="342900" indent="-342900">
              <a:buSzPct val="100000"/>
              <a:buFont typeface="Arial" panose="020B0604020202020204" pitchFamily="34" charset="0"/>
              <a:buChar char="•"/>
            </a:pPr>
            <a:r>
              <a:rPr lang="en-US" sz="2400" b="1" cap="none">
                <a:latin typeface="Candara" panose="020E0502030303020204" pitchFamily="34" charset="0"/>
              </a:rPr>
              <a:t>2</a:t>
            </a:r>
            <a:r>
              <a:rPr lang="en-US" sz="2400" b="1" cap="none" baseline="30000">
                <a:latin typeface="Candara" panose="020E0502030303020204" pitchFamily="34" charset="0"/>
              </a:rPr>
              <a:t>nd</a:t>
            </a:r>
            <a:r>
              <a:rPr lang="en-US" sz="2400" b="1" cap="none">
                <a:latin typeface="Candara" panose="020E0502030303020204" pitchFamily="34" charset="0"/>
              </a:rPr>
              <a:t>/Final Interviews</a:t>
            </a:r>
          </a:p>
        </p:txBody>
      </p:sp>
      <p:pic>
        <p:nvPicPr>
          <p:cNvPr id="4" name="Audio 3">
            <a:hlinkClick r:id="" action="ppaction://media"/>
            <a:extLst>
              <a:ext uri="{FF2B5EF4-FFF2-40B4-BE49-F238E27FC236}">
                <a16:creationId xmlns:a16="http://schemas.microsoft.com/office/drawing/2014/main" id="{E550C6A0-6254-49C6-88F2-2703238762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6488308"/>
      </p:ext>
    </p:extLst>
  </p:cSld>
  <p:clrMapOvr>
    <a:masterClrMapping/>
  </p:clrMapOvr>
  <mc:AlternateContent xmlns:mc="http://schemas.openxmlformats.org/markup-compatibility/2006" xmlns:p14="http://schemas.microsoft.com/office/powerpoint/2010/main">
    <mc:Choice Requires="p14">
      <p:transition spd="slow" p14:dur="2000" advTm="9663"/>
    </mc:Choice>
    <mc:Fallback xmlns="">
      <p:transition spd="slow" advTm="9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81DF-31BD-4B5F-AD4C-75CF8064D93B}"/>
              </a:ext>
            </a:extLst>
          </p:cNvPr>
          <p:cNvSpPr>
            <a:spLocks noGrp="1"/>
          </p:cNvSpPr>
          <p:nvPr>
            <p:ph type="title"/>
          </p:nvPr>
        </p:nvSpPr>
        <p:spPr/>
        <p:txBody>
          <a:bodyPr/>
          <a:lstStyle/>
          <a:p>
            <a:r>
              <a:rPr lang="en-US">
                <a:latin typeface="Candara" panose="020E0502030303020204" pitchFamily="34" charset="0"/>
              </a:rPr>
              <a:t>1</a:t>
            </a:r>
            <a:r>
              <a:rPr lang="en-US" baseline="30000">
                <a:latin typeface="Candara" panose="020E0502030303020204" pitchFamily="34" charset="0"/>
              </a:rPr>
              <a:t>ST</a:t>
            </a:r>
            <a:r>
              <a:rPr lang="en-US">
                <a:latin typeface="Candara" panose="020E0502030303020204" pitchFamily="34" charset="0"/>
              </a:rPr>
              <a:t> INTERVIEWS</a:t>
            </a:r>
          </a:p>
        </p:txBody>
      </p:sp>
      <p:sp>
        <p:nvSpPr>
          <p:cNvPr id="3" name="Content Placeholder 2">
            <a:extLst>
              <a:ext uri="{FF2B5EF4-FFF2-40B4-BE49-F238E27FC236}">
                <a16:creationId xmlns:a16="http://schemas.microsoft.com/office/drawing/2014/main" id="{AB4058A9-B2E2-43A5-8F11-312C24CFACE6}"/>
              </a:ext>
            </a:extLst>
          </p:cNvPr>
          <p:cNvSpPr>
            <a:spLocks noGrp="1"/>
          </p:cNvSpPr>
          <p:nvPr>
            <p:ph idx="1"/>
          </p:nvPr>
        </p:nvSpPr>
        <p:spPr>
          <a:xfrm>
            <a:off x="484095" y="2514601"/>
            <a:ext cx="8761414" cy="4141694"/>
          </a:xfrm>
        </p:spPr>
        <p:txBody>
          <a:bodyPr>
            <a:normAutofit fontScale="77500" lnSpcReduction="20000"/>
          </a:bodyPr>
          <a:lstStyle/>
          <a:p>
            <a:pPr marL="0" lvl="0" indent="0">
              <a:lnSpc>
                <a:spcPct val="120000"/>
              </a:lnSpc>
              <a:spcBef>
                <a:spcPts val="0"/>
              </a:spcBef>
              <a:buNone/>
            </a:pPr>
            <a:r>
              <a:rPr lang="en-US" b="1" u="sng">
                <a:latin typeface="Candara" panose="020E0502030303020204" pitchFamily="34" charset="0"/>
              </a:rPr>
              <a:t>QUESTION PREVIEW &amp; EXERCISE</a:t>
            </a:r>
          </a:p>
          <a:p>
            <a:pPr lvl="0">
              <a:lnSpc>
                <a:spcPct val="120000"/>
              </a:lnSpc>
              <a:spcBef>
                <a:spcPts val="0"/>
              </a:spcBef>
              <a:buSzPct val="65000"/>
            </a:pPr>
            <a:r>
              <a:rPr lang="en-US">
                <a:latin typeface="Candara" panose="020E0502030303020204" pitchFamily="34" charset="0"/>
              </a:rPr>
              <a:t>Campus Interviews:  Candidate reports to designated Greeter, who provides the interview questions and exercise (if applicable) to the candidate.</a:t>
            </a:r>
          </a:p>
          <a:p>
            <a:pPr lvl="0">
              <a:lnSpc>
                <a:spcPct val="110000"/>
              </a:lnSpc>
              <a:spcBef>
                <a:spcPts val="200"/>
              </a:spcBef>
              <a:buSzPct val="65000"/>
            </a:pPr>
            <a:r>
              <a:rPr lang="en-US">
                <a:latin typeface="Candara" panose="020E0502030303020204" pitchFamily="34" charset="0"/>
              </a:rPr>
              <a:t>Remote Interviews:  HM emails interview questions to candidate prior to the interview for previewing (usually 15 minutes).  If an exercise is required, HM also emails candidate the exercise instructions and candidate performs exercise in combination with previewing the questions (typically 30-45 minutes total).</a:t>
            </a:r>
          </a:p>
          <a:p>
            <a:pPr lvl="0">
              <a:lnSpc>
                <a:spcPct val="110000"/>
              </a:lnSpc>
              <a:spcBef>
                <a:spcPts val="200"/>
              </a:spcBef>
              <a:buSzPct val="65000"/>
            </a:pPr>
            <a:endParaRPr lang="en-US">
              <a:latin typeface="Candara" panose="020E0502030303020204" pitchFamily="34" charset="0"/>
            </a:endParaRPr>
          </a:p>
          <a:p>
            <a:pPr marL="0" lvl="0" indent="0">
              <a:lnSpc>
                <a:spcPct val="120000"/>
              </a:lnSpc>
              <a:spcBef>
                <a:spcPts val="0"/>
              </a:spcBef>
              <a:buNone/>
            </a:pPr>
            <a:r>
              <a:rPr lang="en-US" b="1" u="sng">
                <a:latin typeface="Candara" panose="020E0502030303020204" pitchFamily="34" charset="0"/>
              </a:rPr>
              <a:t>HM HOSTS INTERVIEW</a:t>
            </a:r>
          </a:p>
          <a:p>
            <a:pPr lvl="0">
              <a:lnSpc>
                <a:spcPct val="120000"/>
              </a:lnSpc>
              <a:spcBef>
                <a:spcPts val="0"/>
              </a:spcBef>
              <a:buSzPct val="65000"/>
            </a:pPr>
            <a:r>
              <a:rPr lang="en-US">
                <a:latin typeface="Candara" panose="020E0502030303020204" pitchFamily="34" charset="0"/>
              </a:rPr>
              <a:t>Committee introductions</a:t>
            </a:r>
          </a:p>
          <a:p>
            <a:pPr lvl="0">
              <a:lnSpc>
                <a:spcPct val="120000"/>
              </a:lnSpc>
              <a:spcBef>
                <a:spcPts val="0"/>
              </a:spcBef>
              <a:buSzPct val="65000"/>
            </a:pPr>
            <a:r>
              <a:rPr lang="en-US">
                <a:latin typeface="Candara" panose="020E0502030303020204" pitchFamily="34" charset="0"/>
              </a:rPr>
              <a:t>Review interview format with candidate (e.g., round robin, spokesperson)</a:t>
            </a:r>
          </a:p>
          <a:p>
            <a:pPr lvl="0">
              <a:lnSpc>
                <a:spcPct val="120000"/>
              </a:lnSpc>
              <a:spcBef>
                <a:spcPts val="0"/>
              </a:spcBef>
              <a:buSzPct val="65000"/>
            </a:pPr>
            <a:r>
              <a:rPr lang="en-US">
                <a:latin typeface="Candara" panose="020E0502030303020204" pitchFamily="34" charset="0"/>
              </a:rPr>
              <a:t>Following last interview, HM and Faculty Co-facilitator (if applicable) facilitate the discussion/deliberations.</a:t>
            </a:r>
          </a:p>
          <a:p>
            <a:pPr lvl="0">
              <a:lnSpc>
                <a:spcPct val="120000"/>
              </a:lnSpc>
              <a:spcBef>
                <a:spcPts val="0"/>
              </a:spcBef>
              <a:buSzPct val="65000"/>
            </a:pPr>
            <a:r>
              <a:rPr lang="en-US">
                <a:latin typeface="Candara" panose="020E0502030303020204" pitchFamily="34" charset="0"/>
              </a:rPr>
              <a:t>HM or Notetaker records the </a:t>
            </a:r>
            <a:r>
              <a:rPr lang="en-US" i="1">
                <a:latin typeface="Candara" panose="020E0502030303020204" pitchFamily="34" charset="0"/>
              </a:rPr>
              <a:t>Strengths</a:t>
            </a:r>
            <a:r>
              <a:rPr lang="en-US">
                <a:latin typeface="Candara" panose="020E0502030303020204" pitchFamily="34" charset="0"/>
              </a:rPr>
              <a:t> and </a:t>
            </a:r>
            <a:r>
              <a:rPr lang="en-US" i="1">
                <a:latin typeface="Candara" panose="020E0502030303020204" pitchFamily="34" charset="0"/>
              </a:rPr>
              <a:t>Areas for Concern</a:t>
            </a:r>
            <a:r>
              <a:rPr lang="en-US">
                <a:latin typeface="Candara" panose="020E0502030303020204" pitchFamily="34" charset="0"/>
              </a:rPr>
              <a:t> for each candidate and the </a:t>
            </a:r>
            <a:r>
              <a:rPr lang="en-US" i="1">
                <a:latin typeface="Candara" panose="020E0502030303020204" pitchFamily="34" charset="0"/>
              </a:rPr>
              <a:t>Areas for Further Exploration</a:t>
            </a:r>
            <a:r>
              <a:rPr lang="en-US">
                <a:latin typeface="Candara" panose="020E0502030303020204" pitchFamily="34" charset="0"/>
              </a:rPr>
              <a:t> for finalists to be moved forward using the Committee Interview Summary form </a:t>
            </a:r>
            <a:r>
              <a:rPr lang="en-US" i="1">
                <a:latin typeface="Candara" panose="020E0502030303020204" pitchFamily="34" charset="0"/>
              </a:rPr>
              <a:t>(shown), </a:t>
            </a:r>
            <a:r>
              <a:rPr lang="en-US">
                <a:latin typeface="Candara" panose="020E0502030303020204" pitchFamily="34" charset="0"/>
              </a:rPr>
              <a:t> to be provided by HR</a:t>
            </a:r>
          </a:p>
          <a:p>
            <a:pPr lvl="0">
              <a:lnSpc>
                <a:spcPct val="120000"/>
              </a:lnSpc>
              <a:spcBef>
                <a:spcPts val="0"/>
              </a:spcBef>
              <a:buSzPct val="65000"/>
            </a:pPr>
            <a:r>
              <a:rPr lang="en-US">
                <a:latin typeface="Candara" panose="020E0502030303020204" pitchFamily="34" charset="0"/>
              </a:rPr>
              <a:t>HM submits completed Committee Interview Summary forms to HR</a:t>
            </a:r>
          </a:p>
          <a:p>
            <a:pPr lvl="0">
              <a:lnSpc>
                <a:spcPct val="120000"/>
              </a:lnSpc>
              <a:spcBef>
                <a:spcPts val="0"/>
              </a:spcBef>
              <a:buSzPct val="65000"/>
            </a:pPr>
            <a:r>
              <a:rPr lang="en-US">
                <a:latin typeface="Candara" panose="020E0502030303020204" pitchFamily="34" charset="0"/>
              </a:rPr>
              <a:t>HM identifies last-minute candidate withdrawals or “no-shows” for HR</a:t>
            </a:r>
          </a:p>
          <a:p>
            <a:pPr lvl="0">
              <a:lnSpc>
                <a:spcPct val="120000"/>
              </a:lnSpc>
              <a:spcBef>
                <a:spcPts val="0"/>
              </a:spcBef>
              <a:buSzPct val="65000"/>
            </a:pPr>
            <a:r>
              <a:rPr lang="en-US">
                <a:latin typeface="Candara" panose="020E0502030303020204" pitchFamily="34" charset="0"/>
              </a:rPr>
              <a:t>HR notifies candidates not selected to move forward as finalists</a:t>
            </a:r>
          </a:p>
          <a:p>
            <a:pPr marL="0" lvl="0" indent="0">
              <a:lnSpc>
                <a:spcPct val="120000"/>
              </a:lnSpc>
              <a:spcBef>
                <a:spcPts val="0"/>
              </a:spcBef>
              <a:buSzPct val="65000"/>
              <a:buNone/>
            </a:pPr>
            <a:endParaRPr lang="en-US">
              <a:latin typeface="Candara" panose="020E0502030303020204" pitchFamily="34" charset="0"/>
            </a:endParaRPr>
          </a:p>
          <a:p>
            <a:pPr marL="0" lvl="0" indent="0">
              <a:lnSpc>
                <a:spcPct val="120000"/>
              </a:lnSpc>
              <a:spcBef>
                <a:spcPts val="0"/>
              </a:spcBef>
              <a:buNone/>
            </a:pPr>
            <a:r>
              <a:rPr lang="en-US">
                <a:latin typeface="Candara" panose="020E0502030303020204" pitchFamily="34" charset="0"/>
              </a:rPr>
              <a:t>NEXT STEP: Either 2</a:t>
            </a:r>
            <a:r>
              <a:rPr lang="en-US" baseline="30000">
                <a:latin typeface="Candara" panose="020E0502030303020204" pitchFamily="34" charset="0"/>
              </a:rPr>
              <a:t>nd</a:t>
            </a:r>
            <a:r>
              <a:rPr lang="en-US">
                <a:latin typeface="Candara" panose="020E0502030303020204" pitchFamily="34" charset="0"/>
              </a:rPr>
              <a:t>/Final Interviews or Reference Checks…</a:t>
            </a:r>
          </a:p>
        </p:txBody>
      </p:sp>
      <p:pic>
        <p:nvPicPr>
          <p:cNvPr id="5" name="Picture 4" descr="Committee Interview Summary Fillable.pdf - Adobe Acrobat Pro DC">
            <a:extLst>
              <a:ext uri="{FF2B5EF4-FFF2-40B4-BE49-F238E27FC236}">
                <a16:creationId xmlns:a16="http://schemas.microsoft.com/office/drawing/2014/main" id="{DF946F19-FCB4-4508-BE44-8C054E75F8BA}"/>
              </a:ext>
            </a:extLst>
          </p:cNvPr>
          <p:cNvPicPr>
            <a:picLocks noChangeAspect="1"/>
          </p:cNvPicPr>
          <p:nvPr/>
        </p:nvPicPr>
        <p:blipFill rotWithShape="1">
          <a:blip r:embed="rId5"/>
          <a:srcRect l="8537" t="14197" r="14677" b="4314"/>
          <a:stretch/>
        </p:blipFill>
        <p:spPr>
          <a:xfrm>
            <a:off x="9245509" y="2866813"/>
            <a:ext cx="2286000" cy="2959637"/>
          </a:xfrm>
          <a:prstGeom prst="rect">
            <a:avLst/>
          </a:prstGeom>
          <a:ln w="12700">
            <a:solidFill>
              <a:schemeClr val="tx1"/>
            </a:solidFill>
          </a:ln>
        </p:spPr>
      </p:pic>
      <p:pic>
        <p:nvPicPr>
          <p:cNvPr id="4" name="Audio 3">
            <a:hlinkClick r:id="" action="ppaction://media"/>
            <a:extLst>
              <a:ext uri="{FF2B5EF4-FFF2-40B4-BE49-F238E27FC236}">
                <a16:creationId xmlns:a16="http://schemas.microsoft.com/office/drawing/2014/main" id="{48690EB8-2220-4EE6-85A4-92194074BC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8668693"/>
      </p:ext>
    </p:extLst>
  </p:cSld>
  <p:clrMapOvr>
    <a:masterClrMapping/>
  </p:clrMapOvr>
  <mc:AlternateContent xmlns:mc="http://schemas.openxmlformats.org/markup-compatibility/2006" xmlns:p14="http://schemas.microsoft.com/office/powerpoint/2010/main">
    <mc:Choice Requires="p14">
      <p:transition spd="slow" p14:dur="2000" advTm="89125"/>
    </mc:Choice>
    <mc:Fallback xmlns="">
      <p:transition spd="slow" advTm="8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5110E-6C52-4931-95BD-DD94FD0C4151}"/>
              </a:ext>
            </a:extLst>
          </p:cNvPr>
          <p:cNvSpPr>
            <a:spLocks noGrp="1"/>
          </p:cNvSpPr>
          <p:nvPr>
            <p:ph type="title"/>
          </p:nvPr>
        </p:nvSpPr>
        <p:spPr/>
        <p:txBody>
          <a:bodyPr/>
          <a:lstStyle/>
          <a:p>
            <a:r>
              <a:rPr lang="en-US">
                <a:latin typeface="Candara" panose="020E0502030303020204" pitchFamily="34" charset="0"/>
              </a:rPr>
              <a:t>2</a:t>
            </a:r>
            <a:r>
              <a:rPr lang="en-US" baseline="30000">
                <a:latin typeface="Candara" panose="020E0502030303020204" pitchFamily="34" charset="0"/>
              </a:rPr>
              <a:t>ND</a:t>
            </a:r>
            <a:r>
              <a:rPr lang="en-US">
                <a:latin typeface="Candara" panose="020E0502030303020204" pitchFamily="34" charset="0"/>
              </a:rPr>
              <a:t>/FINAL INTERVIEWS</a:t>
            </a:r>
          </a:p>
        </p:txBody>
      </p:sp>
      <p:sp>
        <p:nvSpPr>
          <p:cNvPr id="3" name="Content Placeholder 2">
            <a:extLst>
              <a:ext uri="{FF2B5EF4-FFF2-40B4-BE49-F238E27FC236}">
                <a16:creationId xmlns:a16="http://schemas.microsoft.com/office/drawing/2014/main" id="{4ECEA677-AE5E-4DFB-89E5-6A8A21147D54}"/>
              </a:ext>
            </a:extLst>
          </p:cNvPr>
          <p:cNvSpPr>
            <a:spLocks noGrp="1"/>
          </p:cNvSpPr>
          <p:nvPr>
            <p:ph idx="1"/>
          </p:nvPr>
        </p:nvSpPr>
        <p:spPr>
          <a:xfrm>
            <a:off x="656823" y="2537138"/>
            <a:ext cx="10869769" cy="4043965"/>
          </a:xfrm>
        </p:spPr>
        <p:txBody>
          <a:bodyPr>
            <a:noAutofit/>
          </a:bodyPr>
          <a:lstStyle/>
          <a:p>
            <a:pPr marL="0" lvl="0" indent="0">
              <a:lnSpc>
                <a:spcPct val="120000"/>
              </a:lnSpc>
              <a:spcBef>
                <a:spcPts val="0"/>
              </a:spcBef>
              <a:buNone/>
            </a:pPr>
            <a:r>
              <a:rPr lang="en-US" sz="1600" b="1" u="sng">
                <a:latin typeface="Candara" panose="020E0502030303020204" pitchFamily="34" charset="0"/>
              </a:rPr>
              <a:t>INTERVIEW INVITATIONS &amp; CONFIRMATIONS WITH CANDIDATES</a:t>
            </a:r>
          </a:p>
          <a:p>
            <a:pPr lvl="0">
              <a:spcBef>
                <a:spcPts val="200"/>
              </a:spcBef>
              <a:buSzPct val="65000"/>
            </a:pPr>
            <a:r>
              <a:rPr lang="en-US" sz="1600" u="sng">
                <a:latin typeface="Candara" panose="020E0502030303020204" pitchFamily="34" charset="0"/>
              </a:rPr>
              <a:t>Once authorized by HR</a:t>
            </a:r>
            <a:r>
              <a:rPr lang="en-US" sz="1600">
                <a:latin typeface="Candara" panose="020E0502030303020204" pitchFamily="34" charset="0"/>
              </a:rPr>
              <a:t>, HM schedules finalists’ 2</a:t>
            </a:r>
            <a:r>
              <a:rPr lang="en-US" sz="1600" baseline="30000">
                <a:latin typeface="Candara" panose="020E0502030303020204" pitchFamily="34" charset="0"/>
              </a:rPr>
              <a:t>nd</a:t>
            </a:r>
            <a:r>
              <a:rPr lang="en-US" sz="1600">
                <a:latin typeface="Candara" panose="020E0502030303020204" pitchFamily="34" charset="0"/>
              </a:rPr>
              <a:t> interviews and emails a confirmation to include all of the pertinent details </a:t>
            </a:r>
            <a:r>
              <a:rPr lang="en-US" sz="1600" i="1">
                <a:latin typeface="Candara" panose="020E0502030303020204" pitchFamily="34" charset="0"/>
              </a:rPr>
              <a:t>(e.g., date, time, final teaching demo/presentation instructions, Zoom details, daily agenda, parking permit)</a:t>
            </a:r>
          </a:p>
          <a:p>
            <a:pPr lvl="0">
              <a:spcBef>
                <a:spcPts val="200"/>
              </a:spcBef>
              <a:buSzPct val="65000"/>
            </a:pPr>
            <a:r>
              <a:rPr lang="en-US" sz="1600">
                <a:latin typeface="Candara" panose="020E0502030303020204" pitchFamily="34" charset="0"/>
              </a:rPr>
              <a:t>No question preview period prior to 2</a:t>
            </a:r>
            <a:r>
              <a:rPr lang="en-US" sz="1600" baseline="30000">
                <a:latin typeface="Candara" panose="020E0502030303020204" pitchFamily="34" charset="0"/>
              </a:rPr>
              <a:t>nd</a:t>
            </a:r>
            <a:r>
              <a:rPr lang="en-US" sz="1600">
                <a:latin typeface="Candara" panose="020E0502030303020204" pitchFamily="34" charset="0"/>
              </a:rPr>
              <a:t>/Final Interviews</a:t>
            </a:r>
          </a:p>
          <a:p>
            <a:pPr lvl="0">
              <a:spcBef>
                <a:spcPts val="200"/>
              </a:spcBef>
              <a:buSzPct val="65000"/>
            </a:pPr>
            <a:r>
              <a:rPr lang="en-US" sz="1600">
                <a:latin typeface="Candara" panose="020E0502030303020204" pitchFamily="34" charset="0"/>
              </a:rPr>
              <a:t>HM sends the final interview schedule to HR, interviewers, and other pertinent participants after all interviews are confirmed</a:t>
            </a:r>
          </a:p>
          <a:p>
            <a:pPr marL="0" lvl="0" indent="0">
              <a:spcBef>
                <a:spcPts val="0"/>
              </a:spcBef>
              <a:buSzPct val="65000"/>
              <a:buNone/>
            </a:pPr>
            <a:endParaRPr lang="en-US" sz="1600">
              <a:latin typeface="Candara" panose="020E0502030303020204" pitchFamily="34" charset="0"/>
            </a:endParaRPr>
          </a:p>
          <a:p>
            <a:pPr marL="0" lvl="0" indent="0">
              <a:lnSpc>
                <a:spcPct val="120000"/>
              </a:lnSpc>
              <a:spcBef>
                <a:spcPts val="0"/>
              </a:spcBef>
              <a:buNone/>
            </a:pPr>
            <a:r>
              <a:rPr lang="en-US" sz="1600" b="1" u="sng">
                <a:latin typeface="Candara" panose="020E0502030303020204" pitchFamily="34" charset="0"/>
              </a:rPr>
              <a:t>PARTICIPANT COORDINATION</a:t>
            </a:r>
          </a:p>
          <a:p>
            <a:pPr marL="0" indent="0">
              <a:spcBef>
                <a:spcPts val="200"/>
              </a:spcBef>
              <a:buSzPct val="65000"/>
              <a:buNone/>
            </a:pPr>
            <a:r>
              <a:rPr lang="en-US" sz="1600">
                <a:latin typeface="Candara" panose="020E0502030303020204" pitchFamily="34" charset="0"/>
              </a:rPr>
              <a:t>HM coordinates and confirms 2</a:t>
            </a:r>
            <a:r>
              <a:rPr lang="en-US" sz="1600" baseline="30000">
                <a:latin typeface="Candara" panose="020E0502030303020204" pitchFamily="34" charset="0"/>
              </a:rPr>
              <a:t>nd</a:t>
            </a:r>
            <a:r>
              <a:rPr lang="en-US" sz="1600">
                <a:latin typeface="Candara" panose="020E0502030303020204" pitchFamily="34" charset="0"/>
              </a:rPr>
              <a:t>/Final Interview participants. For example:</a:t>
            </a:r>
          </a:p>
          <a:p>
            <a:pPr marL="566738" lvl="0">
              <a:spcBef>
                <a:spcPts val="200"/>
              </a:spcBef>
              <a:buSzPct val="65000"/>
            </a:pPr>
            <a:r>
              <a:rPr lang="en-US" sz="1600">
                <a:latin typeface="Candara" panose="020E0502030303020204" pitchFamily="34" charset="0"/>
              </a:rPr>
              <a:t>Students (for final teaching demos)</a:t>
            </a:r>
          </a:p>
          <a:p>
            <a:pPr marL="566738" lvl="0">
              <a:spcBef>
                <a:spcPts val="200"/>
              </a:spcBef>
              <a:buSzPct val="65000"/>
            </a:pPr>
            <a:r>
              <a:rPr lang="en-US" sz="1600">
                <a:latin typeface="Candara" panose="020E0502030303020204" pitchFamily="34" charset="0"/>
              </a:rPr>
              <a:t>President &amp; Designee or Final Interview Team</a:t>
            </a:r>
          </a:p>
          <a:p>
            <a:pPr marL="566738" lvl="0">
              <a:spcBef>
                <a:spcPts val="200"/>
              </a:spcBef>
              <a:buSzPct val="65000"/>
            </a:pPr>
            <a:r>
              <a:rPr lang="en-US" sz="1600">
                <a:latin typeface="Candara" panose="020E0502030303020204" pitchFamily="34" charset="0"/>
              </a:rPr>
              <a:t>Screening Committee (if they are expected to participate in a final demo/presentation)</a:t>
            </a:r>
          </a:p>
          <a:p>
            <a:pPr marL="566738" lvl="0">
              <a:spcBef>
                <a:spcPts val="200"/>
              </a:spcBef>
              <a:buSzPct val="65000"/>
            </a:pPr>
            <a:r>
              <a:rPr lang="en-US" sz="1600">
                <a:latin typeface="Candara" panose="020E0502030303020204" pitchFamily="34" charset="0"/>
              </a:rPr>
              <a:t>Student Ambassadors (if campus tour is planned)</a:t>
            </a:r>
          </a:p>
          <a:p>
            <a:pPr marL="566738" lvl="0">
              <a:spcBef>
                <a:spcPts val="200"/>
              </a:spcBef>
              <a:buSzPct val="65000"/>
            </a:pPr>
            <a:r>
              <a:rPr lang="en-US" sz="1600">
                <a:latin typeface="Candara" panose="020E0502030303020204" pitchFamily="34" charset="0"/>
              </a:rPr>
              <a:t>Meet &amp; Greet and/or Campus Forum Participants (for presentations)</a:t>
            </a:r>
          </a:p>
        </p:txBody>
      </p:sp>
      <p:pic>
        <p:nvPicPr>
          <p:cNvPr id="4" name="Audio 3">
            <a:hlinkClick r:id="" action="ppaction://media"/>
            <a:extLst>
              <a:ext uri="{FF2B5EF4-FFF2-40B4-BE49-F238E27FC236}">
                <a16:creationId xmlns:a16="http://schemas.microsoft.com/office/drawing/2014/main" id="{1EEF84A9-00D5-4ACE-ABD8-6A23A75A28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2238087"/>
      </p:ext>
    </p:extLst>
  </p:cSld>
  <p:clrMapOvr>
    <a:masterClrMapping/>
  </p:clrMapOvr>
  <mc:AlternateContent xmlns:mc="http://schemas.openxmlformats.org/markup-compatibility/2006" xmlns:p14="http://schemas.microsoft.com/office/powerpoint/2010/main">
    <mc:Choice Requires="p14">
      <p:transition spd="slow" p14:dur="2000" advTm="75668"/>
    </mc:Choice>
    <mc:Fallback xmlns="">
      <p:transition spd="slow" advTm="75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9C4A-02D5-41F0-AC0D-ADFC5E2EDD63}"/>
              </a:ext>
            </a:extLst>
          </p:cNvPr>
          <p:cNvSpPr>
            <a:spLocks noGrp="1"/>
          </p:cNvSpPr>
          <p:nvPr>
            <p:ph type="title"/>
          </p:nvPr>
        </p:nvSpPr>
        <p:spPr/>
        <p:txBody>
          <a:bodyPr/>
          <a:lstStyle/>
          <a:p>
            <a:r>
              <a:rPr lang="en-US">
                <a:latin typeface="Candara" panose="020E0502030303020204" pitchFamily="34" charset="0"/>
              </a:rPr>
              <a:t>2</a:t>
            </a:r>
            <a:r>
              <a:rPr lang="en-US" baseline="30000">
                <a:latin typeface="Candara" panose="020E0502030303020204" pitchFamily="34" charset="0"/>
              </a:rPr>
              <a:t>ND</a:t>
            </a:r>
            <a:r>
              <a:rPr lang="en-US">
                <a:latin typeface="Candara" panose="020E0502030303020204" pitchFamily="34" charset="0"/>
              </a:rPr>
              <a:t>/FINAL INTERVIEWS </a:t>
            </a:r>
            <a:r>
              <a:rPr lang="en-US" sz="2000" i="1">
                <a:latin typeface="Candara" panose="020E0502030303020204" pitchFamily="34" charset="0"/>
              </a:rPr>
              <a:t>(Continued)</a:t>
            </a:r>
          </a:p>
        </p:txBody>
      </p:sp>
      <p:sp>
        <p:nvSpPr>
          <p:cNvPr id="3" name="Content Placeholder 2">
            <a:extLst>
              <a:ext uri="{FF2B5EF4-FFF2-40B4-BE49-F238E27FC236}">
                <a16:creationId xmlns:a16="http://schemas.microsoft.com/office/drawing/2014/main" id="{E4174DB0-76AE-429A-942E-714E7012D322}"/>
              </a:ext>
            </a:extLst>
          </p:cNvPr>
          <p:cNvSpPr>
            <a:spLocks noGrp="1"/>
          </p:cNvSpPr>
          <p:nvPr>
            <p:ph idx="1"/>
          </p:nvPr>
        </p:nvSpPr>
        <p:spPr>
          <a:xfrm>
            <a:off x="1154954" y="2603499"/>
            <a:ext cx="9560269" cy="3694269"/>
          </a:xfrm>
        </p:spPr>
        <p:txBody>
          <a:bodyPr>
            <a:normAutofit lnSpcReduction="10000"/>
          </a:bodyPr>
          <a:lstStyle/>
          <a:p>
            <a:pPr marL="0" lvl="0" indent="0">
              <a:lnSpc>
                <a:spcPct val="120000"/>
              </a:lnSpc>
              <a:spcBef>
                <a:spcPts val="0"/>
              </a:spcBef>
              <a:buNone/>
            </a:pPr>
            <a:r>
              <a:rPr lang="en-US" b="1" u="sng">
                <a:latin typeface="Candara" panose="020E0502030303020204" pitchFamily="34" charset="0"/>
              </a:rPr>
              <a:t>HM HOSTS 2</a:t>
            </a:r>
            <a:r>
              <a:rPr lang="en-US" b="1" u="sng" baseline="30000">
                <a:latin typeface="Candara" panose="020E0502030303020204" pitchFamily="34" charset="0"/>
              </a:rPr>
              <a:t>ND</a:t>
            </a:r>
            <a:r>
              <a:rPr lang="en-US" b="1" u="sng">
                <a:latin typeface="Candara" panose="020E0502030303020204" pitchFamily="34" charset="0"/>
              </a:rPr>
              <a:t>/FINAL INTERVIEW &amp; DEMO/PRESENTATION</a:t>
            </a:r>
          </a:p>
          <a:p>
            <a:pPr lvl="0">
              <a:lnSpc>
                <a:spcPct val="110000"/>
              </a:lnSpc>
              <a:spcBef>
                <a:spcPts val="300"/>
              </a:spcBef>
              <a:buSzPct val="65000"/>
            </a:pPr>
            <a:r>
              <a:rPr lang="en-US" b="1" i="1">
                <a:latin typeface="Candara" panose="020E0502030303020204" pitchFamily="34" charset="0"/>
              </a:rPr>
              <a:t>Classified Positions:</a:t>
            </a:r>
            <a:endParaRPr lang="en-US" b="1">
              <a:latin typeface="Candara" panose="020E0502030303020204" pitchFamily="34" charset="0"/>
            </a:endParaRPr>
          </a:p>
          <a:p>
            <a:pPr marL="347663" indent="0">
              <a:lnSpc>
                <a:spcPct val="120000"/>
              </a:lnSpc>
              <a:spcBef>
                <a:spcPts val="0"/>
              </a:spcBef>
              <a:buNone/>
            </a:pPr>
            <a:r>
              <a:rPr lang="en-US">
                <a:latin typeface="Candara" panose="020E0502030303020204" pitchFamily="34" charset="0"/>
              </a:rPr>
              <a:t>HM &amp;/or Designee(s) host the actual </a:t>
            </a:r>
            <a:r>
              <a:rPr lang="en-US" i="1">
                <a:latin typeface="Candara" panose="020E0502030303020204" pitchFamily="34" charset="0"/>
              </a:rPr>
              <a:t>interview</a:t>
            </a:r>
          </a:p>
          <a:p>
            <a:pPr marL="347663" indent="0">
              <a:lnSpc>
                <a:spcPct val="120000"/>
              </a:lnSpc>
              <a:spcBef>
                <a:spcPts val="0"/>
              </a:spcBef>
              <a:buNone/>
            </a:pPr>
            <a:endParaRPr lang="en-US">
              <a:latin typeface="Candara" panose="020E0502030303020204" pitchFamily="34" charset="0"/>
            </a:endParaRPr>
          </a:p>
          <a:p>
            <a:pPr lvl="0">
              <a:lnSpc>
                <a:spcPct val="120000"/>
              </a:lnSpc>
              <a:spcBef>
                <a:spcPts val="0"/>
              </a:spcBef>
            </a:pPr>
            <a:r>
              <a:rPr lang="en-US" b="1" i="1">
                <a:latin typeface="Candara" panose="020E0502030303020204" pitchFamily="34" charset="0"/>
              </a:rPr>
              <a:t>FT Faculty and Management Positions:</a:t>
            </a:r>
            <a:endParaRPr lang="en-US" b="1">
              <a:latin typeface="Candara" panose="020E0502030303020204" pitchFamily="34" charset="0"/>
            </a:endParaRPr>
          </a:p>
          <a:p>
            <a:pPr marL="682625" lvl="0">
              <a:lnSpc>
                <a:spcPct val="120000"/>
              </a:lnSpc>
              <a:spcBef>
                <a:spcPts val="0"/>
              </a:spcBef>
              <a:buSzPct val="100000"/>
              <a:buFont typeface="Wingdings" panose="05000000000000000000" pitchFamily="2" charset="2"/>
              <a:buChar char="§"/>
            </a:pPr>
            <a:r>
              <a:rPr lang="en-US">
                <a:latin typeface="Candara" panose="020E0502030303020204" pitchFamily="34" charset="0"/>
              </a:rPr>
              <a:t>President &amp; Designee host the actual </a:t>
            </a:r>
            <a:r>
              <a:rPr lang="en-US" i="1">
                <a:latin typeface="Candara" panose="020E0502030303020204" pitchFamily="34" charset="0"/>
              </a:rPr>
              <a:t>interview</a:t>
            </a:r>
            <a:endParaRPr lang="en-US">
              <a:latin typeface="Candara" panose="020E0502030303020204" pitchFamily="34" charset="0"/>
            </a:endParaRPr>
          </a:p>
          <a:p>
            <a:pPr marL="682625" lvl="0">
              <a:lnSpc>
                <a:spcPct val="120000"/>
              </a:lnSpc>
              <a:spcBef>
                <a:spcPts val="0"/>
              </a:spcBef>
              <a:buSzPct val="100000"/>
              <a:buFont typeface="Wingdings" panose="05000000000000000000" pitchFamily="2" charset="2"/>
              <a:buChar char="§"/>
            </a:pPr>
            <a:r>
              <a:rPr lang="en-US">
                <a:latin typeface="Candara" panose="020E0502030303020204" pitchFamily="34" charset="0"/>
              </a:rPr>
              <a:t>HM ushers finalists through the day’s various events</a:t>
            </a:r>
          </a:p>
          <a:p>
            <a:pPr marL="682625" lvl="0">
              <a:lnSpc>
                <a:spcPct val="120000"/>
              </a:lnSpc>
              <a:spcBef>
                <a:spcPts val="0"/>
              </a:spcBef>
              <a:buSzPct val="100000"/>
              <a:buFont typeface="Wingdings" panose="05000000000000000000" pitchFamily="2" charset="2"/>
              <a:buChar char="§"/>
            </a:pPr>
            <a:r>
              <a:rPr lang="en-US">
                <a:latin typeface="Candara" panose="020E0502030303020204" pitchFamily="34" charset="0"/>
              </a:rPr>
              <a:t>HM hosts final teaching demos/presentations</a:t>
            </a:r>
          </a:p>
          <a:p>
            <a:pPr marL="682625" lvl="0">
              <a:lnSpc>
                <a:spcPct val="120000"/>
              </a:lnSpc>
              <a:spcBef>
                <a:spcPts val="0"/>
              </a:spcBef>
              <a:buSzPct val="100000"/>
              <a:buFont typeface="Wingdings" panose="05000000000000000000" pitchFamily="2" charset="2"/>
              <a:buChar char="§"/>
            </a:pPr>
            <a:r>
              <a:rPr lang="en-US">
                <a:latin typeface="Candara" panose="020E0502030303020204" pitchFamily="34" charset="0"/>
              </a:rPr>
              <a:t>HM hosts Screening Committee’s discussion/deliberation following final teaching demos</a:t>
            </a:r>
          </a:p>
          <a:p>
            <a:pPr marL="682625" lvl="0">
              <a:lnSpc>
                <a:spcPct val="120000"/>
              </a:lnSpc>
              <a:spcBef>
                <a:spcPts val="0"/>
              </a:spcBef>
              <a:buSzPct val="100000"/>
              <a:buFont typeface="Wingdings" panose="05000000000000000000" pitchFamily="2" charset="2"/>
              <a:buChar char="§"/>
            </a:pPr>
            <a:r>
              <a:rPr lang="en-US">
                <a:latin typeface="Candara" panose="020E0502030303020204" pitchFamily="34" charset="0"/>
              </a:rPr>
              <a:t>With the Committee, HM presents Committee’s feedback from discussion to President &amp; Designee (faculty positions only)</a:t>
            </a:r>
          </a:p>
          <a:p>
            <a:endParaRPr lang="en-US"/>
          </a:p>
        </p:txBody>
      </p:sp>
      <p:pic>
        <p:nvPicPr>
          <p:cNvPr id="4" name="Audio 3">
            <a:hlinkClick r:id="" action="ppaction://media"/>
            <a:extLst>
              <a:ext uri="{FF2B5EF4-FFF2-40B4-BE49-F238E27FC236}">
                <a16:creationId xmlns:a16="http://schemas.microsoft.com/office/drawing/2014/main" id="{A7C8675E-67BB-4F93-8F99-A62E310A17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5186938"/>
      </p:ext>
    </p:extLst>
  </p:cSld>
  <p:clrMapOvr>
    <a:masterClrMapping/>
  </p:clrMapOvr>
  <mc:AlternateContent xmlns:mc="http://schemas.openxmlformats.org/markup-compatibility/2006" xmlns:p14="http://schemas.microsoft.com/office/powerpoint/2010/main">
    <mc:Choice Requires="p14">
      <p:transition spd="slow" p14:dur="2000" advTm="36813"/>
    </mc:Choice>
    <mc:Fallback xmlns="">
      <p:transition spd="slow" advTm="3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0DDF-4EEA-45BC-BAF6-517CB2CD0CB2}"/>
              </a:ext>
            </a:extLst>
          </p:cNvPr>
          <p:cNvSpPr>
            <a:spLocks noGrp="1"/>
          </p:cNvSpPr>
          <p:nvPr>
            <p:ph type="title"/>
          </p:nvPr>
        </p:nvSpPr>
        <p:spPr>
          <a:xfrm>
            <a:off x="1154954" y="2677645"/>
            <a:ext cx="4679176" cy="2283824"/>
          </a:xfrm>
        </p:spPr>
        <p:txBody>
          <a:bodyPr/>
          <a:lstStyle/>
          <a:p>
            <a:r>
              <a:rPr lang="en-US">
                <a:latin typeface="Candara" panose="020E0502030303020204" pitchFamily="34" charset="0"/>
              </a:rPr>
              <a:t>REFERENCE CHECKS</a:t>
            </a:r>
          </a:p>
        </p:txBody>
      </p:sp>
      <p:pic>
        <p:nvPicPr>
          <p:cNvPr id="3" name="Audio 2">
            <a:hlinkClick r:id="" action="ppaction://media"/>
            <a:extLst>
              <a:ext uri="{FF2B5EF4-FFF2-40B4-BE49-F238E27FC236}">
                <a16:creationId xmlns:a16="http://schemas.microsoft.com/office/drawing/2014/main" id="{D4989BC3-995A-41DB-9A23-EBCD421C85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8640791"/>
      </p:ext>
    </p:extLst>
  </p:cSld>
  <p:clrMapOvr>
    <a:masterClrMapping/>
  </p:clrMapOvr>
  <mc:AlternateContent xmlns:mc="http://schemas.openxmlformats.org/markup-compatibility/2006" xmlns:p14="http://schemas.microsoft.com/office/powerpoint/2010/main">
    <mc:Choice Requires="p14">
      <p:transition spd="slow" p14:dur="2000" advTm="17824"/>
    </mc:Choice>
    <mc:Fallback xmlns="">
      <p:transition spd="slow" advTm="17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8F6E-B062-4247-A7BC-C93778B769E6}"/>
              </a:ext>
            </a:extLst>
          </p:cNvPr>
          <p:cNvSpPr>
            <a:spLocks noGrp="1"/>
          </p:cNvSpPr>
          <p:nvPr>
            <p:ph type="title"/>
          </p:nvPr>
        </p:nvSpPr>
        <p:spPr/>
        <p:txBody>
          <a:bodyPr/>
          <a:lstStyle/>
          <a:p>
            <a:r>
              <a:rPr lang="en-US">
                <a:latin typeface="Candara" panose="020E0502030303020204" pitchFamily="34" charset="0"/>
              </a:rPr>
              <a:t>HIRING MANAGER’S ROLE</a:t>
            </a:r>
          </a:p>
        </p:txBody>
      </p:sp>
      <p:pic>
        <p:nvPicPr>
          <p:cNvPr id="3" name="Audio 2">
            <a:hlinkClick r:id="" action="ppaction://media"/>
            <a:extLst>
              <a:ext uri="{FF2B5EF4-FFF2-40B4-BE49-F238E27FC236}">
                <a16:creationId xmlns:a16="http://schemas.microsoft.com/office/drawing/2014/main" id="{0A11D946-B0B7-4CBA-B286-FDEE2F32EF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73145337"/>
      </p:ext>
    </p:extLst>
  </p:cSld>
  <p:clrMapOvr>
    <a:masterClrMapping/>
  </p:clrMapOvr>
  <mc:AlternateContent xmlns:mc="http://schemas.openxmlformats.org/markup-compatibility/2006" xmlns:p14="http://schemas.microsoft.com/office/powerpoint/2010/main">
    <mc:Choice Requires="p14">
      <p:transition spd="slow" p14:dur="2000" advTm="11161"/>
    </mc:Choice>
    <mc:Fallback xmlns="">
      <p:transition spd="slow" advTm="11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67F9B-FAD5-40BC-9F56-CB77A73F78EE}"/>
              </a:ext>
            </a:extLst>
          </p:cNvPr>
          <p:cNvSpPr>
            <a:spLocks noGrp="1"/>
          </p:cNvSpPr>
          <p:nvPr>
            <p:ph type="title"/>
          </p:nvPr>
        </p:nvSpPr>
        <p:spPr/>
        <p:txBody>
          <a:bodyPr/>
          <a:lstStyle/>
          <a:p>
            <a:r>
              <a:rPr lang="en-US">
                <a:latin typeface="Candara" panose="020E0502030303020204" pitchFamily="34" charset="0"/>
              </a:rPr>
              <a:t>REFERENCE CHECKS</a:t>
            </a:r>
          </a:p>
        </p:txBody>
      </p:sp>
      <p:sp>
        <p:nvSpPr>
          <p:cNvPr id="3" name="Content Placeholder 2">
            <a:extLst>
              <a:ext uri="{FF2B5EF4-FFF2-40B4-BE49-F238E27FC236}">
                <a16:creationId xmlns:a16="http://schemas.microsoft.com/office/drawing/2014/main" id="{8463E207-2BBB-4E83-8B7B-6107A7DA19A1}"/>
              </a:ext>
            </a:extLst>
          </p:cNvPr>
          <p:cNvSpPr>
            <a:spLocks noGrp="1"/>
          </p:cNvSpPr>
          <p:nvPr>
            <p:ph idx="1"/>
          </p:nvPr>
        </p:nvSpPr>
        <p:spPr>
          <a:xfrm>
            <a:off x="673768" y="2478505"/>
            <a:ext cx="10611853" cy="4114799"/>
          </a:xfrm>
        </p:spPr>
        <p:txBody>
          <a:bodyPr>
            <a:normAutofit fontScale="55000" lnSpcReduction="20000"/>
          </a:bodyPr>
          <a:lstStyle/>
          <a:p>
            <a:pPr marL="0" indent="0">
              <a:lnSpc>
                <a:spcPct val="120000"/>
              </a:lnSpc>
              <a:spcBef>
                <a:spcPts val="0"/>
              </a:spcBef>
              <a:buNone/>
            </a:pPr>
            <a:r>
              <a:rPr lang="en-US" sz="2600" b="1" u="sng">
                <a:latin typeface="Candara" panose="020E0502030303020204" pitchFamily="34" charset="0"/>
              </a:rPr>
              <a:t>CLASSIFIED POSITION – Reference Checks</a:t>
            </a:r>
          </a:p>
          <a:p>
            <a:pPr marL="0" indent="0">
              <a:lnSpc>
                <a:spcPct val="120000"/>
              </a:lnSpc>
              <a:spcBef>
                <a:spcPts val="0"/>
              </a:spcBef>
              <a:buNone/>
            </a:pPr>
            <a:r>
              <a:rPr lang="en-US" sz="2600">
                <a:latin typeface="Candara" panose="020E0502030303020204" pitchFamily="34" charset="0"/>
              </a:rPr>
              <a:t>References to be conducted by HM following final interviews or committee interviews (where a final interview does not apply) </a:t>
            </a:r>
            <a:r>
              <a:rPr lang="en-US" sz="2600" u="sng">
                <a:latin typeface="Candara" panose="020E0502030303020204" pitchFamily="34" charset="0"/>
              </a:rPr>
              <a:t>with HR’s authorization</a:t>
            </a:r>
            <a:r>
              <a:rPr lang="en-US" sz="2600">
                <a:latin typeface="Candara" panose="020E0502030303020204" pitchFamily="34" charset="0"/>
              </a:rPr>
              <a:t>.</a:t>
            </a:r>
          </a:p>
          <a:p>
            <a:pPr marL="0" indent="0">
              <a:lnSpc>
                <a:spcPct val="120000"/>
              </a:lnSpc>
              <a:spcBef>
                <a:spcPts val="0"/>
              </a:spcBef>
              <a:buNone/>
            </a:pPr>
            <a:r>
              <a:rPr lang="en-US" sz="2600" i="1">
                <a:latin typeface="Candara" panose="020E0502030303020204" pitchFamily="34" charset="0"/>
              </a:rPr>
              <a:t> </a:t>
            </a:r>
            <a:endParaRPr lang="en-US" sz="2600">
              <a:latin typeface="Candara" panose="020E0502030303020204" pitchFamily="34" charset="0"/>
            </a:endParaRPr>
          </a:p>
          <a:p>
            <a:pPr marL="0" indent="0">
              <a:lnSpc>
                <a:spcPct val="120000"/>
              </a:lnSpc>
              <a:spcBef>
                <a:spcPts val="0"/>
              </a:spcBef>
              <a:buNone/>
            </a:pPr>
            <a:r>
              <a:rPr lang="en-US" sz="2600" b="1" u="sng">
                <a:latin typeface="Candara" panose="020E0502030303020204" pitchFamily="34" charset="0"/>
              </a:rPr>
              <a:t>FT FACULTY &amp; MANAGEMENT POSITIONS – Reference Checks</a:t>
            </a:r>
          </a:p>
          <a:p>
            <a:pPr marL="0" indent="0">
              <a:lnSpc>
                <a:spcPct val="120000"/>
              </a:lnSpc>
              <a:spcBef>
                <a:spcPts val="0"/>
              </a:spcBef>
              <a:buNone/>
            </a:pPr>
            <a:r>
              <a:rPr lang="en-US" sz="2600">
                <a:latin typeface="Candara" panose="020E0502030303020204" pitchFamily="34" charset="0"/>
              </a:rPr>
              <a:t>References conducted by HM upon request by the President or Designee </a:t>
            </a:r>
            <a:r>
              <a:rPr lang="en-US" sz="2600" u="sng">
                <a:latin typeface="Candara" panose="020E0502030303020204" pitchFamily="34" charset="0"/>
              </a:rPr>
              <a:t>and with HR’s authorization</a:t>
            </a:r>
            <a:endParaRPr lang="en-US" sz="2600">
              <a:latin typeface="Candara" panose="020E0502030303020204" pitchFamily="34" charset="0"/>
            </a:endParaRPr>
          </a:p>
          <a:p>
            <a:pPr marL="0" indent="0">
              <a:lnSpc>
                <a:spcPct val="120000"/>
              </a:lnSpc>
              <a:spcBef>
                <a:spcPts val="0"/>
              </a:spcBef>
              <a:buNone/>
            </a:pPr>
            <a:r>
              <a:rPr lang="en-US" sz="2600">
                <a:latin typeface="Candara" panose="020E0502030303020204" pitchFamily="34" charset="0"/>
              </a:rPr>
              <a:t> </a:t>
            </a:r>
          </a:p>
          <a:p>
            <a:pPr marL="0" indent="0">
              <a:lnSpc>
                <a:spcPct val="120000"/>
              </a:lnSpc>
              <a:spcBef>
                <a:spcPts val="0"/>
              </a:spcBef>
              <a:buNone/>
            </a:pPr>
            <a:r>
              <a:rPr lang="en-US" sz="2600" b="1" u="sng">
                <a:latin typeface="Candara" panose="020E0502030303020204" pitchFamily="34" charset="0"/>
              </a:rPr>
              <a:t>REFERENCE CHECK PROCESS</a:t>
            </a:r>
          </a:p>
          <a:p>
            <a:pPr lvl="0">
              <a:lnSpc>
                <a:spcPct val="120000"/>
              </a:lnSpc>
              <a:spcBef>
                <a:spcPts val="0"/>
              </a:spcBef>
              <a:buSzPct val="65000"/>
            </a:pPr>
            <a:r>
              <a:rPr lang="en-US" sz="2600">
                <a:latin typeface="Candara" panose="020E0502030303020204" pitchFamily="34" charset="0"/>
              </a:rPr>
              <a:t>Candidate must be contacted for approval to check references prior to contacting any reference</a:t>
            </a:r>
          </a:p>
          <a:p>
            <a:pPr lvl="0">
              <a:lnSpc>
                <a:spcPct val="120000"/>
              </a:lnSpc>
              <a:spcBef>
                <a:spcPts val="0"/>
              </a:spcBef>
              <a:buSzPct val="65000"/>
            </a:pPr>
            <a:r>
              <a:rPr lang="en-US" sz="2600">
                <a:latin typeface="Candara" panose="020E0502030303020204" pitchFamily="34" charset="0"/>
              </a:rPr>
              <a:t>HR to provide HM with Reference Check Form/template – </a:t>
            </a:r>
            <a:r>
              <a:rPr lang="en-US" sz="2600" b="1">
                <a:latin typeface="Candara" panose="020E0502030303020204" pitchFamily="34" charset="0"/>
              </a:rPr>
              <a:t>Document! Document! Document!</a:t>
            </a:r>
          </a:p>
          <a:p>
            <a:pPr lvl="0">
              <a:lnSpc>
                <a:spcPct val="120000"/>
              </a:lnSpc>
              <a:spcBef>
                <a:spcPts val="0"/>
              </a:spcBef>
              <a:buSzPct val="65000"/>
            </a:pPr>
            <a:r>
              <a:rPr lang="en-US" sz="2600">
                <a:latin typeface="Candara" panose="020E0502030303020204" pitchFamily="34" charset="0"/>
              </a:rPr>
              <a:t>At least one reference question must focus on diversity/equity/inclusion</a:t>
            </a:r>
          </a:p>
          <a:p>
            <a:pPr lvl="0">
              <a:lnSpc>
                <a:spcPct val="120000"/>
              </a:lnSpc>
              <a:spcBef>
                <a:spcPts val="0"/>
              </a:spcBef>
              <a:buSzPct val="65000"/>
            </a:pPr>
            <a:r>
              <a:rPr lang="en-US" sz="2600">
                <a:latin typeface="Candara" panose="020E0502030303020204" pitchFamily="34" charset="0"/>
              </a:rPr>
              <a:t>Obtain at least 3-4 references, preferably including a combination of the finalist’s listed references and current/former supervisors</a:t>
            </a:r>
          </a:p>
          <a:p>
            <a:pPr lvl="0">
              <a:lnSpc>
                <a:spcPct val="120000"/>
              </a:lnSpc>
              <a:spcBef>
                <a:spcPts val="0"/>
              </a:spcBef>
              <a:buSzPct val="65000"/>
            </a:pPr>
            <a:r>
              <a:rPr lang="en-US" sz="2600">
                <a:latin typeface="Candara" panose="020E0502030303020204" pitchFamily="34" charset="0"/>
              </a:rPr>
              <a:t>HM submits the completed Reference Check forms to HR (classified positions)</a:t>
            </a:r>
          </a:p>
          <a:p>
            <a:pPr lvl="0">
              <a:lnSpc>
                <a:spcPct val="120000"/>
              </a:lnSpc>
              <a:spcBef>
                <a:spcPts val="0"/>
              </a:spcBef>
              <a:buSzPct val="65000"/>
            </a:pPr>
            <a:r>
              <a:rPr lang="en-US" sz="2600">
                <a:latin typeface="Candara" panose="020E0502030303020204" pitchFamily="34" charset="0"/>
              </a:rPr>
              <a:t>HM summarizes in writing the reference check findings from each reference for the President or Designee and provides the completed Reference Check forms or HM’s complete reference notes, including all questions asked and responses given, to HR (faculty and management positions)</a:t>
            </a:r>
          </a:p>
          <a:p>
            <a:pPr lvl="0">
              <a:lnSpc>
                <a:spcPct val="120000"/>
              </a:lnSpc>
              <a:spcBef>
                <a:spcPts val="0"/>
              </a:spcBef>
              <a:buSzPct val="65000"/>
            </a:pPr>
            <a:r>
              <a:rPr lang="en-US" sz="2600">
                <a:latin typeface="Candara" panose="020E0502030303020204" pitchFamily="34" charset="0"/>
              </a:rPr>
              <a:t>HM emails all reference notes to HR for recruitment file</a:t>
            </a:r>
          </a:p>
        </p:txBody>
      </p:sp>
      <p:pic>
        <p:nvPicPr>
          <p:cNvPr id="4" name="Audio 3">
            <a:hlinkClick r:id="" action="ppaction://media"/>
            <a:extLst>
              <a:ext uri="{FF2B5EF4-FFF2-40B4-BE49-F238E27FC236}">
                <a16:creationId xmlns:a16="http://schemas.microsoft.com/office/drawing/2014/main" id="{F3CF40C3-6E3D-4C62-AF7A-E0665EE914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6547035"/>
      </p:ext>
    </p:extLst>
  </p:cSld>
  <p:clrMapOvr>
    <a:masterClrMapping/>
  </p:clrMapOvr>
  <mc:AlternateContent xmlns:mc="http://schemas.openxmlformats.org/markup-compatibility/2006" xmlns:p14="http://schemas.microsoft.com/office/powerpoint/2010/main">
    <mc:Choice Requires="p14">
      <p:transition spd="slow" p14:dur="2000" advTm="57763"/>
    </mc:Choice>
    <mc:Fallback xmlns="">
      <p:transition spd="slow" advTm="57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DD346-56EB-49A8-A1C8-F7B39ED8809D}"/>
              </a:ext>
            </a:extLst>
          </p:cNvPr>
          <p:cNvSpPr>
            <a:spLocks noGrp="1"/>
          </p:cNvSpPr>
          <p:nvPr>
            <p:ph type="title"/>
          </p:nvPr>
        </p:nvSpPr>
        <p:spPr/>
        <p:txBody>
          <a:bodyPr/>
          <a:lstStyle/>
          <a:p>
            <a:r>
              <a:rPr lang="en-US">
                <a:latin typeface="Candara" panose="020E0502030303020204" pitchFamily="34" charset="0"/>
              </a:rPr>
              <a:t>FILLING A POSITION/POOL</a:t>
            </a:r>
          </a:p>
        </p:txBody>
      </p:sp>
      <p:sp>
        <p:nvSpPr>
          <p:cNvPr id="3" name="Text Placeholder 2">
            <a:extLst>
              <a:ext uri="{FF2B5EF4-FFF2-40B4-BE49-F238E27FC236}">
                <a16:creationId xmlns:a16="http://schemas.microsoft.com/office/drawing/2014/main" id="{77EB9763-60CB-4567-9D45-6CA0B9F3D24A}"/>
              </a:ext>
            </a:extLst>
          </p:cNvPr>
          <p:cNvSpPr>
            <a:spLocks noGrp="1"/>
          </p:cNvSpPr>
          <p:nvPr>
            <p:ph type="body" idx="1"/>
          </p:nvPr>
        </p:nvSpPr>
        <p:spPr/>
        <p:txBody>
          <a:bodyPr/>
          <a:lstStyle/>
          <a:p>
            <a:pPr marL="457200" indent="-457200">
              <a:buSzPct val="100000"/>
              <a:buFont typeface="Arial" panose="020B0604020202020204" pitchFamily="34" charset="0"/>
              <a:buChar char="•"/>
            </a:pPr>
            <a:r>
              <a:rPr lang="en-US" b="1" cap="none">
                <a:latin typeface="Candara" panose="020E0502030303020204" pitchFamily="34" charset="0"/>
              </a:rPr>
              <a:t>Salary Placement</a:t>
            </a:r>
          </a:p>
          <a:p>
            <a:pPr marL="457200" indent="-457200">
              <a:buSzPct val="100000"/>
              <a:buFont typeface="Arial" panose="020B0604020202020204" pitchFamily="34" charset="0"/>
              <a:buChar char="•"/>
            </a:pPr>
            <a:r>
              <a:rPr lang="en-US" b="1" cap="none">
                <a:latin typeface="Candara" panose="020E0502030303020204" pitchFamily="34" charset="0"/>
              </a:rPr>
              <a:t>Job Offers &amp; Regrets</a:t>
            </a:r>
          </a:p>
          <a:p>
            <a:pPr marL="457200" indent="-457200">
              <a:buSzPct val="100000"/>
              <a:buFont typeface="Arial" panose="020B0604020202020204" pitchFamily="34" charset="0"/>
              <a:buChar char="•"/>
            </a:pPr>
            <a:r>
              <a:rPr lang="en-US" b="1" cap="none">
                <a:latin typeface="Candara" panose="020E0502030303020204" pitchFamily="34" charset="0"/>
              </a:rPr>
              <a:t>Temp Pool Appointments</a:t>
            </a:r>
          </a:p>
        </p:txBody>
      </p:sp>
      <p:pic>
        <p:nvPicPr>
          <p:cNvPr id="5" name="Audio 4">
            <a:hlinkClick r:id="" action="ppaction://media"/>
            <a:extLst>
              <a:ext uri="{FF2B5EF4-FFF2-40B4-BE49-F238E27FC236}">
                <a16:creationId xmlns:a16="http://schemas.microsoft.com/office/drawing/2014/main" id="{7546D44B-60F6-4449-A8B3-972C7D730A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6693193"/>
      </p:ext>
    </p:extLst>
  </p:cSld>
  <p:clrMapOvr>
    <a:masterClrMapping/>
  </p:clrMapOvr>
  <mc:AlternateContent xmlns:mc="http://schemas.openxmlformats.org/markup-compatibility/2006" xmlns:p14="http://schemas.microsoft.com/office/powerpoint/2010/main">
    <mc:Choice Requires="p14">
      <p:transition spd="slow" p14:dur="2000" advTm="12735"/>
    </mc:Choice>
    <mc:Fallback xmlns="">
      <p:transition spd="slow" advTm="12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D11E-FF1A-4BC7-B816-D79492208DF6}"/>
              </a:ext>
            </a:extLst>
          </p:cNvPr>
          <p:cNvSpPr>
            <a:spLocks noGrp="1"/>
          </p:cNvSpPr>
          <p:nvPr>
            <p:ph type="title"/>
          </p:nvPr>
        </p:nvSpPr>
        <p:spPr/>
        <p:txBody>
          <a:bodyPr/>
          <a:lstStyle/>
          <a:p>
            <a:r>
              <a:rPr lang="en-US">
                <a:latin typeface="Candara" panose="020E0502030303020204" pitchFamily="34" charset="0"/>
              </a:rPr>
              <a:t>SALARY PLACEMENT</a:t>
            </a:r>
          </a:p>
        </p:txBody>
      </p:sp>
      <p:sp>
        <p:nvSpPr>
          <p:cNvPr id="3" name="Content Placeholder 2">
            <a:extLst>
              <a:ext uri="{FF2B5EF4-FFF2-40B4-BE49-F238E27FC236}">
                <a16:creationId xmlns:a16="http://schemas.microsoft.com/office/drawing/2014/main" id="{61A2DC27-B510-4141-8FE7-5A57BCA27FC4}"/>
              </a:ext>
            </a:extLst>
          </p:cNvPr>
          <p:cNvSpPr>
            <a:spLocks noGrp="1"/>
          </p:cNvSpPr>
          <p:nvPr>
            <p:ph idx="1"/>
          </p:nvPr>
        </p:nvSpPr>
        <p:spPr>
          <a:xfrm>
            <a:off x="782053" y="2603499"/>
            <a:ext cx="10551693" cy="3773237"/>
          </a:xfrm>
        </p:spPr>
        <p:txBody>
          <a:bodyPr>
            <a:normAutofit lnSpcReduction="10000"/>
          </a:bodyPr>
          <a:lstStyle/>
          <a:p>
            <a:pPr marL="0" indent="0">
              <a:spcBef>
                <a:spcPts val="0"/>
              </a:spcBef>
              <a:buNone/>
            </a:pPr>
            <a:r>
              <a:rPr lang="en-US">
                <a:latin typeface="Candara" panose="020E0502030303020204" pitchFamily="34" charset="0"/>
              </a:rPr>
              <a:t>Salary Schedules may be found on the </a:t>
            </a:r>
            <a:r>
              <a:rPr lang="en-US" u="sng">
                <a:solidFill>
                  <a:srgbClr val="FF00FF"/>
                </a:solidFill>
                <a:latin typeface="Candara" panose="020E0502030303020204" pitchFamily="34" charset="0"/>
                <a:hlinkClick r:id="rId5">
                  <a:extLst>
                    <a:ext uri="{A12FA001-AC4F-418D-AE19-62706E023703}">
                      <ahyp:hlinkClr xmlns:ahyp="http://schemas.microsoft.com/office/drawing/2018/hyperlinkcolor" val="tx"/>
                    </a:ext>
                  </a:extLst>
                </a:hlinkClick>
              </a:rPr>
              <a:t>Classification &amp; Compensation</a:t>
            </a:r>
            <a:r>
              <a:rPr lang="en-US">
                <a:latin typeface="Candara" panose="020E0502030303020204" pitchFamily="34" charset="0"/>
              </a:rPr>
              <a:t> page of the HR web site.</a:t>
            </a:r>
          </a:p>
          <a:p>
            <a:pPr marL="0" indent="0">
              <a:spcBef>
                <a:spcPts val="0"/>
              </a:spcBef>
              <a:buNone/>
            </a:pPr>
            <a:endParaRPr lang="en-US">
              <a:latin typeface="Candara" panose="020E0502030303020204" pitchFamily="34" charset="0"/>
            </a:endParaRPr>
          </a:p>
          <a:p>
            <a:pPr>
              <a:spcBef>
                <a:spcPts val="0"/>
              </a:spcBef>
            </a:pPr>
            <a:r>
              <a:rPr lang="en-US">
                <a:latin typeface="Candara" panose="020E0502030303020204" pitchFamily="34" charset="0"/>
              </a:rPr>
              <a:t> </a:t>
            </a:r>
            <a:r>
              <a:rPr lang="en-US" u="sng">
                <a:latin typeface="Candara" panose="020E0502030303020204" pitchFamily="34" charset="0"/>
              </a:rPr>
              <a:t>Classified</a:t>
            </a:r>
          </a:p>
          <a:p>
            <a:pPr marL="396875" indent="0">
              <a:spcBef>
                <a:spcPts val="0"/>
              </a:spcBef>
              <a:buNone/>
            </a:pPr>
            <a:r>
              <a:rPr lang="en-US">
                <a:latin typeface="Candara" panose="020E0502030303020204" pitchFamily="34" charset="0"/>
              </a:rPr>
              <a:t>HM should consult with HR regarding salary step &amp; eligible hire date</a:t>
            </a:r>
          </a:p>
          <a:p>
            <a:pPr marL="396875" indent="0">
              <a:spcBef>
                <a:spcPts val="0"/>
              </a:spcBef>
              <a:buNone/>
            </a:pPr>
            <a:endParaRPr lang="en-US">
              <a:latin typeface="Candara" panose="020E0502030303020204" pitchFamily="34" charset="0"/>
            </a:endParaRPr>
          </a:p>
          <a:p>
            <a:pPr>
              <a:spcBef>
                <a:spcPts val="0"/>
              </a:spcBef>
            </a:pPr>
            <a:r>
              <a:rPr lang="en-US" u="sng">
                <a:latin typeface="Candara" panose="020E0502030303020204" pitchFamily="34" charset="0"/>
              </a:rPr>
              <a:t>Management</a:t>
            </a:r>
          </a:p>
          <a:p>
            <a:pPr marL="349250" indent="0">
              <a:spcBef>
                <a:spcPts val="0"/>
              </a:spcBef>
              <a:buNone/>
            </a:pPr>
            <a:r>
              <a:rPr lang="en-US">
                <a:latin typeface="Candara" panose="020E0502030303020204" pitchFamily="34" charset="0"/>
              </a:rPr>
              <a:t>Superintendent/President determines placement within prescribed Management Salary Schedule range</a:t>
            </a:r>
          </a:p>
          <a:p>
            <a:pPr marL="349250" indent="0">
              <a:spcBef>
                <a:spcPts val="0"/>
              </a:spcBef>
              <a:buNone/>
            </a:pPr>
            <a:endParaRPr lang="en-US">
              <a:latin typeface="Candara" panose="020E0502030303020204" pitchFamily="34" charset="0"/>
            </a:endParaRPr>
          </a:p>
          <a:p>
            <a:pPr lvl="0">
              <a:spcBef>
                <a:spcPts val="0"/>
              </a:spcBef>
            </a:pPr>
            <a:r>
              <a:rPr lang="en-US" u="sng">
                <a:latin typeface="Candara" panose="020E0502030303020204" pitchFamily="34" charset="0"/>
              </a:rPr>
              <a:t>FT Faculty</a:t>
            </a:r>
          </a:p>
          <a:p>
            <a:pPr marL="349250" lvl="0" indent="0">
              <a:spcBef>
                <a:spcPts val="0"/>
              </a:spcBef>
              <a:buNone/>
            </a:pPr>
            <a:r>
              <a:rPr lang="en-US">
                <a:latin typeface="Candara" panose="020E0502030303020204" pitchFamily="34" charset="0"/>
              </a:rPr>
              <a:t>Based on </a:t>
            </a:r>
            <a:r>
              <a:rPr lang="en-US" i="1">
                <a:latin typeface="Candara" panose="020E0502030303020204" pitchFamily="34" charset="0"/>
              </a:rPr>
              <a:t>verified</a:t>
            </a:r>
            <a:r>
              <a:rPr lang="en-US">
                <a:latin typeface="Candara" panose="020E0502030303020204" pitchFamily="34" charset="0"/>
              </a:rPr>
              <a:t> educational background and experience and is non-negotiable</a:t>
            </a:r>
          </a:p>
          <a:p>
            <a:pPr marL="349250" lvl="0" indent="0">
              <a:spcBef>
                <a:spcPts val="0"/>
              </a:spcBef>
              <a:buNone/>
            </a:pPr>
            <a:endParaRPr lang="en-US">
              <a:latin typeface="Candara" panose="020E0502030303020204" pitchFamily="34" charset="0"/>
            </a:endParaRPr>
          </a:p>
          <a:p>
            <a:pPr lvl="0">
              <a:spcBef>
                <a:spcPts val="0"/>
              </a:spcBef>
            </a:pPr>
            <a:r>
              <a:rPr lang="en-US" u="sng">
                <a:latin typeface="Candara" panose="020E0502030303020204" pitchFamily="34" charset="0"/>
              </a:rPr>
              <a:t>PT Faculty</a:t>
            </a:r>
          </a:p>
          <a:p>
            <a:pPr marL="349250" lvl="0" indent="0">
              <a:spcBef>
                <a:spcPts val="0"/>
              </a:spcBef>
              <a:buNone/>
            </a:pPr>
            <a:r>
              <a:rPr lang="en-US">
                <a:latin typeface="Candara" panose="020E0502030303020204" pitchFamily="34" charset="0"/>
              </a:rPr>
              <a:t>Based on </a:t>
            </a:r>
            <a:r>
              <a:rPr lang="en-US" i="1">
                <a:latin typeface="Candara" panose="020E0502030303020204" pitchFamily="34" charset="0"/>
              </a:rPr>
              <a:t>verified</a:t>
            </a:r>
            <a:r>
              <a:rPr lang="en-US">
                <a:latin typeface="Candara" panose="020E0502030303020204" pitchFamily="34" charset="0"/>
              </a:rPr>
              <a:t> educational background and experience, is non-negotiable, and is paid at 95% of the designated, published salary </a:t>
            </a:r>
          </a:p>
          <a:p>
            <a:endParaRPr lang="en-US">
              <a:latin typeface="Candara" panose="020E0502030303020204" pitchFamily="34" charset="0"/>
            </a:endParaRPr>
          </a:p>
        </p:txBody>
      </p:sp>
      <p:pic>
        <p:nvPicPr>
          <p:cNvPr id="4" name="Audio 3">
            <a:hlinkClick r:id="" action="ppaction://media"/>
            <a:extLst>
              <a:ext uri="{FF2B5EF4-FFF2-40B4-BE49-F238E27FC236}">
                <a16:creationId xmlns:a16="http://schemas.microsoft.com/office/drawing/2014/main" id="{1F19C091-06B0-4E2C-B2B4-8651708858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7753154"/>
      </p:ext>
    </p:extLst>
  </p:cSld>
  <p:clrMapOvr>
    <a:masterClrMapping/>
  </p:clrMapOvr>
  <mc:AlternateContent xmlns:mc="http://schemas.openxmlformats.org/markup-compatibility/2006" xmlns:p14="http://schemas.microsoft.com/office/powerpoint/2010/main">
    <mc:Choice Requires="p14">
      <p:transition spd="slow" p14:dur="2000" advTm="24491"/>
    </mc:Choice>
    <mc:Fallback xmlns="">
      <p:transition spd="slow" advTm="2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B2B11-B740-41A3-98FB-2A44D5F84757}"/>
              </a:ext>
            </a:extLst>
          </p:cNvPr>
          <p:cNvSpPr>
            <a:spLocks noGrp="1"/>
          </p:cNvSpPr>
          <p:nvPr>
            <p:ph type="title"/>
          </p:nvPr>
        </p:nvSpPr>
        <p:spPr/>
        <p:txBody>
          <a:bodyPr/>
          <a:lstStyle/>
          <a:p>
            <a:r>
              <a:rPr lang="en-US">
                <a:latin typeface="Candara" panose="020E0502030303020204" pitchFamily="34" charset="0"/>
              </a:rPr>
              <a:t>JOB OFFERS &amp; REGRETS</a:t>
            </a:r>
            <a:endParaRPr lang="en-US"/>
          </a:p>
        </p:txBody>
      </p:sp>
      <p:sp>
        <p:nvSpPr>
          <p:cNvPr id="3" name="Content Placeholder 2">
            <a:extLst>
              <a:ext uri="{FF2B5EF4-FFF2-40B4-BE49-F238E27FC236}">
                <a16:creationId xmlns:a16="http://schemas.microsoft.com/office/drawing/2014/main" id="{864D1C64-5287-4728-B397-C59C60014426}"/>
              </a:ext>
            </a:extLst>
          </p:cNvPr>
          <p:cNvSpPr>
            <a:spLocks noGrp="1"/>
          </p:cNvSpPr>
          <p:nvPr>
            <p:ph idx="1"/>
          </p:nvPr>
        </p:nvSpPr>
        <p:spPr>
          <a:xfrm>
            <a:off x="531395" y="2495922"/>
            <a:ext cx="11129209" cy="4049963"/>
          </a:xfrm>
        </p:spPr>
        <p:txBody>
          <a:bodyPr>
            <a:normAutofit fontScale="77500" lnSpcReduction="20000"/>
          </a:bodyPr>
          <a:lstStyle/>
          <a:p>
            <a:pPr marL="0" lvl="0" indent="0">
              <a:lnSpc>
                <a:spcPct val="120000"/>
              </a:lnSpc>
              <a:spcBef>
                <a:spcPts val="0"/>
              </a:spcBef>
              <a:buNone/>
            </a:pPr>
            <a:r>
              <a:rPr lang="en-US" b="1" u="sng">
                <a:latin typeface="Candara" panose="020E0502030303020204" pitchFamily="34" charset="0"/>
              </a:rPr>
              <a:t>CLASSIFIED</a:t>
            </a:r>
            <a:endParaRPr lang="en-US" b="1">
              <a:latin typeface="Candara" panose="020E0502030303020204" pitchFamily="34" charset="0"/>
            </a:endParaRPr>
          </a:p>
          <a:p>
            <a:pPr lvl="0">
              <a:lnSpc>
                <a:spcPct val="120000"/>
              </a:lnSpc>
              <a:spcBef>
                <a:spcPts val="0"/>
              </a:spcBef>
              <a:buSzPct val="65000"/>
            </a:pPr>
            <a:r>
              <a:rPr lang="en-US">
                <a:latin typeface="Candara" panose="020E0502030303020204" pitchFamily="34" charset="0"/>
              </a:rPr>
              <a:t>HM or appropriate manager makes conditional, </a:t>
            </a:r>
            <a:r>
              <a:rPr lang="en-US" i="1">
                <a:latin typeface="Candara" panose="020E0502030303020204" pitchFamily="34" charset="0"/>
              </a:rPr>
              <a:t>verbal</a:t>
            </a:r>
            <a:r>
              <a:rPr lang="en-US">
                <a:latin typeface="Candara" panose="020E0502030303020204" pitchFamily="34" charset="0"/>
              </a:rPr>
              <a:t> offer to selected finalist and communicates to HR if the offer is accepted or not.</a:t>
            </a:r>
          </a:p>
          <a:p>
            <a:pPr lvl="0">
              <a:lnSpc>
                <a:spcPct val="120000"/>
              </a:lnSpc>
              <a:spcBef>
                <a:spcPts val="0"/>
              </a:spcBef>
              <a:buSzPct val="65000"/>
            </a:pPr>
            <a:r>
              <a:rPr lang="en-US">
                <a:latin typeface="Candara" panose="020E0502030303020204" pitchFamily="34" charset="0"/>
              </a:rPr>
              <a:t>If only one interview is held, HR notifies other interviewed candidates of their status.</a:t>
            </a:r>
          </a:p>
          <a:p>
            <a:pPr lvl="0">
              <a:lnSpc>
                <a:spcPct val="120000"/>
              </a:lnSpc>
              <a:spcBef>
                <a:spcPts val="0"/>
              </a:spcBef>
              <a:buSzPct val="65000"/>
            </a:pPr>
            <a:r>
              <a:rPr lang="en-US">
                <a:latin typeface="Candara" panose="020E0502030303020204" pitchFamily="34" charset="0"/>
              </a:rPr>
              <a:t>If two interviews are held, HM notifies finalists who were not selected for the position and confirms with HR when this is completed; if notification is made via email, HM forwards copy of email to HR for record.</a:t>
            </a:r>
          </a:p>
          <a:p>
            <a:pPr marL="0" lvl="0" indent="0">
              <a:lnSpc>
                <a:spcPct val="120000"/>
              </a:lnSpc>
              <a:spcBef>
                <a:spcPts val="600"/>
              </a:spcBef>
              <a:buNone/>
            </a:pPr>
            <a:r>
              <a:rPr lang="en-US" b="1" u="sng">
                <a:latin typeface="Candara" panose="020E0502030303020204" pitchFamily="34" charset="0"/>
              </a:rPr>
              <a:t>MANAGEMENT</a:t>
            </a:r>
            <a:endParaRPr lang="en-US" b="1">
              <a:latin typeface="Candara" panose="020E0502030303020204" pitchFamily="34" charset="0"/>
            </a:endParaRPr>
          </a:p>
          <a:p>
            <a:pPr lvl="0">
              <a:lnSpc>
                <a:spcPct val="120000"/>
              </a:lnSpc>
              <a:spcBef>
                <a:spcPts val="0"/>
              </a:spcBef>
              <a:buSzPct val="65000"/>
            </a:pPr>
            <a:r>
              <a:rPr lang="en-US">
                <a:latin typeface="Candara" panose="020E0502030303020204" pitchFamily="34" charset="0"/>
              </a:rPr>
              <a:t>President makes conditional, </a:t>
            </a:r>
            <a:r>
              <a:rPr lang="en-US" i="1">
                <a:latin typeface="Candara" panose="020E0502030303020204" pitchFamily="34" charset="0"/>
              </a:rPr>
              <a:t>verbal</a:t>
            </a:r>
            <a:r>
              <a:rPr lang="en-US">
                <a:latin typeface="Candara" panose="020E0502030303020204" pitchFamily="34" charset="0"/>
              </a:rPr>
              <a:t> offer to selected finalist and communicates to HR if the offer is accepted or not.</a:t>
            </a:r>
          </a:p>
          <a:p>
            <a:pPr lvl="0">
              <a:lnSpc>
                <a:spcPct val="120000"/>
              </a:lnSpc>
              <a:spcBef>
                <a:spcPts val="0"/>
              </a:spcBef>
              <a:buSzPct val="65000"/>
            </a:pPr>
            <a:r>
              <a:rPr lang="en-US">
                <a:latin typeface="Candara" panose="020E0502030303020204" pitchFamily="34" charset="0"/>
              </a:rPr>
              <a:t>President’s designee notifies finalists who were not selected for the position and confirms with HR when this is completed; if notification is made via email, Designee forwards a copy of email to HR for record.</a:t>
            </a:r>
          </a:p>
          <a:p>
            <a:pPr marL="0" lvl="0" indent="0">
              <a:lnSpc>
                <a:spcPct val="120000"/>
              </a:lnSpc>
              <a:spcBef>
                <a:spcPts val="600"/>
              </a:spcBef>
              <a:buNone/>
            </a:pPr>
            <a:r>
              <a:rPr lang="en-US" b="1" u="sng">
                <a:latin typeface="Candara" panose="020E0502030303020204" pitchFamily="34" charset="0"/>
              </a:rPr>
              <a:t>FT FACULTY</a:t>
            </a:r>
            <a:endParaRPr lang="en-US" b="1">
              <a:latin typeface="Candara" panose="020E0502030303020204" pitchFamily="34" charset="0"/>
            </a:endParaRPr>
          </a:p>
          <a:p>
            <a:pPr lvl="0">
              <a:lnSpc>
                <a:spcPct val="120000"/>
              </a:lnSpc>
              <a:spcBef>
                <a:spcPts val="0"/>
              </a:spcBef>
              <a:buSzPct val="65000"/>
            </a:pPr>
            <a:r>
              <a:rPr lang="en-US">
                <a:latin typeface="Candara" panose="020E0502030303020204" pitchFamily="34" charset="0"/>
              </a:rPr>
              <a:t>President makes conditional, </a:t>
            </a:r>
            <a:r>
              <a:rPr lang="en-US" i="1">
                <a:latin typeface="Candara" panose="020E0502030303020204" pitchFamily="34" charset="0"/>
              </a:rPr>
              <a:t>verbal</a:t>
            </a:r>
            <a:r>
              <a:rPr lang="en-US">
                <a:latin typeface="Candara" panose="020E0502030303020204" pitchFamily="34" charset="0"/>
              </a:rPr>
              <a:t> offer to selected finalist and communicates to HR if the offer is accepted or not.</a:t>
            </a:r>
          </a:p>
          <a:p>
            <a:pPr lvl="0">
              <a:lnSpc>
                <a:spcPct val="120000"/>
              </a:lnSpc>
              <a:spcBef>
                <a:spcPts val="0"/>
              </a:spcBef>
              <a:buSzPct val="65000"/>
            </a:pPr>
            <a:r>
              <a:rPr lang="en-US">
                <a:latin typeface="Candara" panose="020E0502030303020204" pitchFamily="34" charset="0"/>
              </a:rPr>
              <a:t>President’s designee or HM notifies finalists who were not selected for the position and confirms with HR when this is completed; if notification is made via email, Designee forwards a copy of email to HR for record.</a:t>
            </a:r>
          </a:p>
          <a:p>
            <a:pPr marL="0" lvl="0" indent="0">
              <a:lnSpc>
                <a:spcPct val="120000"/>
              </a:lnSpc>
              <a:spcBef>
                <a:spcPts val="600"/>
              </a:spcBef>
              <a:buNone/>
            </a:pPr>
            <a:r>
              <a:rPr lang="en-US" b="1" u="sng">
                <a:latin typeface="Candara" panose="020E0502030303020204" pitchFamily="34" charset="0"/>
              </a:rPr>
              <a:t>ALL POSITION TYPES</a:t>
            </a:r>
            <a:endParaRPr lang="en-US" b="1">
              <a:latin typeface="Candara" panose="020E0502030303020204" pitchFamily="34" charset="0"/>
            </a:endParaRPr>
          </a:p>
          <a:p>
            <a:pPr lvl="0">
              <a:lnSpc>
                <a:spcPct val="120000"/>
              </a:lnSpc>
              <a:spcBef>
                <a:spcPts val="0"/>
              </a:spcBef>
              <a:buSzPct val="65000"/>
            </a:pPr>
            <a:r>
              <a:rPr lang="en-US">
                <a:latin typeface="Candara" panose="020E0502030303020204" pitchFamily="34" charset="0"/>
              </a:rPr>
              <a:t>HR follows up with conditional, </a:t>
            </a:r>
            <a:r>
              <a:rPr lang="en-US" i="1">
                <a:latin typeface="Candara" panose="020E0502030303020204" pitchFamily="34" charset="0"/>
              </a:rPr>
              <a:t>written </a:t>
            </a:r>
            <a:r>
              <a:rPr lang="en-US">
                <a:latin typeface="Candara" panose="020E0502030303020204" pitchFamily="34" charset="0"/>
              </a:rPr>
              <a:t>offer and Employment Agreement (management positions only) to selected finalist.</a:t>
            </a:r>
          </a:p>
          <a:p>
            <a:pPr lvl="0">
              <a:lnSpc>
                <a:spcPct val="120000"/>
              </a:lnSpc>
              <a:spcBef>
                <a:spcPts val="0"/>
              </a:spcBef>
              <a:buSzPct val="65000"/>
            </a:pPr>
            <a:r>
              <a:rPr lang="en-US">
                <a:latin typeface="Candara" panose="020E0502030303020204" pitchFamily="34" charset="0"/>
              </a:rPr>
              <a:t>Upon receipt of signed written offer, HR prepares the position’s appointment for next eligible Board agenda.</a:t>
            </a:r>
          </a:p>
          <a:p>
            <a:pPr lvl="0">
              <a:lnSpc>
                <a:spcPct val="120000"/>
              </a:lnSpc>
              <a:spcBef>
                <a:spcPts val="0"/>
              </a:spcBef>
              <a:buSzPct val="65000"/>
            </a:pPr>
            <a:r>
              <a:rPr lang="en-US">
                <a:latin typeface="Candara" panose="020E0502030303020204" pitchFamily="34" charset="0"/>
              </a:rPr>
              <a:t>HR initiates onboarding process with new employee; onboarding may proceed while awaiting for Board approval.</a:t>
            </a:r>
          </a:p>
        </p:txBody>
      </p:sp>
      <p:pic>
        <p:nvPicPr>
          <p:cNvPr id="4" name="Audio 3">
            <a:hlinkClick r:id="" action="ppaction://media"/>
            <a:extLst>
              <a:ext uri="{FF2B5EF4-FFF2-40B4-BE49-F238E27FC236}">
                <a16:creationId xmlns:a16="http://schemas.microsoft.com/office/drawing/2014/main" id="{71312F35-5AFA-4ED8-AED1-F3E3F686CB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2714940"/>
      </p:ext>
    </p:extLst>
  </p:cSld>
  <p:clrMapOvr>
    <a:masterClrMapping/>
  </p:clrMapOvr>
  <mc:AlternateContent xmlns:mc="http://schemas.openxmlformats.org/markup-compatibility/2006" xmlns:p14="http://schemas.microsoft.com/office/powerpoint/2010/main">
    <mc:Choice Requires="p14">
      <p:transition spd="slow" p14:dur="2000" advTm="87132"/>
    </mc:Choice>
    <mc:Fallback xmlns="">
      <p:transition spd="slow" advTm="8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3F33-2D5F-42D7-B0EA-BE482ED13744}"/>
              </a:ext>
            </a:extLst>
          </p:cNvPr>
          <p:cNvSpPr>
            <a:spLocks noGrp="1"/>
          </p:cNvSpPr>
          <p:nvPr>
            <p:ph type="title"/>
          </p:nvPr>
        </p:nvSpPr>
        <p:spPr/>
        <p:txBody>
          <a:bodyPr/>
          <a:lstStyle/>
          <a:p>
            <a:r>
              <a:rPr lang="en-US">
                <a:latin typeface="Candara" panose="020E0502030303020204" pitchFamily="34" charset="0"/>
              </a:rPr>
              <a:t>TEMP POOL APPOINTMENTS</a:t>
            </a:r>
          </a:p>
        </p:txBody>
      </p:sp>
      <p:sp>
        <p:nvSpPr>
          <p:cNvPr id="3" name="Content Placeholder 2">
            <a:extLst>
              <a:ext uri="{FF2B5EF4-FFF2-40B4-BE49-F238E27FC236}">
                <a16:creationId xmlns:a16="http://schemas.microsoft.com/office/drawing/2014/main" id="{E217AA49-D27C-4679-BF3E-5F354912F105}"/>
              </a:ext>
            </a:extLst>
          </p:cNvPr>
          <p:cNvSpPr>
            <a:spLocks noGrp="1"/>
          </p:cNvSpPr>
          <p:nvPr>
            <p:ph idx="1"/>
          </p:nvPr>
        </p:nvSpPr>
        <p:spPr>
          <a:xfrm>
            <a:off x="770022" y="2603499"/>
            <a:ext cx="10828420" cy="3893553"/>
          </a:xfrm>
        </p:spPr>
        <p:txBody>
          <a:bodyPr>
            <a:noAutofit/>
          </a:bodyPr>
          <a:lstStyle/>
          <a:p>
            <a:pPr lvl="0">
              <a:spcBef>
                <a:spcPts val="0"/>
              </a:spcBef>
              <a:buSzPct val="65000"/>
            </a:pPr>
            <a:r>
              <a:rPr lang="en-US" sz="2800">
                <a:latin typeface="Candara" panose="020E0502030303020204" pitchFamily="34" charset="0"/>
              </a:rPr>
              <a:t>Following the Screening Committee’s discussion/deliberations, HM sends list of appointed candidates to HR.</a:t>
            </a:r>
          </a:p>
          <a:p>
            <a:pPr marL="0" lvl="0" indent="0">
              <a:spcBef>
                <a:spcPts val="0"/>
              </a:spcBef>
              <a:buSzPct val="65000"/>
              <a:buNone/>
            </a:pPr>
            <a:endParaRPr lang="en-US" sz="2800">
              <a:latin typeface="Candara" panose="020E0502030303020204" pitchFamily="34" charset="0"/>
            </a:endParaRPr>
          </a:p>
          <a:p>
            <a:pPr lvl="0">
              <a:spcBef>
                <a:spcPts val="0"/>
              </a:spcBef>
              <a:buSzPct val="65000"/>
            </a:pPr>
            <a:r>
              <a:rPr lang="en-US" sz="2800">
                <a:latin typeface="Candara" panose="020E0502030303020204" pitchFamily="34" charset="0"/>
              </a:rPr>
              <a:t>HR notifies all temp pool candidates of their status.</a:t>
            </a:r>
          </a:p>
          <a:p>
            <a:pPr marL="0" lvl="0" indent="0">
              <a:spcBef>
                <a:spcPts val="0"/>
              </a:spcBef>
              <a:buSzPct val="65000"/>
              <a:buNone/>
            </a:pPr>
            <a:endParaRPr lang="en-US" sz="2800">
              <a:latin typeface="Candara" panose="020E0502030303020204" pitchFamily="34" charset="0"/>
            </a:endParaRPr>
          </a:p>
          <a:p>
            <a:pPr lvl="0">
              <a:spcBef>
                <a:spcPts val="0"/>
              </a:spcBef>
              <a:buSzPct val="65000"/>
            </a:pPr>
            <a:r>
              <a:rPr lang="en-US" sz="2800">
                <a:latin typeface="Candara" panose="020E0502030303020204" pitchFamily="34" charset="0"/>
              </a:rPr>
              <a:t>HM or Department Chair notifies HR when a pool appointee is offered and accepts first assignment in order for HR to initiate onboarding.</a:t>
            </a:r>
          </a:p>
        </p:txBody>
      </p:sp>
      <p:pic>
        <p:nvPicPr>
          <p:cNvPr id="4" name="Audio 3">
            <a:hlinkClick r:id="" action="ppaction://media"/>
            <a:extLst>
              <a:ext uri="{FF2B5EF4-FFF2-40B4-BE49-F238E27FC236}">
                <a16:creationId xmlns:a16="http://schemas.microsoft.com/office/drawing/2014/main" id="{40A71197-D4F2-4DAB-9C69-8C234BA3FD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0876449"/>
      </p:ext>
    </p:extLst>
  </p:cSld>
  <p:clrMapOvr>
    <a:masterClrMapping/>
  </p:clrMapOvr>
  <mc:AlternateContent xmlns:mc="http://schemas.openxmlformats.org/markup-compatibility/2006" xmlns:p14="http://schemas.microsoft.com/office/powerpoint/2010/main">
    <mc:Choice Requires="p14">
      <p:transition spd="slow" p14:dur="2000" advTm="33840"/>
    </mc:Choice>
    <mc:Fallback xmlns="">
      <p:transition spd="slow" advTm="33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1224-9CD8-41F6-9A38-C71BF25BF4AE}"/>
              </a:ext>
            </a:extLst>
          </p:cNvPr>
          <p:cNvSpPr>
            <a:spLocks noGrp="1"/>
          </p:cNvSpPr>
          <p:nvPr>
            <p:ph type="title"/>
          </p:nvPr>
        </p:nvSpPr>
        <p:spPr/>
        <p:txBody>
          <a:bodyPr/>
          <a:lstStyle/>
          <a:p>
            <a:r>
              <a:rPr lang="en-US">
                <a:latin typeface="Candara" panose="020E0502030303020204" pitchFamily="34" charset="0"/>
              </a:rPr>
              <a:t>FINAL STEPS &amp; CONSIDERATIONS</a:t>
            </a:r>
          </a:p>
        </p:txBody>
      </p:sp>
      <p:sp>
        <p:nvSpPr>
          <p:cNvPr id="3" name="Text Placeholder 2">
            <a:extLst>
              <a:ext uri="{FF2B5EF4-FFF2-40B4-BE49-F238E27FC236}">
                <a16:creationId xmlns:a16="http://schemas.microsoft.com/office/drawing/2014/main" id="{DA052C8F-670B-4ED9-BE09-388B38361EA4}"/>
              </a:ext>
            </a:extLst>
          </p:cNvPr>
          <p:cNvSpPr>
            <a:spLocks noGrp="1"/>
          </p:cNvSpPr>
          <p:nvPr>
            <p:ph type="body" idx="1"/>
          </p:nvPr>
        </p:nvSpPr>
        <p:spPr>
          <a:xfrm>
            <a:off x="6895558" y="2677644"/>
            <a:ext cx="4871325" cy="2283824"/>
          </a:xfrm>
        </p:spPr>
        <p:txBody>
          <a:bodyPr>
            <a:normAutofit/>
          </a:bodyPr>
          <a:lstStyle/>
          <a:p>
            <a:pPr marL="342900" indent="-342900">
              <a:buSzPct val="100000"/>
              <a:buFont typeface="Arial" panose="020B0604020202020204" pitchFamily="34" charset="0"/>
              <a:buChar char="•"/>
            </a:pPr>
            <a:r>
              <a:rPr lang="en-US" b="1" cap="none">
                <a:latin typeface="Candara" panose="020E0502030303020204" pitchFamily="34" charset="0"/>
              </a:rPr>
              <a:t>Return Recruitment Materials to HR</a:t>
            </a:r>
          </a:p>
          <a:p>
            <a:pPr marL="342900" indent="-342900">
              <a:buSzPct val="100000"/>
              <a:buFont typeface="Arial" panose="020B0604020202020204" pitchFamily="34" charset="0"/>
              <a:buChar char="•"/>
            </a:pPr>
            <a:r>
              <a:rPr lang="en-US" b="1" cap="none">
                <a:latin typeface="Candara" panose="020E0502030303020204" pitchFamily="34" charset="0"/>
              </a:rPr>
              <a:t>Failed Recruitments</a:t>
            </a:r>
          </a:p>
          <a:p>
            <a:pPr marL="342900" indent="-342900">
              <a:buSzPct val="100000"/>
              <a:buFont typeface="Arial" panose="020B0604020202020204" pitchFamily="34" charset="0"/>
              <a:buChar char="•"/>
            </a:pPr>
            <a:r>
              <a:rPr lang="en-US" b="1" cap="none">
                <a:latin typeface="Candara" panose="020E0502030303020204" pitchFamily="34" charset="0"/>
              </a:rPr>
              <a:t>Recruitment Durations</a:t>
            </a:r>
          </a:p>
          <a:p>
            <a:pPr marL="342900" indent="-342900">
              <a:buSzPct val="100000"/>
              <a:buFont typeface="Arial" panose="020B0604020202020204" pitchFamily="34" charset="0"/>
              <a:buChar char="•"/>
            </a:pPr>
            <a:r>
              <a:rPr lang="en-US" b="1" cap="none">
                <a:latin typeface="Candara" panose="020E0502030303020204" pitchFamily="34" charset="0"/>
              </a:rPr>
              <a:t>Administrative Support</a:t>
            </a:r>
          </a:p>
          <a:p>
            <a:pPr marL="342900" indent="-342900">
              <a:buSzPct val="100000"/>
              <a:buFont typeface="Arial" panose="020B0604020202020204" pitchFamily="34" charset="0"/>
              <a:buChar char="•"/>
            </a:pPr>
            <a:r>
              <a:rPr lang="en-US" b="1" cap="none">
                <a:latin typeface="Candara" panose="020E0502030303020204" pitchFamily="34" charset="0"/>
              </a:rPr>
              <a:t>Resources</a:t>
            </a:r>
          </a:p>
        </p:txBody>
      </p:sp>
      <p:pic>
        <p:nvPicPr>
          <p:cNvPr id="4" name="Audio 3">
            <a:hlinkClick r:id="" action="ppaction://media"/>
            <a:extLst>
              <a:ext uri="{FF2B5EF4-FFF2-40B4-BE49-F238E27FC236}">
                <a16:creationId xmlns:a16="http://schemas.microsoft.com/office/drawing/2014/main" id="{07E053C9-C1C3-442E-B1CE-3AEFC966DF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8915582"/>
      </p:ext>
    </p:extLst>
  </p:cSld>
  <p:clrMapOvr>
    <a:masterClrMapping/>
  </p:clrMapOvr>
  <mc:AlternateContent xmlns:mc="http://schemas.openxmlformats.org/markup-compatibility/2006" xmlns:p14="http://schemas.microsoft.com/office/powerpoint/2010/main">
    <mc:Choice Requires="p14">
      <p:transition spd="slow" p14:dur="2000" advTm="16857"/>
    </mc:Choice>
    <mc:Fallback xmlns="">
      <p:transition spd="slow" advTm="16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BC64E-AA0B-4F99-8BAA-7C641B0758FD}"/>
              </a:ext>
            </a:extLst>
          </p:cNvPr>
          <p:cNvSpPr>
            <a:spLocks noGrp="1"/>
          </p:cNvSpPr>
          <p:nvPr>
            <p:ph type="title"/>
          </p:nvPr>
        </p:nvSpPr>
        <p:spPr/>
        <p:txBody>
          <a:bodyPr/>
          <a:lstStyle/>
          <a:p>
            <a:r>
              <a:rPr lang="en-US" sz="3400">
                <a:latin typeface="Candara" panose="020E0502030303020204" pitchFamily="34" charset="0"/>
              </a:rPr>
              <a:t>RETURN RECRUITMENT MATERIALS TO HR &amp;</a:t>
            </a:r>
            <a:br>
              <a:rPr lang="en-US" sz="3400">
                <a:latin typeface="Candara" panose="020E0502030303020204" pitchFamily="34" charset="0"/>
              </a:rPr>
            </a:br>
            <a:r>
              <a:rPr lang="en-US" sz="3400">
                <a:latin typeface="Candara" panose="020E0502030303020204" pitchFamily="34" charset="0"/>
              </a:rPr>
              <a:t>FAILED RECRUITMENTS</a:t>
            </a:r>
            <a:endParaRPr lang="en-US" sz="3400"/>
          </a:p>
        </p:txBody>
      </p:sp>
      <p:sp>
        <p:nvSpPr>
          <p:cNvPr id="3" name="Content Placeholder 2">
            <a:extLst>
              <a:ext uri="{FF2B5EF4-FFF2-40B4-BE49-F238E27FC236}">
                <a16:creationId xmlns:a16="http://schemas.microsoft.com/office/drawing/2014/main" id="{B30244AF-CC9D-4EEF-B8A7-6396A33F8952}"/>
              </a:ext>
            </a:extLst>
          </p:cNvPr>
          <p:cNvSpPr>
            <a:spLocks noGrp="1"/>
          </p:cNvSpPr>
          <p:nvPr>
            <p:ph sz="half" idx="1"/>
          </p:nvPr>
        </p:nvSpPr>
        <p:spPr>
          <a:xfrm>
            <a:off x="571500" y="3229366"/>
            <a:ext cx="10706100" cy="2451100"/>
          </a:xfrm>
        </p:spPr>
        <p:txBody>
          <a:bodyPr numCol="2">
            <a:normAutofit fontScale="92500" lnSpcReduction="20000"/>
          </a:bodyPr>
          <a:lstStyle/>
          <a:p>
            <a:pPr lvl="0">
              <a:lnSpc>
                <a:spcPct val="120000"/>
              </a:lnSpc>
              <a:spcBef>
                <a:spcPts val="0"/>
              </a:spcBef>
              <a:buSzPct val="65000"/>
            </a:pPr>
            <a:r>
              <a:rPr lang="en-US">
                <a:latin typeface="Candara" panose="020E0502030303020204" pitchFamily="34" charset="0"/>
              </a:rPr>
              <a:t>Copies of emailed interview confirmations to candidates</a:t>
            </a:r>
          </a:p>
          <a:p>
            <a:pPr lvl="0">
              <a:lnSpc>
                <a:spcPct val="120000"/>
              </a:lnSpc>
              <a:spcBef>
                <a:spcPts val="0"/>
              </a:spcBef>
              <a:buSzPct val="65000"/>
            </a:pPr>
            <a:r>
              <a:rPr lang="en-US">
                <a:latin typeface="Candara" panose="020E0502030303020204" pitchFamily="34" charset="0"/>
              </a:rPr>
              <a:t>Interview Schedules</a:t>
            </a:r>
          </a:p>
          <a:p>
            <a:pPr lvl="0">
              <a:lnSpc>
                <a:spcPct val="120000"/>
              </a:lnSpc>
              <a:spcBef>
                <a:spcPts val="0"/>
              </a:spcBef>
              <a:buSzPct val="65000"/>
            </a:pPr>
            <a:r>
              <a:rPr lang="en-US">
                <a:latin typeface="Candara" panose="020E0502030303020204" pitchFamily="34" charset="0"/>
              </a:rPr>
              <a:t>Committee’s completed criteria screening forms</a:t>
            </a:r>
          </a:p>
          <a:p>
            <a:pPr lvl="0">
              <a:lnSpc>
                <a:spcPct val="120000"/>
              </a:lnSpc>
              <a:spcBef>
                <a:spcPts val="0"/>
              </a:spcBef>
              <a:buSzPct val="65000"/>
            </a:pPr>
            <a:r>
              <a:rPr lang="en-US">
                <a:latin typeface="Candara" panose="020E0502030303020204" pitchFamily="34" charset="0"/>
              </a:rPr>
              <a:t>Committee’s completed interview guides</a:t>
            </a:r>
          </a:p>
          <a:p>
            <a:pPr lvl="0">
              <a:lnSpc>
                <a:spcPct val="120000"/>
              </a:lnSpc>
              <a:spcBef>
                <a:spcPts val="0"/>
              </a:spcBef>
              <a:buSzPct val="65000"/>
            </a:pPr>
            <a:r>
              <a:rPr lang="en-US">
                <a:latin typeface="Candara" panose="020E0502030303020204" pitchFamily="34" charset="0"/>
              </a:rPr>
              <a:t>Committee’s final demo/presentation notes</a:t>
            </a:r>
          </a:p>
          <a:p>
            <a:pPr lvl="0">
              <a:lnSpc>
                <a:spcPct val="120000"/>
              </a:lnSpc>
              <a:spcBef>
                <a:spcPts val="0"/>
              </a:spcBef>
              <a:buSzPct val="65000"/>
            </a:pPr>
            <a:r>
              <a:rPr lang="en-US">
                <a:latin typeface="Candara" panose="020E0502030303020204" pitchFamily="34" charset="0"/>
              </a:rPr>
              <a:t>Committee rating forms, survey results, student feedback forms (faculty &amp; management positions)</a:t>
            </a:r>
          </a:p>
          <a:p>
            <a:pPr lvl="0">
              <a:lnSpc>
                <a:spcPct val="120000"/>
              </a:lnSpc>
              <a:spcBef>
                <a:spcPts val="0"/>
              </a:spcBef>
              <a:buSzPct val="65000"/>
            </a:pPr>
            <a:endParaRPr lang="en-US">
              <a:latin typeface="Candara" panose="020E0502030303020204" pitchFamily="34" charset="0"/>
            </a:endParaRPr>
          </a:p>
          <a:p>
            <a:pPr lvl="0">
              <a:lnSpc>
                <a:spcPct val="120000"/>
              </a:lnSpc>
              <a:spcBef>
                <a:spcPts val="0"/>
              </a:spcBef>
              <a:buSzPct val="65000"/>
            </a:pPr>
            <a:r>
              <a:rPr lang="en-US">
                <a:latin typeface="Candara" panose="020E0502030303020204" pitchFamily="34" charset="0"/>
              </a:rPr>
              <a:t>Committee Criteria Screening Summary and Committee Interview Summary forms</a:t>
            </a:r>
          </a:p>
          <a:p>
            <a:pPr lvl="0">
              <a:lnSpc>
                <a:spcPct val="120000"/>
              </a:lnSpc>
              <a:spcBef>
                <a:spcPts val="0"/>
              </a:spcBef>
              <a:buSzPct val="65000"/>
            </a:pPr>
            <a:r>
              <a:rPr lang="en-US">
                <a:latin typeface="Candara" panose="020E0502030303020204" pitchFamily="34" charset="0"/>
              </a:rPr>
              <a:t>Candidates’ teaching demo or presentation handouts/materials*</a:t>
            </a:r>
          </a:p>
          <a:p>
            <a:pPr lvl="0">
              <a:lnSpc>
                <a:spcPct val="120000"/>
              </a:lnSpc>
              <a:spcBef>
                <a:spcPts val="0"/>
              </a:spcBef>
              <a:buSzPct val="65000"/>
            </a:pPr>
            <a:r>
              <a:rPr lang="en-US">
                <a:latin typeface="Candara" panose="020E0502030303020204" pitchFamily="34" charset="0"/>
              </a:rPr>
              <a:t>Reference check notes</a:t>
            </a:r>
          </a:p>
          <a:p>
            <a:pPr lvl="0">
              <a:lnSpc>
                <a:spcPct val="120000"/>
              </a:lnSpc>
              <a:spcBef>
                <a:spcPts val="0"/>
              </a:spcBef>
              <a:buSzPct val="65000"/>
            </a:pPr>
            <a:r>
              <a:rPr lang="en-US">
                <a:latin typeface="Candara" panose="020E0502030303020204" pitchFamily="34" charset="0"/>
              </a:rPr>
              <a:t>Any other materials completed and collected during the course of the recruitment</a:t>
            </a:r>
          </a:p>
          <a:p>
            <a:pPr marL="0" indent="0">
              <a:buNone/>
            </a:pPr>
            <a:r>
              <a:rPr lang="en-US" sz="1300" i="1"/>
              <a:t>*If these are not in electronic format, okay to send via interoffice mail.</a:t>
            </a:r>
          </a:p>
        </p:txBody>
      </p:sp>
      <p:sp>
        <p:nvSpPr>
          <p:cNvPr id="4" name="Content Placeholder 3">
            <a:extLst>
              <a:ext uri="{FF2B5EF4-FFF2-40B4-BE49-F238E27FC236}">
                <a16:creationId xmlns:a16="http://schemas.microsoft.com/office/drawing/2014/main" id="{6C52A9BD-7D12-43F4-A0BB-1D2D46BB6A42}"/>
              </a:ext>
            </a:extLst>
          </p:cNvPr>
          <p:cNvSpPr>
            <a:spLocks noGrp="1"/>
          </p:cNvSpPr>
          <p:nvPr>
            <p:ph sz="half" idx="2"/>
          </p:nvPr>
        </p:nvSpPr>
        <p:spPr>
          <a:xfrm>
            <a:off x="571500" y="5680466"/>
            <a:ext cx="10617200" cy="825500"/>
          </a:xfrm>
        </p:spPr>
        <p:txBody>
          <a:bodyPr>
            <a:normAutofit fontScale="92500" lnSpcReduction="20000"/>
          </a:bodyPr>
          <a:lstStyle/>
          <a:p>
            <a:pPr marL="0" indent="0">
              <a:lnSpc>
                <a:spcPct val="120000"/>
              </a:lnSpc>
              <a:spcBef>
                <a:spcPts val="0"/>
              </a:spcBef>
              <a:buNone/>
            </a:pPr>
            <a:r>
              <a:rPr lang="en-US" b="1" u="sng">
                <a:latin typeface="Candara" panose="020E0502030303020204" pitchFamily="34" charset="0"/>
              </a:rPr>
              <a:t>FAILED RECRUITMENTS</a:t>
            </a:r>
          </a:p>
          <a:p>
            <a:pPr marL="0" indent="0">
              <a:lnSpc>
                <a:spcPct val="120000"/>
              </a:lnSpc>
              <a:spcBef>
                <a:spcPts val="0"/>
              </a:spcBef>
              <a:buNone/>
            </a:pPr>
            <a:r>
              <a:rPr lang="en-US">
                <a:latin typeface="Candara" panose="020E0502030303020204" pitchFamily="34" charset="0"/>
              </a:rPr>
              <a:t>If a position or pool is not filled successfully, HM should consult HR to determine next steps.</a:t>
            </a:r>
          </a:p>
          <a:p>
            <a:pPr marL="0" indent="0">
              <a:buNone/>
            </a:pPr>
            <a:endParaRPr lang="en-US"/>
          </a:p>
        </p:txBody>
      </p:sp>
      <p:sp>
        <p:nvSpPr>
          <p:cNvPr id="5" name="Rectangle 4">
            <a:extLst>
              <a:ext uri="{FF2B5EF4-FFF2-40B4-BE49-F238E27FC236}">
                <a16:creationId xmlns:a16="http://schemas.microsoft.com/office/drawing/2014/main" id="{6227A4C5-E95E-47D6-8AFC-99D5EC8EFFB0}"/>
              </a:ext>
            </a:extLst>
          </p:cNvPr>
          <p:cNvSpPr/>
          <p:nvPr/>
        </p:nvSpPr>
        <p:spPr>
          <a:xfrm>
            <a:off x="571500" y="2613813"/>
            <a:ext cx="11049000" cy="615553"/>
          </a:xfrm>
          <a:prstGeom prst="rect">
            <a:avLst/>
          </a:prstGeom>
        </p:spPr>
        <p:txBody>
          <a:bodyPr wrap="square">
            <a:spAutoFit/>
          </a:bodyPr>
          <a:lstStyle/>
          <a:p>
            <a:r>
              <a:rPr lang="en-US" sz="1700" b="1" u="sng">
                <a:latin typeface="Candara" panose="020E0502030303020204" pitchFamily="34" charset="0"/>
              </a:rPr>
              <a:t>RETURN RECRUITMENT MATERIALS TO HR</a:t>
            </a:r>
          </a:p>
          <a:p>
            <a:r>
              <a:rPr lang="en-US" sz="1700">
                <a:latin typeface="Candara" panose="020E0502030303020204" pitchFamily="34" charset="0"/>
              </a:rPr>
              <a:t>All recruitment materials must be sent electronically to HR at end of process, including:</a:t>
            </a:r>
          </a:p>
        </p:txBody>
      </p:sp>
      <p:pic>
        <p:nvPicPr>
          <p:cNvPr id="6" name="Audio 5">
            <a:hlinkClick r:id="" action="ppaction://media"/>
            <a:extLst>
              <a:ext uri="{FF2B5EF4-FFF2-40B4-BE49-F238E27FC236}">
                <a16:creationId xmlns:a16="http://schemas.microsoft.com/office/drawing/2014/main" id="{5A2E67D0-E419-4334-988D-C2DB8F0FAC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999626"/>
      </p:ext>
    </p:extLst>
  </p:cSld>
  <p:clrMapOvr>
    <a:masterClrMapping/>
  </p:clrMapOvr>
  <mc:AlternateContent xmlns:mc="http://schemas.openxmlformats.org/markup-compatibility/2006" xmlns:p14="http://schemas.microsoft.com/office/powerpoint/2010/main">
    <mc:Choice Requires="p14">
      <p:transition spd="slow" p14:dur="2000" advTm="62617"/>
    </mc:Choice>
    <mc:Fallback xmlns="">
      <p:transition spd="slow" advTm="62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03A2-8780-478F-A1E4-F72CE58442F9}"/>
              </a:ext>
            </a:extLst>
          </p:cNvPr>
          <p:cNvSpPr>
            <a:spLocks noGrp="1"/>
          </p:cNvSpPr>
          <p:nvPr>
            <p:ph type="title"/>
          </p:nvPr>
        </p:nvSpPr>
        <p:spPr/>
        <p:txBody>
          <a:bodyPr/>
          <a:lstStyle/>
          <a:p>
            <a:r>
              <a:rPr lang="en-US">
                <a:latin typeface="Candara" panose="020E0502030303020204" pitchFamily="34" charset="0"/>
              </a:rPr>
              <a:t>RECRUITMENT DURATIONS &amp;</a:t>
            </a:r>
            <a:br>
              <a:rPr lang="en-US">
                <a:latin typeface="Candara" panose="020E0502030303020204" pitchFamily="34" charset="0"/>
              </a:rPr>
            </a:br>
            <a:r>
              <a:rPr lang="en-US">
                <a:latin typeface="Candara" panose="020E0502030303020204" pitchFamily="34" charset="0"/>
              </a:rPr>
              <a:t>ADMINISTRATIVE SUPPORT</a:t>
            </a:r>
            <a:endParaRPr lang="en-US"/>
          </a:p>
        </p:txBody>
      </p:sp>
      <p:sp>
        <p:nvSpPr>
          <p:cNvPr id="3" name="Content Placeholder 2">
            <a:extLst>
              <a:ext uri="{FF2B5EF4-FFF2-40B4-BE49-F238E27FC236}">
                <a16:creationId xmlns:a16="http://schemas.microsoft.com/office/drawing/2014/main" id="{EA7EF1C1-433A-4A6F-B118-454203715230}"/>
              </a:ext>
            </a:extLst>
          </p:cNvPr>
          <p:cNvSpPr>
            <a:spLocks noGrp="1"/>
          </p:cNvSpPr>
          <p:nvPr>
            <p:ph sz="half" idx="1"/>
          </p:nvPr>
        </p:nvSpPr>
        <p:spPr>
          <a:xfrm>
            <a:off x="495300" y="2603500"/>
            <a:ext cx="4654924" cy="3416301"/>
          </a:xfrm>
        </p:spPr>
        <p:txBody>
          <a:bodyPr>
            <a:normAutofit fontScale="92500" lnSpcReduction="10000"/>
          </a:bodyPr>
          <a:lstStyle/>
          <a:p>
            <a:pPr marL="0" indent="0">
              <a:lnSpc>
                <a:spcPct val="120000"/>
              </a:lnSpc>
              <a:spcBef>
                <a:spcPts val="0"/>
              </a:spcBef>
              <a:buNone/>
            </a:pPr>
            <a:r>
              <a:rPr lang="en-US" b="1" u="sng">
                <a:latin typeface="Candara" panose="020E0502030303020204" pitchFamily="34" charset="0"/>
              </a:rPr>
              <a:t>RECRUITMENT DURATIONS</a:t>
            </a:r>
          </a:p>
          <a:p>
            <a:pPr marL="0" indent="0">
              <a:lnSpc>
                <a:spcPct val="120000"/>
              </a:lnSpc>
              <a:spcBef>
                <a:spcPts val="0"/>
              </a:spcBef>
              <a:buNone/>
            </a:pPr>
            <a:r>
              <a:rPr lang="en-US">
                <a:latin typeface="Candara" panose="020E0502030303020204" pitchFamily="34" charset="0"/>
              </a:rPr>
              <a:t>Typical Durations:</a:t>
            </a:r>
          </a:p>
          <a:p>
            <a:pPr>
              <a:lnSpc>
                <a:spcPct val="120000"/>
              </a:lnSpc>
              <a:spcBef>
                <a:spcPts val="600"/>
              </a:spcBef>
              <a:buSzPct val="65000"/>
            </a:pPr>
            <a:r>
              <a:rPr lang="en-US">
                <a:latin typeface="Candara" panose="020E0502030303020204" pitchFamily="34" charset="0"/>
              </a:rPr>
              <a:t>Classified:		Approx. 2½ - 3 months</a:t>
            </a:r>
          </a:p>
          <a:p>
            <a:pPr>
              <a:lnSpc>
                <a:spcPct val="120000"/>
              </a:lnSpc>
              <a:spcBef>
                <a:spcPts val="0"/>
              </a:spcBef>
              <a:buSzPct val="65000"/>
            </a:pPr>
            <a:r>
              <a:rPr lang="en-US">
                <a:latin typeface="Candara" panose="020E0502030303020204" pitchFamily="34" charset="0"/>
              </a:rPr>
              <a:t>Management:	Approx. 3½ - 4 months</a:t>
            </a:r>
          </a:p>
          <a:p>
            <a:pPr>
              <a:lnSpc>
                <a:spcPct val="120000"/>
              </a:lnSpc>
              <a:spcBef>
                <a:spcPts val="0"/>
              </a:spcBef>
              <a:buSzPct val="65000"/>
            </a:pPr>
            <a:r>
              <a:rPr lang="en-US">
                <a:latin typeface="Candara" panose="020E0502030303020204" pitchFamily="34" charset="0"/>
              </a:rPr>
              <a:t>FT Faculty:		Approx. 3½ - 4 months</a:t>
            </a:r>
          </a:p>
          <a:p>
            <a:pPr>
              <a:lnSpc>
                <a:spcPct val="120000"/>
              </a:lnSpc>
              <a:spcBef>
                <a:spcPts val="0"/>
              </a:spcBef>
              <a:buSzPct val="65000"/>
            </a:pPr>
            <a:r>
              <a:rPr lang="en-US">
                <a:latin typeface="Candara" panose="020E0502030303020204" pitchFamily="34" charset="0"/>
              </a:rPr>
              <a:t>PT Faculty:		Approx. 2 – 3 months</a:t>
            </a:r>
          </a:p>
          <a:p>
            <a:pPr marL="0" indent="0">
              <a:buNone/>
            </a:pPr>
            <a:endParaRPr lang="en-US"/>
          </a:p>
        </p:txBody>
      </p:sp>
      <p:sp>
        <p:nvSpPr>
          <p:cNvPr id="4" name="Content Placeholder 3">
            <a:extLst>
              <a:ext uri="{FF2B5EF4-FFF2-40B4-BE49-F238E27FC236}">
                <a16:creationId xmlns:a16="http://schemas.microsoft.com/office/drawing/2014/main" id="{0BCE6952-035E-4E69-8305-A766E0FCF026}"/>
              </a:ext>
            </a:extLst>
          </p:cNvPr>
          <p:cNvSpPr>
            <a:spLocks noGrp="1"/>
          </p:cNvSpPr>
          <p:nvPr>
            <p:ph sz="half" idx="2"/>
          </p:nvPr>
        </p:nvSpPr>
        <p:spPr>
          <a:xfrm>
            <a:off x="4935071" y="2603500"/>
            <a:ext cx="6758453" cy="3945218"/>
          </a:xfrm>
        </p:spPr>
        <p:txBody>
          <a:bodyPr>
            <a:normAutofit fontScale="92500" lnSpcReduction="10000"/>
          </a:bodyPr>
          <a:lstStyle/>
          <a:p>
            <a:pPr marL="0" indent="0">
              <a:lnSpc>
                <a:spcPct val="120000"/>
              </a:lnSpc>
              <a:spcBef>
                <a:spcPts val="0"/>
              </a:spcBef>
              <a:buNone/>
            </a:pPr>
            <a:r>
              <a:rPr lang="en-US" b="1" u="sng">
                <a:latin typeface="Candara" panose="020E0502030303020204" pitchFamily="34" charset="0"/>
              </a:rPr>
              <a:t>ADMINISTRATIVE SUPPORT</a:t>
            </a:r>
          </a:p>
          <a:p>
            <a:pPr marL="0" indent="0">
              <a:lnSpc>
                <a:spcPct val="120000"/>
              </a:lnSpc>
              <a:spcBef>
                <a:spcPts val="0"/>
              </a:spcBef>
              <a:buNone/>
            </a:pPr>
            <a:r>
              <a:rPr lang="en-US">
                <a:latin typeface="Candara" panose="020E0502030303020204" pitchFamily="34" charset="0"/>
              </a:rPr>
              <a:t>HM may delegate certain recruitment steps and tasks to an administrative support champion to support their recruitment, including but not limited to:</a:t>
            </a:r>
          </a:p>
          <a:p>
            <a:pPr>
              <a:lnSpc>
                <a:spcPct val="120000"/>
              </a:lnSpc>
              <a:spcBef>
                <a:spcPts val="600"/>
              </a:spcBef>
              <a:buSzPct val="65000"/>
            </a:pPr>
            <a:r>
              <a:rPr lang="en-US">
                <a:latin typeface="Candara" panose="020E0502030303020204" pitchFamily="34" charset="0"/>
              </a:rPr>
              <a:t>Typing up newly developed criteria and interview guides</a:t>
            </a:r>
          </a:p>
          <a:p>
            <a:pPr>
              <a:lnSpc>
                <a:spcPct val="120000"/>
              </a:lnSpc>
              <a:spcBef>
                <a:spcPts val="0"/>
              </a:spcBef>
              <a:buSzPct val="65000"/>
            </a:pPr>
            <a:r>
              <a:rPr lang="en-US">
                <a:latin typeface="Candara" panose="020E0502030303020204" pitchFamily="34" charset="0"/>
              </a:rPr>
              <a:t>Preparing committee packets and/or distributing materials to committee members</a:t>
            </a:r>
          </a:p>
          <a:p>
            <a:pPr>
              <a:lnSpc>
                <a:spcPct val="120000"/>
              </a:lnSpc>
              <a:spcBef>
                <a:spcPts val="0"/>
              </a:spcBef>
              <a:buSzPct val="65000"/>
            </a:pPr>
            <a:r>
              <a:rPr lang="en-US">
                <a:latin typeface="Candara" panose="020E0502030303020204" pitchFamily="34" charset="0"/>
              </a:rPr>
              <a:t>Booking meetings/interviews/media</a:t>
            </a:r>
          </a:p>
          <a:p>
            <a:pPr>
              <a:lnSpc>
                <a:spcPct val="120000"/>
              </a:lnSpc>
              <a:spcBef>
                <a:spcPts val="0"/>
              </a:spcBef>
              <a:buSzPct val="65000"/>
            </a:pPr>
            <a:r>
              <a:rPr lang="en-US">
                <a:latin typeface="Candara" panose="020E0502030303020204" pitchFamily="34" charset="0"/>
              </a:rPr>
              <a:t>Scheduling and confirming candidates’ interviews</a:t>
            </a:r>
          </a:p>
          <a:p>
            <a:pPr>
              <a:lnSpc>
                <a:spcPct val="120000"/>
              </a:lnSpc>
              <a:spcBef>
                <a:spcPts val="0"/>
              </a:spcBef>
              <a:buSzPct val="65000"/>
            </a:pPr>
            <a:r>
              <a:rPr lang="en-US">
                <a:latin typeface="Candara" panose="020E0502030303020204" pitchFamily="34" charset="0"/>
              </a:rPr>
              <a:t>Greeting candidates for pre-interview exercises and question previews</a:t>
            </a:r>
          </a:p>
          <a:p>
            <a:pPr>
              <a:lnSpc>
                <a:spcPct val="120000"/>
              </a:lnSpc>
              <a:spcBef>
                <a:spcPts val="0"/>
              </a:spcBef>
              <a:buSzPct val="65000"/>
            </a:pPr>
            <a:r>
              <a:rPr lang="en-US">
                <a:latin typeface="Candara" panose="020E0502030303020204" pitchFamily="34" charset="0"/>
              </a:rPr>
              <a:t>Collecting and returning recruitment materials to HR at end of recruitment</a:t>
            </a:r>
          </a:p>
          <a:p>
            <a:pPr marL="0" indent="0">
              <a:buNone/>
            </a:pPr>
            <a:endParaRPr lang="en-US"/>
          </a:p>
        </p:txBody>
      </p:sp>
      <p:pic>
        <p:nvPicPr>
          <p:cNvPr id="6" name="Audio 5">
            <a:hlinkClick r:id="" action="ppaction://media"/>
            <a:extLst>
              <a:ext uri="{FF2B5EF4-FFF2-40B4-BE49-F238E27FC236}">
                <a16:creationId xmlns:a16="http://schemas.microsoft.com/office/drawing/2014/main" id="{4819851B-0873-4E9F-A273-103F4C8BBF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3984023"/>
      </p:ext>
    </p:extLst>
  </p:cSld>
  <p:clrMapOvr>
    <a:masterClrMapping/>
  </p:clrMapOvr>
  <mc:AlternateContent xmlns:mc="http://schemas.openxmlformats.org/markup-compatibility/2006" xmlns:p14="http://schemas.microsoft.com/office/powerpoint/2010/main">
    <mc:Choice Requires="p14">
      <p:transition spd="slow" p14:dur="2000" advTm="57218"/>
    </mc:Choice>
    <mc:Fallback xmlns="">
      <p:transition spd="slow" advTm="57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F8127-C9EF-465A-AA6B-303355A02117}"/>
              </a:ext>
            </a:extLst>
          </p:cNvPr>
          <p:cNvSpPr>
            <a:spLocks noGrp="1"/>
          </p:cNvSpPr>
          <p:nvPr>
            <p:ph type="title"/>
          </p:nvPr>
        </p:nvSpPr>
        <p:spPr/>
        <p:txBody>
          <a:bodyPr/>
          <a:lstStyle/>
          <a:p>
            <a:r>
              <a:rPr lang="en-US">
                <a:latin typeface="Candara" panose="020E0502030303020204" pitchFamily="34" charset="0"/>
              </a:rPr>
              <a:t>RESOURCES</a:t>
            </a:r>
          </a:p>
        </p:txBody>
      </p:sp>
      <p:sp>
        <p:nvSpPr>
          <p:cNvPr id="3" name="Content Placeholder 2">
            <a:extLst>
              <a:ext uri="{FF2B5EF4-FFF2-40B4-BE49-F238E27FC236}">
                <a16:creationId xmlns:a16="http://schemas.microsoft.com/office/drawing/2014/main" id="{9B440DF8-1C99-4488-A19C-FF45A54DEDB8}"/>
              </a:ext>
            </a:extLst>
          </p:cNvPr>
          <p:cNvSpPr>
            <a:spLocks noGrp="1"/>
          </p:cNvSpPr>
          <p:nvPr>
            <p:ph sz="half" idx="1"/>
          </p:nvPr>
        </p:nvSpPr>
        <p:spPr>
          <a:xfrm>
            <a:off x="551329" y="2603500"/>
            <a:ext cx="5428783" cy="3810746"/>
          </a:xfrm>
        </p:spPr>
        <p:txBody>
          <a:bodyPr/>
          <a:lstStyle/>
          <a:p>
            <a:pPr lvl="0">
              <a:buSzPct val="65000"/>
            </a:pPr>
            <a:r>
              <a:rPr lang="en-US" u="sng">
                <a:solidFill>
                  <a:schemeClr val="accent1">
                    <a:lumMod val="60000"/>
                    <a:lumOff val="40000"/>
                  </a:schemeClr>
                </a:solidFill>
                <a:latin typeface="Candara" panose="020E0502030303020204" pitchFamily="34" charset="0"/>
                <a:hlinkClick r:id="rId5">
                  <a:extLst>
                    <a:ext uri="{A12FA001-AC4F-418D-AE19-62706E023703}">
                      <ahyp:hlinkClr xmlns:ahyp="http://schemas.microsoft.com/office/drawing/2018/hyperlinkcolor" val="tx"/>
                    </a:ext>
                  </a:extLst>
                </a:hlinkClick>
              </a:rPr>
              <a:t>Minimum Qualifications for Faculty &amp; Administrators in California Community Colleges</a:t>
            </a:r>
            <a:endParaRPr lang="en-US">
              <a:solidFill>
                <a:schemeClr val="accent1">
                  <a:lumMod val="60000"/>
                  <a:lumOff val="40000"/>
                </a:schemeClr>
              </a:solidFill>
              <a:latin typeface="Candara" panose="020E0502030303020204" pitchFamily="34" charset="0"/>
            </a:endParaRPr>
          </a:p>
          <a:p>
            <a:pPr lvl="0">
              <a:spcBef>
                <a:spcPts val="1200"/>
              </a:spcBef>
              <a:buSzPct val="65000"/>
            </a:pPr>
            <a:r>
              <a:rPr lang="en-US">
                <a:latin typeface="Candara" panose="020E0502030303020204" pitchFamily="34" charset="0"/>
              </a:rPr>
              <a:t>MCCD </a:t>
            </a:r>
            <a:r>
              <a:rPr lang="en-US" u="sng">
                <a:solidFill>
                  <a:schemeClr val="accent1">
                    <a:lumMod val="60000"/>
                    <a:lumOff val="40000"/>
                  </a:schemeClr>
                </a:solidFill>
                <a:latin typeface="Candara" panose="020E0502030303020204" pitchFamily="34" charset="0"/>
                <a:hlinkClick r:id="rId6">
                  <a:extLst>
                    <a:ext uri="{A12FA001-AC4F-418D-AE19-62706E023703}">
                      <ahyp:hlinkClr xmlns:ahyp="http://schemas.microsoft.com/office/drawing/2018/hyperlinkcolor" val="tx"/>
                    </a:ext>
                  </a:extLst>
                </a:hlinkClick>
              </a:rPr>
              <a:t>BP 7120</a:t>
            </a:r>
            <a:r>
              <a:rPr lang="en-US">
                <a:latin typeface="Candara" panose="020E0502030303020204" pitchFamily="34" charset="0"/>
              </a:rPr>
              <a:t> &amp; </a:t>
            </a:r>
            <a:r>
              <a:rPr lang="en-US" u="sng">
                <a:solidFill>
                  <a:schemeClr val="accent1">
                    <a:lumMod val="60000"/>
                    <a:lumOff val="40000"/>
                  </a:schemeClr>
                </a:solidFill>
                <a:latin typeface="Candara" panose="020E0502030303020204" pitchFamily="34" charset="0"/>
                <a:hlinkClick r:id="rId7">
                  <a:extLst>
                    <a:ext uri="{A12FA001-AC4F-418D-AE19-62706E023703}">
                      <ahyp:hlinkClr xmlns:ahyp="http://schemas.microsoft.com/office/drawing/2018/hyperlinkcolor" val="tx"/>
                    </a:ext>
                  </a:extLst>
                </a:hlinkClick>
              </a:rPr>
              <a:t>AP 7120</a:t>
            </a:r>
            <a:r>
              <a:rPr lang="en-US">
                <a:latin typeface="Candara" panose="020E0502030303020204" pitchFamily="34" charset="0"/>
              </a:rPr>
              <a:t> – </a:t>
            </a:r>
            <a:r>
              <a:rPr lang="en-US" i="1">
                <a:latin typeface="Candara" panose="020E0502030303020204" pitchFamily="34" charset="0"/>
              </a:rPr>
              <a:t>Employment Recruitment</a:t>
            </a:r>
            <a:endParaRPr lang="en-US">
              <a:latin typeface="Candara" panose="020E0502030303020204" pitchFamily="34" charset="0"/>
            </a:endParaRPr>
          </a:p>
          <a:p>
            <a:pPr lvl="0">
              <a:spcBef>
                <a:spcPts val="1200"/>
              </a:spcBef>
              <a:buSzPct val="65000"/>
            </a:pPr>
            <a:r>
              <a:rPr lang="en-US">
                <a:latin typeface="Candara" panose="020E0502030303020204" pitchFamily="34" charset="0"/>
              </a:rPr>
              <a:t>MCCD </a:t>
            </a:r>
            <a:r>
              <a:rPr lang="en-US" u="sng">
                <a:solidFill>
                  <a:schemeClr val="accent1">
                    <a:lumMod val="60000"/>
                    <a:lumOff val="40000"/>
                  </a:schemeClr>
                </a:solidFill>
                <a:latin typeface="Candara" panose="020E0502030303020204" pitchFamily="34" charset="0"/>
                <a:hlinkClick r:id="rId8">
                  <a:extLst>
                    <a:ext uri="{A12FA001-AC4F-418D-AE19-62706E023703}">
                      <ahyp:hlinkClr xmlns:ahyp="http://schemas.microsoft.com/office/drawing/2018/hyperlinkcolor" val="tx"/>
                    </a:ext>
                  </a:extLst>
                </a:hlinkClick>
              </a:rPr>
              <a:t>BP 7210</a:t>
            </a:r>
            <a:r>
              <a:rPr lang="en-US">
                <a:latin typeface="Candara" panose="020E0502030303020204" pitchFamily="34" charset="0"/>
              </a:rPr>
              <a:t> &amp; </a:t>
            </a:r>
            <a:r>
              <a:rPr lang="en-US" u="sng">
                <a:solidFill>
                  <a:schemeClr val="accent1">
                    <a:lumMod val="60000"/>
                    <a:lumOff val="40000"/>
                  </a:schemeClr>
                </a:solidFill>
                <a:latin typeface="Candara" panose="020E0502030303020204" pitchFamily="34" charset="0"/>
                <a:hlinkClick r:id="rId9">
                  <a:extLst>
                    <a:ext uri="{A12FA001-AC4F-418D-AE19-62706E023703}">
                      <ahyp:hlinkClr xmlns:ahyp="http://schemas.microsoft.com/office/drawing/2018/hyperlinkcolor" val="tx"/>
                    </a:ext>
                  </a:extLst>
                </a:hlinkClick>
              </a:rPr>
              <a:t>AP 7210</a:t>
            </a:r>
            <a:r>
              <a:rPr lang="en-US">
                <a:latin typeface="Candara" panose="020E0502030303020204" pitchFamily="34" charset="0"/>
              </a:rPr>
              <a:t> – </a:t>
            </a:r>
            <a:r>
              <a:rPr lang="en-US" i="1">
                <a:latin typeface="Candara" panose="020E0502030303020204" pitchFamily="34" charset="0"/>
              </a:rPr>
              <a:t>Academic Employees</a:t>
            </a:r>
            <a:endParaRPr lang="en-US">
              <a:latin typeface="Candara" panose="020E0502030303020204" pitchFamily="34" charset="0"/>
            </a:endParaRPr>
          </a:p>
          <a:p>
            <a:pPr lvl="0">
              <a:spcBef>
                <a:spcPts val="1200"/>
              </a:spcBef>
              <a:buSzPct val="65000"/>
            </a:pPr>
            <a:r>
              <a:rPr lang="en-US">
                <a:latin typeface="Candara" panose="020E0502030303020204" pitchFamily="34" charset="0"/>
              </a:rPr>
              <a:t>MCCD </a:t>
            </a:r>
            <a:r>
              <a:rPr lang="en-US" u="sng">
                <a:solidFill>
                  <a:schemeClr val="accent1">
                    <a:lumMod val="60000"/>
                    <a:lumOff val="40000"/>
                  </a:schemeClr>
                </a:solidFill>
                <a:latin typeface="Candara" panose="020E0502030303020204" pitchFamily="34" charset="0"/>
                <a:hlinkClick r:id="rId10">
                  <a:extLst>
                    <a:ext uri="{A12FA001-AC4F-418D-AE19-62706E023703}">
                      <ahyp:hlinkClr xmlns:ahyp="http://schemas.microsoft.com/office/drawing/2018/hyperlinkcolor" val="tx"/>
                    </a:ext>
                  </a:extLst>
                </a:hlinkClick>
              </a:rPr>
              <a:t>AP 7211</a:t>
            </a:r>
            <a:r>
              <a:rPr lang="en-US">
                <a:latin typeface="Candara" panose="020E0502030303020204" pitchFamily="34" charset="0"/>
              </a:rPr>
              <a:t> – </a:t>
            </a:r>
            <a:r>
              <a:rPr lang="en-US" i="1">
                <a:latin typeface="Candara" panose="020E0502030303020204" pitchFamily="34" charset="0"/>
              </a:rPr>
              <a:t>Faculty Service Areas, Minimum Qualifications, and Equivalencies</a:t>
            </a:r>
            <a:endParaRPr lang="en-US">
              <a:latin typeface="Candara" panose="020E0502030303020204" pitchFamily="34" charset="0"/>
            </a:endParaRPr>
          </a:p>
          <a:p>
            <a:pPr lvl="0">
              <a:spcBef>
                <a:spcPts val="1200"/>
              </a:spcBef>
              <a:buSzPct val="65000"/>
            </a:pPr>
            <a:r>
              <a:rPr lang="en-US">
                <a:latin typeface="Candara" panose="020E0502030303020204" pitchFamily="34" charset="0"/>
              </a:rPr>
              <a:t>MCCD </a:t>
            </a:r>
            <a:r>
              <a:rPr lang="en-US" u="sng">
                <a:solidFill>
                  <a:schemeClr val="accent1">
                    <a:lumMod val="60000"/>
                    <a:lumOff val="40000"/>
                  </a:schemeClr>
                </a:solidFill>
                <a:latin typeface="Candara" panose="020E0502030303020204" pitchFamily="34" charset="0"/>
                <a:hlinkClick r:id="rId11">
                  <a:extLst>
                    <a:ext uri="{A12FA001-AC4F-418D-AE19-62706E023703}">
                      <ahyp:hlinkClr xmlns:ahyp="http://schemas.microsoft.com/office/drawing/2018/hyperlinkcolor" val="tx"/>
                    </a:ext>
                  </a:extLst>
                </a:hlinkClick>
              </a:rPr>
              <a:t>AP7212</a:t>
            </a:r>
            <a:r>
              <a:rPr lang="en-US">
                <a:latin typeface="Candara" panose="020E0502030303020204" pitchFamily="34" charset="0"/>
              </a:rPr>
              <a:t> – </a:t>
            </a:r>
            <a:r>
              <a:rPr lang="en-US" i="1">
                <a:latin typeface="Candara" panose="020E0502030303020204" pitchFamily="34" charset="0"/>
              </a:rPr>
              <a:t>Temporary Faculty</a:t>
            </a:r>
            <a:endParaRPr lang="en-US">
              <a:latin typeface="Candara" panose="020E0502030303020204" pitchFamily="34" charset="0"/>
            </a:endParaRPr>
          </a:p>
        </p:txBody>
      </p:sp>
      <p:sp>
        <p:nvSpPr>
          <p:cNvPr id="4" name="Content Placeholder 3">
            <a:extLst>
              <a:ext uri="{FF2B5EF4-FFF2-40B4-BE49-F238E27FC236}">
                <a16:creationId xmlns:a16="http://schemas.microsoft.com/office/drawing/2014/main" id="{3D974788-4446-407B-B088-6DF965F620DB}"/>
              </a:ext>
            </a:extLst>
          </p:cNvPr>
          <p:cNvSpPr>
            <a:spLocks noGrp="1"/>
          </p:cNvSpPr>
          <p:nvPr>
            <p:ph sz="half" idx="2"/>
          </p:nvPr>
        </p:nvSpPr>
        <p:spPr>
          <a:xfrm>
            <a:off x="6208712" y="2603499"/>
            <a:ext cx="5428783" cy="3810747"/>
          </a:xfrm>
        </p:spPr>
        <p:txBody>
          <a:bodyPr/>
          <a:lstStyle/>
          <a:p>
            <a:pPr lvl="0">
              <a:spcBef>
                <a:spcPts val="0"/>
              </a:spcBef>
              <a:buSzPct val="65000"/>
            </a:pPr>
            <a:r>
              <a:rPr lang="en-US">
                <a:latin typeface="Candara" panose="020E0502030303020204" pitchFamily="34" charset="0"/>
              </a:rPr>
              <a:t>MCCD </a:t>
            </a:r>
            <a:r>
              <a:rPr lang="en-US" i="1" u="sng">
                <a:solidFill>
                  <a:schemeClr val="accent1">
                    <a:lumMod val="60000"/>
                    <a:lumOff val="40000"/>
                  </a:schemeClr>
                </a:solidFill>
                <a:latin typeface="Candara" panose="020E0502030303020204" pitchFamily="34" charset="0"/>
                <a:hlinkClick r:id="rId12">
                  <a:extLst>
                    <a:ext uri="{A12FA001-AC4F-418D-AE19-62706E023703}">
                      <ahyp:hlinkClr xmlns:ahyp="http://schemas.microsoft.com/office/drawing/2018/hyperlinkcolor" val="tx"/>
                    </a:ext>
                  </a:extLst>
                </a:hlinkClick>
              </a:rPr>
              <a:t>Collective Bargaining Agreements</a:t>
            </a:r>
            <a:endParaRPr lang="en-US">
              <a:solidFill>
                <a:schemeClr val="accent1">
                  <a:lumMod val="60000"/>
                  <a:lumOff val="40000"/>
                </a:schemeClr>
              </a:solidFill>
              <a:latin typeface="Candara" panose="020E0502030303020204" pitchFamily="34" charset="0"/>
            </a:endParaRPr>
          </a:p>
          <a:p>
            <a:pPr lvl="0">
              <a:spcBef>
                <a:spcPts val="1200"/>
              </a:spcBef>
              <a:buSzPct val="65000"/>
            </a:pPr>
            <a:r>
              <a:rPr lang="en-US">
                <a:latin typeface="Candara" panose="020E0502030303020204" pitchFamily="34" charset="0"/>
              </a:rPr>
              <a:t>MCCD </a:t>
            </a:r>
            <a:r>
              <a:rPr lang="en-US" i="1" u="sng">
                <a:solidFill>
                  <a:schemeClr val="accent1">
                    <a:lumMod val="60000"/>
                    <a:lumOff val="40000"/>
                  </a:schemeClr>
                </a:solidFill>
                <a:latin typeface="Candara" panose="020E0502030303020204" pitchFamily="34" charset="0"/>
                <a:hlinkClick r:id="rId13">
                  <a:extLst>
                    <a:ext uri="{A12FA001-AC4F-418D-AE19-62706E023703}">
                      <ahyp:hlinkClr xmlns:ahyp="http://schemas.microsoft.com/office/drawing/2018/hyperlinkcolor" val="tx"/>
                    </a:ext>
                  </a:extLst>
                </a:hlinkClick>
              </a:rPr>
              <a:t>Classification &amp; Compensation</a:t>
            </a:r>
            <a:endParaRPr lang="en-US">
              <a:solidFill>
                <a:schemeClr val="accent1">
                  <a:lumMod val="60000"/>
                  <a:lumOff val="40000"/>
                </a:schemeClr>
              </a:solidFill>
              <a:latin typeface="Candara" panose="020E0502030303020204" pitchFamily="34" charset="0"/>
            </a:endParaRPr>
          </a:p>
          <a:p>
            <a:pPr lvl="0">
              <a:spcBef>
                <a:spcPts val="1200"/>
              </a:spcBef>
              <a:buSzPct val="65000"/>
            </a:pPr>
            <a:r>
              <a:rPr lang="en-US">
                <a:latin typeface="Candara" panose="020E0502030303020204" pitchFamily="34" charset="0"/>
              </a:rPr>
              <a:t>COM HR Department’s </a:t>
            </a:r>
            <a:r>
              <a:rPr lang="en-US" i="1" u="sng">
                <a:solidFill>
                  <a:schemeClr val="accent1">
                    <a:lumMod val="60000"/>
                    <a:lumOff val="40000"/>
                  </a:schemeClr>
                </a:solidFill>
                <a:latin typeface="Candara" panose="020E0502030303020204" pitchFamily="34" charset="0"/>
                <a:hlinkClick r:id="rId14">
                  <a:extLst>
                    <a:ext uri="{A12FA001-AC4F-418D-AE19-62706E023703}">
                      <ahyp:hlinkClr xmlns:ahyp="http://schemas.microsoft.com/office/drawing/2018/hyperlinkcolor" val="tx"/>
                    </a:ext>
                  </a:extLst>
                </a:hlinkClick>
              </a:rPr>
              <a:t>Guidelines for Recruitment &amp; Hiring</a:t>
            </a:r>
            <a:endParaRPr lang="en-US">
              <a:solidFill>
                <a:schemeClr val="accent1">
                  <a:lumMod val="60000"/>
                  <a:lumOff val="40000"/>
                </a:schemeClr>
              </a:solidFill>
              <a:latin typeface="Candara" panose="020E0502030303020204" pitchFamily="34" charset="0"/>
            </a:endParaRPr>
          </a:p>
          <a:p>
            <a:pPr lvl="0">
              <a:spcBef>
                <a:spcPts val="1200"/>
              </a:spcBef>
              <a:buSzPct val="65000"/>
            </a:pPr>
            <a:r>
              <a:rPr lang="en-US">
                <a:latin typeface="Candara" panose="020E0502030303020204" pitchFamily="34" charset="0"/>
              </a:rPr>
              <a:t>COM HR Department’s </a:t>
            </a:r>
            <a:r>
              <a:rPr lang="en-US" i="1" u="sng">
                <a:solidFill>
                  <a:schemeClr val="accent1">
                    <a:lumMod val="60000"/>
                    <a:lumOff val="40000"/>
                  </a:schemeClr>
                </a:solidFill>
                <a:latin typeface="Candara" panose="020E0502030303020204" pitchFamily="34" charset="0"/>
                <a:hlinkClick r:id="rId15">
                  <a:extLst>
                    <a:ext uri="{A12FA001-AC4F-418D-AE19-62706E023703}">
                      <ahyp:hlinkClr xmlns:ahyp="http://schemas.microsoft.com/office/drawing/2018/hyperlinkcolor" val="tx"/>
                    </a:ext>
                  </a:extLst>
                </a:hlinkClick>
              </a:rPr>
              <a:t>Career Opportunities</a:t>
            </a:r>
            <a:r>
              <a:rPr lang="en-US" i="1">
                <a:latin typeface="Candara" panose="020E0502030303020204" pitchFamily="34" charset="0"/>
              </a:rPr>
              <a:t> </a:t>
            </a:r>
            <a:r>
              <a:rPr lang="en-US">
                <a:latin typeface="Candara" panose="020E0502030303020204" pitchFamily="34" charset="0"/>
              </a:rPr>
              <a:t>(for applicants)</a:t>
            </a:r>
          </a:p>
          <a:p>
            <a:pPr>
              <a:spcBef>
                <a:spcPts val="1200"/>
              </a:spcBef>
              <a:buSzPct val="65000"/>
            </a:pPr>
            <a:r>
              <a:rPr lang="en-US">
                <a:latin typeface="Candara" panose="020E0502030303020204" pitchFamily="34" charset="0"/>
              </a:rPr>
              <a:t>COM HR Department’s </a:t>
            </a:r>
            <a:r>
              <a:rPr lang="en-US" i="1" u="sng">
                <a:solidFill>
                  <a:schemeClr val="accent1">
                    <a:lumMod val="60000"/>
                    <a:lumOff val="40000"/>
                  </a:schemeClr>
                </a:solidFill>
                <a:latin typeface="Candara" panose="020E0502030303020204" pitchFamily="34" charset="0"/>
                <a:hlinkClick r:id="rId16">
                  <a:extLst>
                    <a:ext uri="{A12FA001-AC4F-418D-AE19-62706E023703}">
                      <ahyp:hlinkClr xmlns:ahyp="http://schemas.microsoft.com/office/drawing/2018/hyperlinkcolor" val="tx"/>
                    </a:ext>
                  </a:extLst>
                </a:hlinkClick>
              </a:rPr>
              <a:t>Employment FAQs</a:t>
            </a:r>
            <a:r>
              <a:rPr lang="en-US">
                <a:latin typeface="Candara" panose="020E0502030303020204" pitchFamily="34" charset="0"/>
              </a:rPr>
              <a:t> (for applicants)</a:t>
            </a:r>
          </a:p>
        </p:txBody>
      </p:sp>
      <p:pic>
        <p:nvPicPr>
          <p:cNvPr id="5" name="Audio 4">
            <a:hlinkClick r:id="" action="ppaction://media"/>
            <a:extLst>
              <a:ext uri="{FF2B5EF4-FFF2-40B4-BE49-F238E27FC236}">
                <a16:creationId xmlns:a16="http://schemas.microsoft.com/office/drawing/2014/main" id="{8C04D732-1A84-4935-9D7B-AD225D49B7B4}"/>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7448914"/>
      </p:ext>
    </p:extLst>
  </p:cSld>
  <p:clrMapOvr>
    <a:masterClrMapping/>
  </p:clrMapOvr>
  <mc:AlternateContent xmlns:mc="http://schemas.openxmlformats.org/markup-compatibility/2006" xmlns:p14="http://schemas.microsoft.com/office/powerpoint/2010/main">
    <mc:Choice Requires="p14">
      <p:transition spd="slow" p14:dur="2000" advTm="18392"/>
    </mc:Choice>
    <mc:Fallback xmlns="">
      <p:transition spd="slow" advTm="1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0019A-9F7B-448C-953E-05C551939DF8}"/>
              </a:ext>
            </a:extLst>
          </p:cNvPr>
          <p:cNvSpPr>
            <a:spLocks noGrp="1"/>
          </p:cNvSpPr>
          <p:nvPr>
            <p:ph type="title"/>
          </p:nvPr>
        </p:nvSpPr>
        <p:spPr/>
        <p:txBody>
          <a:bodyPr/>
          <a:lstStyle/>
          <a:p>
            <a:r>
              <a:rPr lang="en-US">
                <a:latin typeface="Candara" panose="020E0502030303020204" pitchFamily="34" charset="0"/>
              </a:rPr>
              <a:t>EMPLOYMENT SERVICES TEAM</a:t>
            </a:r>
          </a:p>
        </p:txBody>
      </p:sp>
      <p:sp>
        <p:nvSpPr>
          <p:cNvPr id="3" name="Content Placeholder 2">
            <a:extLst>
              <a:ext uri="{FF2B5EF4-FFF2-40B4-BE49-F238E27FC236}">
                <a16:creationId xmlns:a16="http://schemas.microsoft.com/office/drawing/2014/main" id="{F085BD91-CCEC-4AA0-AEC6-2E6462A07A92}"/>
              </a:ext>
            </a:extLst>
          </p:cNvPr>
          <p:cNvSpPr>
            <a:spLocks noGrp="1"/>
          </p:cNvSpPr>
          <p:nvPr>
            <p:ph idx="1"/>
          </p:nvPr>
        </p:nvSpPr>
        <p:spPr>
          <a:xfrm>
            <a:off x="2796988" y="2522817"/>
            <a:ext cx="6172200" cy="3851089"/>
          </a:xfrm>
        </p:spPr>
        <p:txBody>
          <a:bodyPr>
            <a:normAutofit fontScale="92500" lnSpcReduction="20000"/>
          </a:bodyPr>
          <a:lstStyle/>
          <a:p>
            <a:pPr marL="0" indent="0">
              <a:lnSpc>
                <a:spcPct val="120000"/>
              </a:lnSpc>
              <a:spcBef>
                <a:spcPts val="0"/>
              </a:spcBef>
              <a:buNone/>
            </a:pPr>
            <a:r>
              <a:rPr lang="en-US" u="sng">
                <a:latin typeface="Candara" panose="020E0502030303020204" pitchFamily="34" charset="0"/>
              </a:rPr>
              <a:t>Classification &amp; Compensation</a:t>
            </a:r>
            <a:r>
              <a:rPr lang="en-US">
                <a:latin typeface="Candara" panose="020E0502030303020204" pitchFamily="34" charset="0"/>
              </a:rPr>
              <a:t>	</a:t>
            </a:r>
          </a:p>
          <a:p>
            <a:pPr marL="0" indent="0">
              <a:lnSpc>
                <a:spcPct val="120000"/>
              </a:lnSpc>
              <a:spcBef>
                <a:spcPts val="200"/>
              </a:spcBef>
              <a:buNone/>
            </a:pPr>
            <a:r>
              <a:rPr lang="en-US" b="1" i="1">
                <a:latin typeface="Candara" panose="020E0502030303020204" pitchFamily="34" charset="0"/>
              </a:rPr>
              <a:t>NIKKI HARRIS</a:t>
            </a:r>
            <a:r>
              <a:rPr lang="en-US" i="1">
                <a:latin typeface="Candara" panose="020E0502030303020204" pitchFamily="34" charset="0"/>
              </a:rPr>
              <a:t>, Executive Director of Human Resources</a:t>
            </a:r>
            <a:endParaRPr lang="en-US">
              <a:latin typeface="Candara" panose="020E0502030303020204" pitchFamily="34" charset="0"/>
            </a:endParaRPr>
          </a:p>
          <a:p>
            <a:pPr marL="0" indent="0">
              <a:lnSpc>
                <a:spcPct val="120000"/>
              </a:lnSpc>
              <a:spcBef>
                <a:spcPts val="0"/>
              </a:spcBef>
              <a:buNone/>
            </a:pPr>
            <a:r>
              <a:rPr lang="en-US" u="sng">
                <a:solidFill>
                  <a:schemeClr val="accent1">
                    <a:lumMod val="60000"/>
                    <a:lumOff val="40000"/>
                  </a:schemeClr>
                </a:solidFill>
                <a:latin typeface="Candara" panose="020E0502030303020204" pitchFamily="34" charset="0"/>
                <a:hlinkClick r:id="rId5">
                  <a:extLst>
                    <a:ext uri="{A12FA001-AC4F-418D-AE19-62706E023703}">
                      <ahyp:hlinkClr xmlns:ahyp="http://schemas.microsoft.com/office/drawing/2018/hyperlinkcolor" val="tx"/>
                    </a:ext>
                  </a:extLst>
                </a:hlinkClick>
              </a:rPr>
              <a:t>nharris@marin.edu</a:t>
            </a:r>
            <a:endParaRPr lang="en-US">
              <a:solidFill>
                <a:schemeClr val="accent1">
                  <a:lumMod val="60000"/>
                  <a:lumOff val="40000"/>
                </a:schemeClr>
              </a:solidFill>
              <a:latin typeface="Candara" panose="020E0502030303020204" pitchFamily="34" charset="0"/>
            </a:endParaRPr>
          </a:p>
          <a:p>
            <a:pPr marL="0" indent="0">
              <a:lnSpc>
                <a:spcPct val="120000"/>
              </a:lnSpc>
              <a:spcBef>
                <a:spcPts val="0"/>
              </a:spcBef>
              <a:buNone/>
            </a:pPr>
            <a:r>
              <a:rPr lang="en-US">
                <a:latin typeface="Candara" panose="020E0502030303020204" pitchFamily="34" charset="0"/>
              </a:rPr>
              <a:t>(415) 485-9520</a:t>
            </a:r>
          </a:p>
          <a:p>
            <a:pPr marL="0" indent="0">
              <a:lnSpc>
                <a:spcPct val="120000"/>
              </a:lnSpc>
              <a:spcBef>
                <a:spcPts val="0"/>
              </a:spcBef>
              <a:buNone/>
            </a:pPr>
            <a:endParaRPr lang="en-US">
              <a:latin typeface="Candara" panose="020E0502030303020204" pitchFamily="34" charset="0"/>
            </a:endParaRPr>
          </a:p>
          <a:p>
            <a:pPr marL="0" indent="0">
              <a:lnSpc>
                <a:spcPct val="120000"/>
              </a:lnSpc>
              <a:spcBef>
                <a:spcPts val="0"/>
              </a:spcBef>
              <a:buNone/>
            </a:pPr>
            <a:r>
              <a:rPr lang="en-US" u="sng">
                <a:latin typeface="Candara" panose="020E0502030303020204" pitchFamily="34" charset="0"/>
              </a:rPr>
              <a:t>Classified &amp; Classified Management Positions</a:t>
            </a:r>
            <a:endParaRPr lang="en-US">
              <a:latin typeface="Candara" panose="020E0502030303020204" pitchFamily="34" charset="0"/>
            </a:endParaRPr>
          </a:p>
          <a:p>
            <a:pPr marL="0" indent="0">
              <a:lnSpc>
                <a:spcPct val="120000"/>
              </a:lnSpc>
              <a:spcBef>
                <a:spcPts val="200"/>
              </a:spcBef>
              <a:buNone/>
            </a:pPr>
            <a:r>
              <a:rPr lang="en-US" b="1" i="1">
                <a:latin typeface="Candara" panose="020E0502030303020204" pitchFamily="34" charset="0"/>
              </a:rPr>
              <a:t>JULIE BREAKSTONE</a:t>
            </a:r>
            <a:r>
              <a:rPr lang="en-US" i="1">
                <a:latin typeface="Candara" panose="020E0502030303020204" pitchFamily="34" charset="0"/>
              </a:rPr>
              <a:t>, Employment Services Coordinator</a:t>
            </a:r>
            <a:endParaRPr lang="en-US">
              <a:latin typeface="Candara" panose="020E0502030303020204" pitchFamily="34" charset="0"/>
            </a:endParaRPr>
          </a:p>
          <a:p>
            <a:pPr marL="0" indent="0">
              <a:lnSpc>
                <a:spcPct val="120000"/>
              </a:lnSpc>
              <a:spcBef>
                <a:spcPts val="0"/>
              </a:spcBef>
              <a:buNone/>
            </a:pPr>
            <a:r>
              <a:rPr lang="en-US" u="sng">
                <a:solidFill>
                  <a:schemeClr val="accent1">
                    <a:lumMod val="60000"/>
                    <a:lumOff val="40000"/>
                  </a:schemeClr>
                </a:solidFill>
                <a:latin typeface="Candara" panose="020E0502030303020204" pitchFamily="34" charset="0"/>
                <a:hlinkClick r:id="rId6">
                  <a:extLst>
                    <a:ext uri="{A12FA001-AC4F-418D-AE19-62706E023703}">
                      <ahyp:hlinkClr xmlns:ahyp="http://schemas.microsoft.com/office/drawing/2018/hyperlinkcolor" val="tx"/>
                    </a:ext>
                  </a:extLst>
                </a:hlinkClick>
              </a:rPr>
              <a:t>jbreakstone@marin.edu</a:t>
            </a:r>
            <a:endParaRPr lang="en-US">
              <a:solidFill>
                <a:schemeClr val="accent1">
                  <a:lumMod val="60000"/>
                  <a:lumOff val="40000"/>
                </a:schemeClr>
              </a:solidFill>
              <a:latin typeface="Candara" panose="020E0502030303020204" pitchFamily="34" charset="0"/>
            </a:endParaRPr>
          </a:p>
          <a:p>
            <a:pPr marL="0" indent="0">
              <a:lnSpc>
                <a:spcPct val="120000"/>
              </a:lnSpc>
              <a:spcBef>
                <a:spcPts val="0"/>
              </a:spcBef>
              <a:buNone/>
            </a:pPr>
            <a:r>
              <a:rPr lang="en-US">
                <a:latin typeface="Candara" panose="020E0502030303020204" pitchFamily="34" charset="0"/>
              </a:rPr>
              <a:t>(415) 485-9331</a:t>
            </a:r>
          </a:p>
          <a:p>
            <a:pPr marL="0" indent="0">
              <a:lnSpc>
                <a:spcPct val="120000"/>
              </a:lnSpc>
              <a:spcBef>
                <a:spcPts val="0"/>
              </a:spcBef>
              <a:buNone/>
            </a:pPr>
            <a:r>
              <a:rPr lang="en-US" i="1">
                <a:latin typeface="Candara" panose="020E0502030303020204" pitchFamily="34" charset="0"/>
              </a:rPr>
              <a:t> </a:t>
            </a:r>
            <a:endParaRPr lang="en-US">
              <a:latin typeface="Candara" panose="020E0502030303020204" pitchFamily="34" charset="0"/>
            </a:endParaRPr>
          </a:p>
          <a:p>
            <a:pPr marL="0" indent="0">
              <a:lnSpc>
                <a:spcPct val="120000"/>
              </a:lnSpc>
              <a:spcBef>
                <a:spcPts val="0"/>
              </a:spcBef>
              <a:buNone/>
            </a:pPr>
            <a:r>
              <a:rPr lang="en-US" u="sng">
                <a:latin typeface="Candara" panose="020E0502030303020204" pitchFamily="34" charset="0"/>
              </a:rPr>
              <a:t>Faculty Positions/Pools &amp; Educational Administrative Positions</a:t>
            </a:r>
            <a:endParaRPr lang="en-US">
              <a:latin typeface="Candara" panose="020E0502030303020204" pitchFamily="34" charset="0"/>
            </a:endParaRPr>
          </a:p>
          <a:p>
            <a:pPr marL="0" indent="0">
              <a:lnSpc>
                <a:spcPct val="120000"/>
              </a:lnSpc>
              <a:spcBef>
                <a:spcPts val="200"/>
              </a:spcBef>
              <a:buNone/>
            </a:pPr>
            <a:r>
              <a:rPr lang="en-US" b="1" i="1">
                <a:latin typeface="Candara" panose="020E0502030303020204" pitchFamily="34" charset="0"/>
              </a:rPr>
              <a:t>KIRSTEN GISLE</a:t>
            </a:r>
            <a:r>
              <a:rPr lang="en-US" i="1">
                <a:latin typeface="Candara" panose="020E0502030303020204" pitchFamily="34" charset="0"/>
              </a:rPr>
              <a:t>, Employment Services Coordinator</a:t>
            </a:r>
            <a:endParaRPr lang="en-US">
              <a:latin typeface="Candara" panose="020E0502030303020204" pitchFamily="34" charset="0"/>
            </a:endParaRPr>
          </a:p>
          <a:p>
            <a:pPr marL="0" indent="0">
              <a:lnSpc>
                <a:spcPct val="120000"/>
              </a:lnSpc>
              <a:spcBef>
                <a:spcPts val="0"/>
              </a:spcBef>
              <a:buNone/>
            </a:pPr>
            <a:r>
              <a:rPr lang="en-US" u="sng">
                <a:solidFill>
                  <a:schemeClr val="accent1">
                    <a:lumMod val="60000"/>
                    <a:lumOff val="40000"/>
                  </a:schemeClr>
                </a:solidFill>
                <a:latin typeface="Candara" panose="020E0502030303020204" pitchFamily="34" charset="0"/>
                <a:hlinkClick r:id="rId7">
                  <a:extLst>
                    <a:ext uri="{A12FA001-AC4F-418D-AE19-62706E023703}">
                      <ahyp:hlinkClr xmlns:ahyp="http://schemas.microsoft.com/office/drawing/2018/hyperlinkcolor" val="tx"/>
                    </a:ext>
                  </a:extLst>
                </a:hlinkClick>
              </a:rPr>
              <a:t>kgisle@marin.edu</a:t>
            </a:r>
            <a:endParaRPr lang="en-US">
              <a:solidFill>
                <a:schemeClr val="accent1">
                  <a:lumMod val="60000"/>
                  <a:lumOff val="40000"/>
                </a:schemeClr>
              </a:solidFill>
              <a:latin typeface="Candara" panose="020E0502030303020204" pitchFamily="34" charset="0"/>
            </a:endParaRPr>
          </a:p>
          <a:p>
            <a:pPr marL="0" indent="0">
              <a:lnSpc>
                <a:spcPct val="120000"/>
              </a:lnSpc>
              <a:spcBef>
                <a:spcPts val="0"/>
              </a:spcBef>
              <a:buNone/>
            </a:pPr>
            <a:r>
              <a:rPr lang="en-US">
                <a:latin typeface="Candara" panose="020E0502030303020204" pitchFamily="34" charset="0"/>
              </a:rPr>
              <a:t>(415) 485-9342</a:t>
            </a:r>
          </a:p>
        </p:txBody>
      </p:sp>
      <p:pic>
        <p:nvPicPr>
          <p:cNvPr id="11" name="Picture 10" descr="Document1 - Word">
            <a:extLst>
              <a:ext uri="{FF2B5EF4-FFF2-40B4-BE49-F238E27FC236}">
                <a16:creationId xmlns:a16="http://schemas.microsoft.com/office/drawing/2014/main" id="{E778A234-B17E-4D5B-919E-B24CE7186F77}"/>
              </a:ext>
            </a:extLst>
          </p:cNvPr>
          <p:cNvPicPr>
            <a:picLocks noChangeAspect="1"/>
          </p:cNvPicPr>
          <p:nvPr/>
        </p:nvPicPr>
        <p:blipFill rotWithShape="1">
          <a:blip r:embed="rId8"/>
          <a:srcRect l="50000" t="33469" r="7415" b="42585"/>
          <a:stretch/>
        </p:blipFill>
        <p:spPr>
          <a:xfrm>
            <a:off x="581608" y="3163078"/>
            <a:ext cx="1545771" cy="1642188"/>
          </a:xfrm>
          <a:prstGeom prst="rect">
            <a:avLst/>
          </a:prstGeom>
        </p:spPr>
      </p:pic>
      <p:pic>
        <p:nvPicPr>
          <p:cNvPr id="15" name="Picture 14" descr="Document1 - Word">
            <a:extLst>
              <a:ext uri="{FF2B5EF4-FFF2-40B4-BE49-F238E27FC236}">
                <a16:creationId xmlns:a16="http://schemas.microsoft.com/office/drawing/2014/main" id="{C4E0E895-9BF7-4C08-9DB5-9E46F4BADF37}"/>
              </a:ext>
            </a:extLst>
          </p:cNvPr>
          <p:cNvPicPr>
            <a:picLocks noChangeAspect="1"/>
          </p:cNvPicPr>
          <p:nvPr/>
        </p:nvPicPr>
        <p:blipFill rotWithShape="1">
          <a:blip r:embed="rId8"/>
          <a:srcRect l="6728" t="74150" r="52143" b="14197"/>
          <a:stretch/>
        </p:blipFill>
        <p:spPr>
          <a:xfrm>
            <a:off x="9395012" y="5663682"/>
            <a:ext cx="1492898" cy="799148"/>
          </a:xfrm>
          <a:prstGeom prst="rect">
            <a:avLst/>
          </a:prstGeom>
        </p:spPr>
      </p:pic>
      <p:pic>
        <p:nvPicPr>
          <p:cNvPr id="4" name="Audio 3">
            <a:hlinkClick r:id="" action="ppaction://media"/>
            <a:extLst>
              <a:ext uri="{FF2B5EF4-FFF2-40B4-BE49-F238E27FC236}">
                <a16:creationId xmlns:a16="http://schemas.microsoft.com/office/drawing/2014/main" id="{EC335C15-C94D-4C01-B0F3-9260A9B60E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9167100"/>
      </p:ext>
    </p:extLst>
  </p:cSld>
  <p:clrMapOvr>
    <a:masterClrMapping/>
  </p:clrMapOvr>
  <mc:AlternateContent xmlns:mc="http://schemas.openxmlformats.org/markup-compatibility/2006" xmlns:p14="http://schemas.microsoft.com/office/powerpoint/2010/main">
    <mc:Choice Requires="p14">
      <p:transition spd="slow" p14:dur="2000" advTm="19096"/>
    </mc:Choice>
    <mc:Fallback xmlns="">
      <p:transition spd="slow" advTm="19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56ABCD-93DF-4ECA-B6E8-C4101A6FE5F9}"/>
              </a:ext>
            </a:extLst>
          </p:cNvPr>
          <p:cNvSpPr>
            <a:spLocks noGrp="1"/>
          </p:cNvSpPr>
          <p:nvPr>
            <p:ph type="title"/>
          </p:nvPr>
        </p:nvSpPr>
        <p:spPr/>
        <p:txBody>
          <a:bodyPr/>
          <a:lstStyle/>
          <a:p>
            <a:r>
              <a:rPr lang="en-US">
                <a:latin typeface="Candara" panose="020E0502030303020204" pitchFamily="34" charset="0"/>
              </a:rPr>
              <a:t>HIRING MANAGER’S ROLE</a:t>
            </a:r>
          </a:p>
        </p:txBody>
      </p:sp>
      <p:sp>
        <p:nvSpPr>
          <p:cNvPr id="8" name="Text Placeholder 7">
            <a:extLst>
              <a:ext uri="{FF2B5EF4-FFF2-40B4-BE49-F238E27FC236}">
                <a16:creationId xmlns:a16="http://schemas.microsoft.com/office/drawing/2014/main" id="{4DA6D929-CCDB-49C1-8A13-CBBE23DE8573}"/>
              </a:ext>
            </a:extLst>
          </p:cNvPr>
          <p:cNvSpPr>
            <a:spLocks noGrp="1"/>
          </p:cNvSpPr>
          <p:nvPr>
            <p:ph sz="half" idx="2"/>
          </p:nvPr>
        </p:nvSpPr>
        <p:spPr>
          <a:xfrm>
            <a:off x="1154954" y="2640687"/>
            <a:ext cx="10191070" cy="3243645"/>
          </a:xfrm>
        </p:spPr>
        <p:txBody>
          <a:bodyPr numCol="2" spcCol="182880">
            <a:noAutofit/>
          </a:bodyPr>
          <a:lstStyle/>
          <a:p>
            <a:pPr>
              <a:spcBef>
                <a:spcPts val="0"/>
              </a:spcBef>
              <a:buSzPct val="65000"/>
            </a:pPr>
            <a:r>
              <a:rPr lang="en-US">
                <a:latin typeface="Candara" panose="020E0502030303020204" pitchFamily="34" charset="0"/>
              </a:rPr>
              <a:t>Serve as chairperson for the screening committee</a:t>
            </a:r>
          </a:p>
          <a:p>
            <a:pPr>
              <a:spcBef>
                <a:spcPts val="200"/>
              </a:spcBef>
              <a:buSzPct val="65000"/>
            </a:pPr>
            <a:r>
              <a:rPr lang="en-US">
                <a:latin typeface="Candara" panose="020E0502030303020204" pitchFamily="34" charset="0"/>
              </a:rPr>
              <a:t>Schedule and host screening committee meetings</a:t>
            </a:r>
            <a:endParaRPr lang="en-US">
              <a:solidFill>
                <a:srgbClr val="0000FF"/>
              </a:solidFill>
              <a:latin typeface="Candara" panose="020E0502030303020204" pitchFamily="34" charset="0"/>
            </a:endParaRPr>
          </a:p>
          <a:p>
            <a:pPr>
              <a:spcBef>
                <a:spcPts val="200"/>
              </a:spcBef>
              <a:buSzPct val="65000"/>
            </a:pPr>
            <a:r>
              <a:rPr lang="en-US">
                <a:latin typeface="Candara" panose="020E0502030303020204" pitchFamily="34" charset="0"/>
              </a:rPr>
              <a:t>Inform committee members of the</a:t>
            </a:r>
            <a:r>
              <a:rPr lang="en-US">
                <a:solidFill>
                  <a:schemeClr val="tx1"/>
                </a:solidFill>
                <a:latin typeface="Candara" panose="020E0502030303020204" pitchFamily="34" charset="0"/>
              </a:rPr>
              <a:t> job-related </a:t>
            </a:r>
            <a:r>
              <a:rPr lang="en-US">
                <a:latin typeface="Candara" panose="020E0502030303020204" pitchFamily="34" charset="0"/>
              </a:rPr>
              <a:t>qualities to look for in candidates</a:t>
            </a:r>
          </a:p>
          <a:p>
            <a:pPr>
              <a:spcBef>
                <a:spcPts val="200"/>
              </a:spcBef>
              <a:buSzPct val="65000"/>
            </a:pPr>
            <a:r>
              <a:rPr lang="en-US">
                <a:latin typeface="Candara" panose="020E0502030303020204" pitchFamily="34" charset="0"/>
              </a:rPr>
              <a:t>Assist with developing criteria/interview guide</a:t>
            </a:r>
          </a:p>
          <a:p>
            <a:pPr>
              <a:spcBef>
                <a:spcPts val="200"/>
              </a:spcBef>
              <a:buSzPct val="65000"/>
            </a:pPr>
            <a:r>
              <a:rPr lang="en-US">
                <a:latin typeface="Candara" panose="020E0502030303020204" pitchFamily="34" charset="0"/>
              </a:rPr>
              <a:t>Schedule and confirm all interviews with candidates</a:t>
            </a:r>
          </a:p>
          <a:p>
            <a:pPr>
              <a:spcBef>
                <a:spcPts val="200"/>
              </a:spcBef>
              <a:buSzPct val="65000"/>
            </a:pPr>
            <a:r>
              <a:rPr lang="en-US">
                <a:latin typeface="Candara" panose="020E0502030303020204" pitchFamily="34" charset="0"/>
              </a:rPr>
              <a:t>Schedule and arrange room(s) for interviews</a:t>
            </a:r>
          </a:p>
          <a:p>
            <a:pPr>
              <a:spcBef>
                <a:spcPts val="200"/>
              </a:spcBef>
              <a:buSzPct val="65000"/>
            </a:pPr>
            <a:r>
              <a:rPr lang="en-US">
                <a:latin typeface="Candara" panose="020E0502030303020204" pitchFamily="34" charset="0"/>
              </a:rPr>
              <a:t>Notify HR of finalists or selected candidates</a:t>
            </a:r>
          </a:p>
          <a:p>
            <a:pPr>
              <a:spcBef>
                <a:spcPts val="200"/>
              </a:spcBef>
              <a:buSzPct val="65000"/>
            </a:pPr>
            <a:r>
              <a:rPr lang="en-US">
                <a:latin typeface="Candara" panose="020E0502030303020204" pitchFamily="34" charset="0"/>
              </a:rPr>
              <a:t>Conduct second interviews </a:t>
            </a:r>
            <a:r>
              <a:rPr lang="en-US" i="1">
                <a:latin typeface="Candara" panose="020E0502030303020204" pitchFamily="34" charset="0"/>
              </a:rPr>
              <a:t>(classified positions only)</a:t>
            </a:r>
            <a:endParaRPr lang="en-US" strike="sngStrike">
              <a:solidFill>
                <a:srgbClr val="C00000"/>
              </a:solidFill>
              <a:latin typeface="Candara" panose="020E0502030303020204" pitchFamily="34" charset="0"/>
            </a:endParaRPr>
          </a:p>
          <a:p>
            <a:pPr>
              <a:spcBef>
                <a:spcPts val="200"/>
              </a:spcBef>
              <a:buSzPct val="65000"/>
            </a:pPr>
            <a:r>
              <a:rPr lang="en-US">
                <a:latin typeface="Candara" panose="020E0502030303020204" pitchFamily="34" charset="0"/>
              </a:rPr>
              <a:t>Check references of finalist(s)</a:t>
            </a:r>
          </a:p>
          <a:p>
            <a:pPr>
              <a:spcBef>
                <a:spcPts val="200"/>
              </a:spcBef>
              <a:buSzPct val="65000"/>
            </a:pPr>
            <a:r>
              <a:rPr lang="en-US">
                <a:latin typeface="Candara" panose="020E0502030303020204" pitchFamily="34" charset="0"/>
              </a:rPr>
              <a:t>Make verbal job offer </a:t>
            </a:r>
            <a:r>
              <a:rPr lang="en-US" i="1">
                <a:latin typeface="Candara" panose="020E0502030303020204" pitchFamily="34" charset="0"/>
              </a:rPr>
              <a:t>(classified positions only)</a:t>
            </a:r>
          </a:p>
          <a:p>
            <a:pPr>
              <a:spcBef>
                <a:spcPts val="200"/>
              </a:spcBef>
              <a:buSzPct val="65000"/>
            </a:pPr>
            <a:r>
              <a:rPr lang="en-US">
                <a:latin typeface="Candara" panose="020E0502030303020204" pitchFamily="34" charset="0"/>
              </a:rPr>
              <a:t>Ensure all documentation is completed, signed, and returned to HR</a:t>
            </a:r>
          </a:p>
          <a:p>
            <a:pPr>
              <a:spcBef>
                <a:spcPts val="200"/>
              </a:spcBef>
              <a:buSzPct val="65000"/>
            </a:pPr>
            <a:r>
              <a:rPr lang="en-US">
                <a:latin typeface="Candara" panose="020E0502030303020204" pitchFamily="34" charset="0"/>
              </a:rPr>
              <a:t>Ensure the hiring procedures are followed and communicate with Human Resources if there are any questions or issues.</a:t>
            </a:r>
          </a:p>
        </p:txBody>
      </p:sp>
      <p:pic>
        <p:nvPicPr>
          <p:cNvPr id="4" name="Audio 3">
            <a:hlinkClick r:id="" action="ppaction://media"/>
            <a:extLst>
              <a:ext uri="{FF2B5EF4-FFF2-40B4-BE49-F238E27FC236}">
                <a16:creationId xmlns:a16="http://schemas.microsoft.com/office/drawing/2014/main" id="{68199E07-4EF5-4C5A-A74A-22A7AD3262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2408881"/>
      </p:ext>
    </p:extLst>
  </p:cSld>
  <p:clrMapOvr>
    <a:masterClrMapping/>
  </p:clrMapOvr>
  <mc:AlternateContent xmlns:mc="http://schemas.openxmlformats.org/markup-compatibility/2006" xmlns:p14="http://schemas.microsoft.com/office/powerpoint/2010/main">
    <mc:Choice Requires="p14">
      <p:transition spd="slow" p14:dur="2000" advTm="35257"/>
    </mc:Choice>
    <mc:Fallback xmlns="">
      <p:transition spd="slow" advTm="35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43048-9E31-4F88-8644-2B60F7935FF9}"/>
              </a:ext>
            </a:extLst>
          </p:cNvPr>
          <p:cNvSpPr>
            <a:spLocks noGrp="1"/>
          </p:cNvSpPr>
          <p:nvPr>
            <p:ph type="title"/>
          </p:nvPr>
        </p:nvSpPr>
        <p:spPr>
          <a:xfrm>
            <a:off x="844062" y="2677645"/>
            <a:ext cx="4970584" cy="2283824"/>
          </a:xfrm>
        </p:spPr>
        <p:txBody>
          <a:bodyPr/>
          <a:lstStyle/>
          <a:p>
            <a:r>
              <a:rPr lang="en-US">
                <a:latin typeface="Candara" panose="020E0502030303020204" pitchFamily="34" charset="0"/>
              </a:rPr>
              <a:t>RECRUITMENT TRIGGERS</a:t>
            </a:r>
          </a:p>
        </p:txBody>
      </p:sp>
      <p:sp>
        <p:nvSpPr>
          <p:cNvPr id="3" name="Text Placeholder 2">
            <a:extLst>
              <a:ext uri="{FF2B5EF4-FFF2-40B4-BE49-F238E27FC236}">
                <a16:creationId xmlns:a16="http://schemas.microsoft.com/office/drawing/2014/main" id="{FBA2D3B8-6CB9-42AC-B017-AF6E5E8417B3}"/>
              </a:ext>
            </a:extLst>
          </p:cNvPr>
          <p:cNvSpPr>
            <a:spLocks noGrp="1"/>
          </p:cNvSpPr>
          <p:nvPr>
            <p:ph type="body" idx="1"/>
          </p:nvPr>
        </p:nvSpPr>
        <p:spPr>
          <a:xfrm>
            <a:off x="6686023" y="2677644"/>
            <a:ext cx="4802592" cy="2283824"/>
          </a:xfrm>
        </p:spPr>
        <p:txBody>
          <a:bodyPr/>
          <a:lstStyle/>
          <a:p>
            <a:pPr marL="342900" indent="-342900">
              <a:buSzPct val="100000"/>
              <a:buFont typeface="Arial" panose="020B0604020202020204" pitchFamily="34" charset="0"/>
              <a:buChar char="•"/>
            </a:pPr>
            <a:r>
              <a:rPr lang="en-US" b="1" cap="none">
                <a:latin typeface="Candara" panose="020E0502030303020204" pitchFamily="34" charset="0"/>
              </a:rPr>
              <a:t>New Position</a:t>
            </a:r>
          </a:p>
          <a:p>
            <a:pPr marL="342900" indent="-342900">
              <a:buSzPct val="100000"/>
              <a:buFont typeface="Arial" panose="020B0604020202020204" pitchFamily="34" charset="0"/>
              <a:buChar char="•"/>
            </a:pPr>
            <a:r>
              <a:rPr lang="en-US" b="1" cap="none">
                <a:latin typeface="Candara" panose="020E0502030303020204" pitchFamily="34" charset="0"/>
              </a:rPr>
              <a:t>Vacancy</a:t>
            </a:r>
            <a:br>
              <a:rPr lang="en-US" b="1" cap="none">
                <a:latin typeface="Candara" panose="020E0502030303020204" pitchFamily="34" charset="0"/>
              </a:rPr>
            </a:br>
            <a:r>
              <a:rPr lang="en-US" sz="1800" b="1" i="1" cap="none">
                <a:latin typeface="Candara" panose="020E0502030303020204" pitchFamily="34" charset="0"/>
              </a:rPr>
              <a:t>(Retirement, Resignation, Termination)</a:t>
            </a:r>
          </a:p>
          <a:p>
            <a:pPr marL="342900" indent="-342900">
              <a:buSzPct val="100000"/>
              <a:buFont typeface="Arial" panose="020B0604020202020204" pitchFamily="34" charset="0"/>
              <a:buChar char="•"/>
            </a:pPr>
            <a:r>
              <a:rPr lang="en-US" b="1" cap="none">
                <a:latin typeface="Candara" panose="020E0502030303020204" pitchFamily="34" charset="0"/>
              </a:rPr>
              <a:t>District Reorganization</a:t>
            </a:r>
          </a:p>
          <a:p>
            <a:pPr marL="342900" indent="-342900">
              <a:buSzPct val="100000"/>
              <a:buFont typeface="Arial" panose="020B0604020202020204" pitchFamily="34" charset="0"/>
              <a:buChar char="•"/>
            </a:pPr>
            <a:r>
              <a:rPr lang="en-US" b="1" cap="none">
                <a:latin typeface="Candara" panose="020E0502030303020204" pitchFamily="34" charset="0"/>
              </a:rPr>
              <a:t>Faculty Temp Pool Exhausted</a:t>
            </a:r>
          </a:p>
        </p:txBody>
      </p:sp>
      <p:pic>
        <p:nvPicPr>
          <p:cNvPr id="4" name="Audio 3">
            <a:hlinkClick r:id="" action="ppaction://media"/>
            <a:extLst>
              <a:ext uri="{FF2B5EF4-FFF2-40B4-BE49-F238E27FC236}">
                <a16:creationId xmlns:a16="http://schemas.microsoft.com/office/drawing/2014/main" id="{B3C22F75-408E-4318-933D-B659D1CA75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568458"/>
      </p:ext>
    </p:extLst>
  </p:cSld>
  <p:clrMapOvr>
    <a:masterClrMapping/>
  </p:clrMapOvr>
  <mc:AlternateContent xmlns:mc="http://schemas.openxmlformats.org/markup-compatibility/2006" xmlns:p14="http://schemas.microsoft.com/office/powerpoint/2010/main">
    <mc:Choice Requires="p14">
      <p:transition spd="slow" p14:dur="2000" advTm="29746"/>
    </mc:Choice>
    <mc:Fallback xmlns="">
      <p:transition spd="slow" advTm="29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2F14-081C-4D73-8731-D108E4483B61}"/>
              </a:ext>
            </a:extLst>
          </p:cNvPr>
          <p:cNvSpPr>
            <a:spLocks noGrp="1"/>
          </p:cNvSpPr>
          <p:nvPr>
            <p:ph type="title"/>
          </p:nvPr>
        </p:nvSpPr>
        <p:spPr>
          <a:xfrm>
            <a:off x="902677" y="2677645"/>
            <a:ext cx="5017477" cy="2283824"/>
          </a:xfrm>
        </p:spPr>
        <p:txBody>
          <a:bodyPr/>
          <a:lstStyle/>
          <a:p>
            <a:r>
              <a:rPr lang="en-US">
                <a:latin typeface="Candara" panose="020E0502030303020204" pitchFamily="34" charset="0"/>
              </a:rPr>
              <a:t>GETTING STARTED:</a:t>
            </a:r>
            <a:br>
              <a:rPr lang="en-US">
                <a:latin typeface="Candara" panose="020E0502030303020204" pitchFamily="34" charset="0"/>
              </a:rPr>
            </a:br>
            <a:r>
              <a:rPr lang="en-US">
                <a:latin typeface="Candara" panose="020E0502030303020204" pitchFamily="34" charset="0"/>
              </a:rPr>
              <a:t>Hiring Manager (HM)</a:t>
            </a:r>
          </a:p>
        </p:txBody>
      </p:sp>
      <p:sp>
        <p:nvSpPr>
          <p:cNvPr id="3" name="Text Placeholder 2">
            <a:extLst>
              <a:ext uri="{FF2B5EF4-FFF2-40B4-BE49-F238E27FC236}">
                <a16:creationId xmlns:a16="http://schemas.microsoft.com/office/drawing/2014/main" id="{6E64C22E-BF82-4CD7-8FC4-5ABF243D11F1}"/>
              </a:ext>
            </a:extLst>
          </p:cNvPr>
          <p:cNvSpPr>
            <a:spLocks noGrp="1"/>
          </p:cNvSpPr>
          <p:nvPr>
            <p:ph type="body" idx="1"/>
          </p:nvPr>
        </p:nvSpPr>
        <p:spPr>
          <a:xfrm>
            <a:off x="6895559" y="2677644"/>
            <a:ext cx="4185525" cy="2283824"/>
          </a:xfrm>
        </p:spPr>
        <p:txBody>
          <a:bodyPr/>
          <a:lstStyle/>
          <a:p>
            <a:pPr marL="342900" indent="-342900">
              <a:buSzPct val="100000"/>
              <a:buFont typeface="Arial" panose="020B0604020202020204" pitchFamily="34" charset="0"/>
              <a:buChar char="•"/>
            </a:pPr>
            <a:r>
              <a:rPr lang="en-US" b="1" cap="none">
                <a:latin typeface="Candara" panose="020E0502030303020204" pitchFamily="34" charset="0"/>
              </a:rPr>
              <a:t>Funding</a:t>
            </a:r>
          </a:p>
          <a:p>
            <a:pPr marL="342900" indent="-342900">
              <a:buSzPct val="100000"/>
              <a:buFont typeface="Arial" panose="020B0604020202020204" pitchFamily="34" charset="0"/>
              <a:buChar char="•"/>
            </a:pPr>
            <a:r>
              <a:rPr lang="en-US" b="1" cap="none">
                <a:latin typeface="Candara" panose="020E0502030303020204" pitchFamily="34" charset="0"/>
              </a:rPr>
              <a:t>Job Description</a:t>
            </a:r>
          </a:p>
          <a:p>
            <a:pPr marL="342900" indent="-342900">
              <a:buSzPct val="100000"/>
              <a:buFont typeface="Arial" panose="020B0604020202020204" pitchFamily="34" charset="0"/>
              <a:buChar char="•"/>
            </a:pPr>
            <a:r>
              <a:rPr lang="en-US" b="1" cap="none">
                <a:latin typeface="Candara" panose="020E0502030303020204" pitchFamily="34" charset="0"/>
              </a:rPr>
              <a:t>Personnel Requisition</a:t>
            </a:r>
          </a:p>
          <a:p>
            <a:pPr marL="342900" indent="-342900">
              <a:buSzPct val="100000"/>
              <a:buFont typeface="Arial" panose="020B0604020202020204" pitchFamily="34" charset="0"/>
              <a:buChar char="•"/>
            </a:pPr>
            <a:r>
              <a:rPr lang="en-US" b="1" cap="none">
                <a:latin typeface="Candara" panose="020E0502030303020204" pitchFamily="34" charset="0"/>
              </a:rPr>
              <a:t>Temp Pool Requests</a:t>
            </a:r>
          </a:p>
          <a:p>
            <a:pPr marL="342900" indent="-342900">
              <a:buSzPct val="100000"/>
              <a:buFont typeface="Arial" panose="020B0604020202020204" pitchFamily="34" charset="0"/>
              <a:buChar char="•"/>
            </a:pPr>
            <a:r>
              <a:rPr lang="en-US" b="1" cap="none">
                <a:latin typeface="Candara" panose="020E0502030303020204" pitchFamily="34" charset="0"/>
              </a:rPr>
              <a:t>Expedited Hire Process &amp; Form</a:t>
            </a:r>
          </a:p>
        </p:txBody>
      </p:sp>
      <p:pic>
        <p:nvPicPr>
          <p:cNvPr id="4" name="Audio 3">
            <a:hlinkClick r:id="" action="ppaction://media"/>
            <a:extLst>
              <a:ext uri="{FF2B5EF4-FFF2-40B4-BE49-F238E27FC236}">
                <a16:creationId xmlns:a16="http://schemas.microsoft.com/office/drawing/2014/main" id="{9E13B182-6778-4306-8C6B-B1F7C6B3CD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8871998"/>
      </p:ext>
    </p:extLst>
  </p:cSld>
  <p:clrMapOvr>
    <a:masterClrMapping/>
  </p:clrMapOvr>
  <mc:AlternateContent xmlns:mc="http://schemas.openxmlformats.org/markup-compatibility/2006" xmlns:p14="http://schemas.microsoft.com/office/powerpoint/2010/main">
    <mc:Choice Requires="p14">
      <p:transition spd="slow" p14:dur="2000" advTm="17873"/>
    </mc:Choice>
    <mc:Fallback xmlns="">
      <p:transition spd="slow" advTm="17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64831-617B-47A4-B150-D9843328F9FE}"/>
              </a:ext>
            </a:extLst>
          </p:cNvPr>
          <p:cNvSpPr>
            <a:spLocks noGrp="1"/>
          </p:cNvSpPr>
          <p:nvPr>
            <p:ph type="title"/>
          </p:nvPr>
        </p:nvSpPr>
        <p:spPr/>
        <p:txBody>
          <a:bodyPr/>
          <a:lstStyle/>
          <a:p>
            <a:r>
              <a:rPr lang="en-US">
                <a:latin typeface="Candara" panose="020E0502030303020204" pitchFamily="34" charset="0"/>
              </a:rPr>
              <a:t>JOB DESCRIPTION</a:t>
            </a:r>
          </a:p>
        </p:txBody>
      </p:sp>
      <p:sp>
        <p:nvSpPr>
          <p:cNvPr id="3" name="Content Placeholder 2">
            <a:extLst>
              <a:ext uri="{FF2B5EF4-FFF2-40B4-BE49-F238E27FC236}">
                <a16:creationId xmlns:a16="http://schemas.microsoft.com/office/drawing/2014/main" id="{36BFA9FC-0D1E-4369-A514-06289752EE7C}"/>
              </a:ext>
            </a:extLst>
          </p:cNvPr>
          <p:cNvSpPr>
            <a:spLocks noGrp="1"/>
          </p:cNvSpPr>
          <p:nvPr>
            <p:ph idx="1"/>
          </p:nvPr>
        </p:nvSpPr>
        <p:spPr>
          <a:xfrm>
            <a:off x="854242" y="2603499"/>
            <a:ext cx="10238874" cy="3652921"/>
          </a:xfrm>
        </p:spPr>
        <p:txBody>
          <a:bodyPr>
            <a:normAutofit lnSpcReduction="10000"/>
          </a:bodyPr>
          <a:lstStyle/>
          <a:p>
            <a:pPr marL="0" indent="0">
              <a:buNone/>
            </a:pPr>
            <a:r>
              <a:rPr lang="en-US">
                <a:latin typeface="Candara" panose="020E0502030303020204" pitchFamily="34" charset="0"/>
              </a:rPr>
              <a:t>Prior to initiating the job description review process, HM should consult appropriate Assistant Superintendent/Vice President to confirm funding and for authorization to conduct a recruitment.</a:t>
            </a:r>
          </a:p>
          <a:p>
            <a:pPr marL="0" indent="0">
              <a:lnSpc>
                <a:spcPct val="110000"/>
              </a:lnSpc>
              <a:spcBef>
                <a:spcPts val="0"/>
              </a:spcBef>
              <a:buNone/>
            </a:pPr>
            <a:endParaRPr lang="en-US">
              <a:latin typeface="Candara" panose="020E0502030303020204" pitchFamily="34" charset="0"/>
            </a:endParaRPr>
          </a:p>
          <a:p>
            <a:pPr marL="457200" indent="0">
              <a:lnSpc>
                <a:spcPct val="110000"/>
              </a:lnSpc>
              <a:spcBef>
                <a:spcPts val="0"/>
              </a:spcBef>
              <a:buNone/>
            </a:pPr>
            <a:r>
              <a:rPr lang="en-US" u="sng">
                <a:latin typeface="Candara" panose="020E0502030303020204" pitchFamily="34" charset="0"/>
              </a:rPr>
              <a:t>New Positions &amp; Existing Positions Requiring Significant Changes</a:t>
            </a:r>
          </a:p>
          <a:p>
            <a:pPr marL="685800" lvl="0" indent="-228600">
              <a:lnSpc>
                <a:spcPct val="120000"/>
              </a:lnSpc>
              <a:spcBef>
                <a:spcPts val="0"/>
              </a:spcBef>
              <a:buSzPct val="65000"/>
            </a:pPr>
            <a:r>
              <a:rPr lang="en-US">
                <a:latin typeface="Candara" panose="020E0502030303020204" pitchFamily="34" charset="0"/>
              </a:rPr>
              <a:t>HM submits draft of new or revised description to Human Resources (HR) for Classification &amp; Compensation review</a:t>
            </a:r>
          </a:p>
          <a:p>
            <a:pPr marL="685800" lvl="0" indent="-228600">
              <a:lnSpc>
                <a:spcPct val="120000"/>
              </a:lnSpc>
              <a:spcBef>
                <a:spcPts val="0"/>
              </a:spcBef>
              <a:buSzPct val="65000"/>
            </a:pPr>
            <a:r>
              <a:rPr lang="en-US">
                <a:latin typeface="Candara" panose="020E0502030303020204" pitchFamily="34" charset="0"/>
              </a:rPr>
              <a:t>For represented positions, HR submits new/revised description to respective union for bargaining</a:t>
            </a:r>
          </a:p>
          <a:p>
            <a:pPr marL="685800" lvl="0" indent="-228600">
              <a:lnSpc>
                <a:spcPct val="120000"/>
              </a:lnSpc>
              <a:spcBef>
                <a:spcPts val="0"/>
              </a:spcBef>
              <a:buSzPct val="65000"/>
            </a:pPr>
            <a:r>
              <a:rPr lang="en-US">
                <a:latin typeface="Candara" panose="020E0502030303020204" pitchFamily="34" charset="0"/>
              </a:rPr>
              <a:t>HR submits description to Board of Trustees for approval</a:t>
            </a:r>
          </a:p>
          <a:p>
            <a:pPr marL="0" indent="0">
              <a:lnSpc>
                <a:spcPct val="110000"/>
              </a:lnSpc>
              <a:spcBef>
                <a:spcPts val="0"/>
              </a:spcBef>
              <a:buNone/>
            </a:pPr>
            <a:r>
              <a:rPr lang="en-US">
                <a:latin typeface="Candara" panose="020E0502030303020204" pitchFamily="34" charset="0"/>
              </a:rPr>
              <a:t> </a:t>
            </a:r>
          </a:p>
          <a:p>
            <a:pPr marL="0" indent="0">
              <a:lnSpc>
                <a:spcPct val="110000"/>
              </a:lnSpc>
              <a:spcBef>
                <a:spcPts val="0"/>
              </a:spcBef>
              <a:buNone/>
            </a:pPr>
            <a:r>
              <a:rPr lang="en-US">
                <a:latin typeface="Candara" panose="020E0502030303020204" pitchFamily="34" charset="0"/>
              </a:rPr>
              <a:t>	</a:t>
            </a:r>
            <a:r>
              <a:rPr lang="en-US" u="sng">
                <a:latin typeface="Candara" panose="020E0502030303020204" pitchFamily="34" charset="0"/>
              </a:rPr>
              <a:t>For Existing Position Requiring Minor or No Changes</a:t>
            </a:r>
          </a:p>
          <a:p>
            <a:pPr marL="685800" lvl="0" indent="-222250">
              <a:lnSpc>
                <a:spcPct val="110000"/>
              </a:lnSpc>
              <a:spcBef>
                <a:spcPts val="0"/>
              </a:spcBef>
              <a:buSzPct val="65000"/>
            </a:pPr>
            <a:r>
              <a:rPr lang="en-US">
                <a:latin typeface="Candara" panose="020E0502030303020204" pitchFamily="34" charset="0"/>
              </a:rPr>
              <a:t>HM submits draft of revised description to HR for review and approval</a:t>
            </a:r>
          </a:p>
          <a:p>
            <a:pPr marL="685800" lvl="0" indent="-222250">
              <a:lnSpc>
                <a:spcPct val="110000"/>
              </a:lnSpc>
              <a:spcBef>
                <a:spcPts val="0"/>
              </a:spcBef>
              <a:buSzPct val="65000"/>
            </a:pPr>
            <a:r>
              <a:rPr lang="en-US">
                <a:latin typeface="Candara" panose="020E0502030303020204" pitchFamily="34" charset="0"/>
              </a:rPr>
              <a:t>If no changes, HM confirms with HR to use current job description</a:t>
            </a:r>
          </a:p>
          <a:p>
            <a:pPr marL="0" indent="0">
              <a:buNone/>
            </a:pPr>
            <a:endParaRPr lang="en-US"/>
          </a:p>
          <a:p>
            <a:pPr marL="0" indent="0">
              <a:buNone/>
            </a:pPr>
            <a:endParaRPr lang="en-US"/>
          </a:p>
        </p:txBody>
      </p:sp>
      <p:pic>
        <p:nvPicPr>
          <p:cNvPr id="4" name="Audio 3">
            <a:hlinkClick r:id="" action="ppaction://media"/>
            <a:extLst>
              <a:ext uri="{FF2B5EF4-FFF2-40B4-BE49-F238E27FC236}">
                <a16:creationId xmlns:a16="http://schemas.microsoft.com/office/drawing/2014/main" id="{BF73FD57-022E-40B0-A684-78D4DBC913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9820345"/>
      </p:ext>
    </p:extLst>
  </p:cSld>
  <p:clrMapOvr>
    <a:masterClrMapping/>
  </p:clrMapOvr>
  <mc:AlternateContent xmlns:mc="http://schemas.openxmlformats.org/markup-compatibility/2006" xmlns:p14="http://schemas.microsoft.com/office/powerpoint/2010/main">
    <mc:Choice Requires="p14">
      <p:transition spd="slow" p14:dur="2000" advTm="73612"/>
    </mc:Choice>
    <mc:Fallback xmlns="">
      <p:transition spd="slow" advTm="73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FF5F4-2FF6-490F-B8D6-6D57B8005658}"/>
              </a:ext>
            </a:extLst>
          </p:cNvPr>
          <p:cNvSpPr>
            <a:spLocks noGrp="1"/>
          </p:cNvSpPr>
          <p:nvPr>
            <p:ph type="title"/>
          </p:nvPr>
        </p:nvSpPr>
        <p:spPr/>
        <p:txBody>
          <a:bodyPr/>
          <a:lstStyle/>
          <a:p>
            <a:r>
              <a:rPr lang="en-US">
                <a:latin typeface="Candara" panose="020E0502030303020204" pitchFamily="34" charset="0"/>
              </a:rPr>
              <a:t>PERSONNEL REQUISITION &amp;</a:t>
            </a:r>
            <a:br>
              <a:rPr lang="en-US">
                <a:latin typeface="Candara" panose="020E0502030303020204" pitchFamily="34" charset="0"/>
              </a:rPr>
            </a:br>
            <a:r>
              <a:rPr lang="en-US">
                <a:latin typeface="Candara" panose="020E0502030303020204" pitchFamily="34" charset="0"/>
              </a:rPr>
              <a:t>TEMP POOL REQUESTS</a:t>
            </a:r>
            <a:endParaRPr lang="en-US"/>
          </a:p>
        </p:txBody>
      </p:sp>
      <p:sp>
        <p:nvSpPr>
          <p:cNvPr id="3" name="Content Placeholder 2">
            <a:extLst>
              <a:ext uri="{FF2B5EF4-FFF2-40B4-BE49-F238E27FC236}">
                <a16:creationId xmlns:a16="http://schemas.microsoft.com/office/drawing/2014/main" id="{4E281389-DC9B-4A72-A595-FBACE3A497B3}"/>
              </a:ext>
            </a:extLst>
          </p:cNvPr>
          <p:cNvSpPr>
            <a:spLocks noGrp="1"/>
          </p:cNvSpPr>
          <p:nvPr>
            <p:ph sz="half" idx="1"/>
          </p:nvPr>
        </p:nvSpPr>
        <p:spPr>
          <a:xfrm>
            <a:off x="484742" y="2563410"/>
            <a:ext cx="6940626" cy="3909579"/>
          </a:xfrm>
        </p:spPr>
        <p:txBody>
          <a:bodyPr vert="horz" lIns="91440" tIns="45720" rIns="91440" bIns="45720" rtlCol="0" anchor="t">
            <a:normAutofit fontScale="92500" lnSpcReduction="20000"/>
          </a:bodyPr>
          <a:lstStyle/>
          <a:p>
            <a:pPr marL="0" lvl="0" indent="0">
              <a:spcBef>
                <a:spcPts val="0"/>
              </a:spcBef>
              <a:buSzPct val="65000"/>
              <a:buNone/>
            </a:pPr>
            <a:r>
              <a:rPr lang="en-US" b="1" u="sng">
                <a:latin typeface="Candara" panose="020E0502030303020204" pitchFamily="34" charset="0"/>
              </a:rPr>
              <a:t>PERSONNEL REQUISITION</a:t>
            </a:r>
          </a:p>
          <a:p>
            <a:pPr lvl="0">
              <a:lnSpc>
                <a:spcPct val="110000"/>
              </a:lnSpc>
              <a:spcBef>
                <a:spcPts val="200"/>
              </a:spcBef>
              <a:buSzPct val="65000"/>
            </a:pPr>
            <a:r>
              <a:rPr lang="en-US">
                <a:latin typeface="Candara" panose="020E0502030303020204" pitchFamily="34" charset="0"/>
              </a:rPr>
              <a:t>Required for all positions, except temp pools</a:t>
            </a:r>
          </a:p>
          <a:p>
            <a:pPr lvl="0">
              <a:lnSpc>
                <a:spcPct val="110000"/>
              </a:lnSpc>
              <a:spcBef>
                <a:spcPts val="200"/>
              </a:spcBef>
              <a:buSzPct val="65000"/>
            </a:pPr>
            <a:r>
              <a:rPr lang="en-US">
                <a:latin typeface="Candara" panose="020E0502030303020204" pitchFamily="34" charset="0"/>
              </a:rPr>
              <a:t>HM should consult appropriate Assistant Superintendent/Vice President for authorization prior to contacting HR for a recruitment</a:t>
            </a:r>
          </a:p>
          <a:p>
            <a:pPr lvl="0">
              <a:lnSpc>
                <a:spcPct val="110000"/>
              </a:lnSpc>
              <a:spcBef>
                <a:spcPts val="200"/>
              </a:spcBef>
              <a:buSzPct val="65000"/>
            </a:pPr>
            <a:r>
              <a:rPr lang="en-US">
                <a:latin typeface="Candara" panose="020E0502030303020204" pitchFamily="34" charset="0"/>
              </a:rPr>
              <a:t>HM initiates and routes requisition to next party in queue</a:t>
            </a:r>
          </a:p>
          <a:p>
            <a:pPr lvl="0">
              <a:lnSpc>
                <a:spcPct val="110000"/>
              </a:lnSpc>
              <a:spcBef>
                <a:spcPts val="200"/>
              </a:spcBef>
              <a:buSzPct val="65000"/>
            </a:pPr>
            <a:r>
              <a:rPr lang="en-US">
                <a:latin typeface="Candara" panose="020E0502030303020204" pitchFamily="34" charset="0"/>
              </a:rPr>
              <a:t>Remember to include FOAP(s)!</a:t>
            </a:r>
          </a:p>
          <a:p>
            <a:pPr marL="340995" lvl="0" indent="0">
              <a:lnSpc>
                <a:spcPct val="110000"/>
              </a:lnSpc>
              <a:spcBef>
                <a:spcPts val="200"/>
              </a:spcBef>
              <a:buSzPct val="65000"/>
              <a:buNone/>
            </a:pPr>
            <a:r>
              <a:rPr lang="en-US" b="1" i="1">
                <a:latin typeface="Candara"/>
              </a:rPr>
              <a:t>F</a:t>
            </a:r>
            <a:r>
              <a:rPr lang="en-US" i="1">
                <a:latin typeface="Candara"/>
              </a:rPr>
              <a:t>und-</a:t>
            </a:r>
            <a:r>
              <a:rPr lang="en-US" b="1" i="1">
                <a:latin typeface="Candara"/>
              </a:rPr>
              <a:t>O</a:t>
            </a:r>
            <a:r>
              <a:rPr lang="en-US" i="1">
                <a:latin typeface="Candara"/>
              </a:rPr>
              <a:t>rganization-</a:t>
            </a:r>
            <a:r>
              <a:rPr lang="en-US" b="1" i="1">
                <a:latin typeface="Candara"/>
              </a:rPr>
              <a:t>A</a:t>
            </a:r>
            <a:r>
              <a:rPr lang="en-US" i="1">
                <a:latin typeface="Candara"/>
              </a:rPr>
              <a:t>ccount-</a:t>
            </a:r>
            <a:r>
              <a:rPr lang="en-US" b="1" i="1">
                <a:latin typeface="Candara"/>
              </a:rPr>
              <a:t>P</a:t>
            </a:r>
            <a:r>
              <a:rPr lang="en-US" i="1">
                <a:latin typeface="Candara"/>
              </a:rPr>
              <a:t>rogram (if you need assistance locating a FOAP, please contact Fiscal Services)</a:t>
            </a:r>
            <a:endParaRPr lang="en-US" i="1">
              <a:latin typeface="Candara" panose="020E0502030303020204" pitchFamily="34" charset="0"/>
            </a:endParaRPr>
          </a:p>
          <a:p>
            <a:pPr marL="0" lvl="0" indent="0">
              <a:spcBef>
                <a:spcPts val="200"/>
              </a:spcBef>
              <a:buSzPct val="65000"/>
              <a:buNone/>
            </a:pPr>
            <a:endParaRPr lang="en-US" u="sng">
              <a:latin typeface="Candara" panose="020E0502030303020204" pitchFamily="34" charset="0"/>
            </a:endParaRPr>
          </a:p>
          <a:p>
            <a:pPr marL="0" lvl="0" indent="0">
              <a:spcBef>
                <a:spcPts val="200"/>
              </a:spcBef>
              <a:buSzPct val="65000"/>
              <a:buNone/>
            </a:pPr>
            <a:endParaRPr lang="en-US" u="sng">
              <a:latin typeface="Candara" panose="020E0502030303020204" pitchFamily="34" charset="0"/>
            </a:endParaRPr>
          </a:p>
          <a:p>
            <a:pPr marL="0" lvl="0" indent="0">
              <a:spcBef>
                <a:spcPts val="200"/>
              </a:spcBef>
              <a:buSzPct val="65000"/>
              <a:buNone/>
            </a:pPr>
            <a:r>
              <a:rPr lang="en-US" b="1" u="sng">
                <a:latin typeface="Candara" panose="020E0502030303020204" pitchFamily="34" charset="0"/>
              </a:rPr>
              <a:t>TEMP POOL REQUESTS</a:t>
            </a:r>
            <a:endParaRPr lang="en-US" b="1">
              <a:latin typeface="Candara" panose="020E0502030303020204" pitchFamily="34" charset="0"/>
            </a:endParaRPr>
          </a:p>
          <a:p>
            <a:pPr lvl="0">
              <a:lnSpc>
                <a:spcPct val="120000"/>
              </a:lnSpc>
              <a:spcBef>
                <a:spcPts val="200"/>
              </a:spcBef>
              <a:buSzPct val="65000"/>
            </a:pPr>
            <a:r>
              <a:rPr lang="en-US">
                <a:latin typeface="Candara" panose="020E0502030303020204" pitchFamily="34" charset="0"/>
              </a:rPr>
              <a:t>No requisition form</a:t>
            </a:r>
            <a:r>
              <a:rPr lang="en-US">
                <a:solidFill>
                  <a:schemeClr val="tx1"/>
                </a:solidFill>
                <a:latin typeface="Candara" panose="020E0502030303020204" pitchFamily="34" charset="0"/>
              </a:rPr>
              <a:t> required </a:t>
            </a:r>
            <a:r>
              <a:rPr lang="en-US">
                <a:latin typeface="Candara" panose="020E0502030303020204" pitchFamily="34" charset="0"/>
              </a:rPr>
              <a:t>to request a temp pool recruitment</a:t>
            </a:r>
          </a:p>
          <a:p>
            <a:pPr lvl="0">
              <a:lnSpc>
                <a:spcPct val="120000"/>
              </a:lnSpc>
              <a:spcBef>
                <a:spcPts val="200"/>
              </a:spcBef>
              <a:buSzPct val="65000"/>
            </a:pPr>
            <a:r>
              <a:rPr lang="en-US">
                <a:latin typeface="Candara" panose="020E0502030303020204" pitchFamily="34" charset="0"/>
              </a:rPr>
              <a:t>HM should consult Assistant Superintendent/VP of Student Learning &amp; Success for authorization prior to contacting HR for a recruitment</a:t>
            </a:r>
          </a:p>
          <a:p>
            <a:pPr lvl="0">
              <a:lnSpc>
                <a:spcPct val="120000"/>
              </a:lnSpc>
              <a:spcBef>
                <a:spcPts val="200"/>
              </a:spcBef>
              <a:buSzPct val="65000"/>
            </a:pPr>
            <a:r>
              <a:rPr lang="en-US">
                <a:latin typeface="Candara" panose="020E0502030303020204" pitchFamily="34" charset="0"/>
              </a:rPr>
              <a:t>HM emails HR to request a recruitment</a:t>
            </a:r>
          </a:p>
          <a:p>
            <a:pPr marL="0" lvl="0" indent="0">
              <a:spcBef>
                <a:spcPts val="200"/>
              </a:spcBef>
              <a:buSzPct val="65000"/>
              <a:buNone/>
            </a:pPr>
            <a:endParaRPr lang="en-US" u="sng">
              <a:latin typeface="Candara" panose="020E0502030303020204" pitchFamily="34" charset="0"/>
            </a:endParaRPr>
          </a:p>
        </p:txBody>
      </p:sp>
      <p:pic>
        <p:nvPicPr>
          <p:cNvPr id="6" name="Content Placeholder 5" descr="PERSONNEL REQUISITION 2020 CURRENT.pdf - Adobe Acrobat Pro DC">
            <a:extLst>
              <a:ext uri="{FF2B5EF4-FFF2-40B4-BE49-F238E27FC236}">
                <a16:creationId xmlns:a16="http://schemas.microsoft.com/office/drawing/2014/main" id="{79DC8A41-47D0-4565-B666-BA812D48FA69}"/>
              </a:ext>
            </a:extLst>
          </p:cNvPr>
          <p:cNvPicPr>
            <a:picLocks noGrp="1" noChangeAspect="1"/>
          </p:cNvPicPr>
          <p:nvPr>
            <p:ph sz="half" idx="2"/>
          </p:nvPr>
        </p:nvPicPr>
        <p:blipFill rotWithShape="1">
          <a:blip r:embed="rId5"/>
          <a:srcRect l="2814" t="10861" r="9310" b="779"/>
          <a:stretch/>
        </p:blipFill>
        <p:spPr>
          <a:xfrm>
            <a:off x="8147554" y="2865710"/>
            <a:ext cx="2390660" cy="3018622"/>
          </a:xfrm>
          <a:ln w="12700">
            <a:solidFill>
              <a:schemeClr val="tx1"/>
            </a:solidFill>
          </a:ln>
        </p:spPr>
      </p:pic>
      <p:pic>
        <p:nvPicPr>
          <p:cNvPr id="7" name="Audio 6">
            <a:hlinkClick r:id="" action="ppaction://media"/>
            <a:extLst>
              <a:ext uri="{FF2B5EF4-FFF2-40B4-BE49-F238E27FC236}">
                <a16:creationId xmlns:a16="http://schemas.microsoft.com/office/drawing/2014/main" id="{87FB0FC8-4E21-4A85-8934-FAC9BE3C5F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3324421"/>
      </p:ext>
    </p:extLst>
  </p:cSld>
  <p:clrMapOvr>
    <a:masterClrMapping/>
  </p:clrMapOvr>
  <mc:AlternateContent xmlns:mc="http://schemas.openxmlformats.org/markup-compatibility/2006" xmlns:p14="http://schemas.microsoft.com/office/powerpoint/2010/main">
    <mc:Choice Requires="p14">
      <p:transition spd="slow" p14:dur="2000" advTm="50240"/>
    </mc:Choice>
    <mc:Fallback xmlns="">
      <p:transition spd="slow" advTm="50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7ffdfd6-5e98-4c68-908f-05cc8974d672">
      <UserInfo>
        <DisplayName>Kirsten Gisle</DisplayName>
        <AccountId>11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448ED7678212B488DB9E7C69E146169" ma:contentTypeVersion="4" ma:contentTypeDescription="Create a new document." ma:contentTypeScope="" ma:versionID="b88ec1430bd0efe38fe987a6a85a33a0">
  <xsd:schema xmlns:xsd="http://www.w3.org/2001/XMLSchema" xmlns:xs="http://www.w3.org/2001/XMLSchema" xmlns:p="http://schemas.microsoft.com/office/2006/metadata/properties" xmlns:ns2="00e5e6d3-3a4b-4a27-92d7-317be103e356" xmlns:ns3="f7ffdfd6-5e98-4c68-908f-05cc8974d672" targetNamespace="http://schemas.microsoft.com/office/2006/metadata/properties" ma:root="true" ma:fieldsID="96c79abbac355ac99e98c2d4ed902cef" ns2:_="" ns3:_="">
    <xsd:import namespace="00e5e6d3-3a4b-4a27-92d7-317be103e356"/>
    <xsd:import namespace="f7ffdfd6-5e98-4c68-908f-05cc8974d67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e5e6d3-3a4b-4a27-92d7-317be103e3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ffdfd6-5e98-4c68-908f-05cc8974d67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714E34-3CAE-4F6B-B740-514EDCB47480}">
  <ds:schemaRefs>
    <ds:schemaRef ds:uri="http://schemas.microsoft.com/sharepoint/v3/contenttype/forms"/>
  </ds:schemaRefs>
</ds:datastoreItem>
</file>

<file path=customXml/itemProps2.xml><?xml version="1.0" encoding="utf-8"?>
<ds:datastoreItem xmlns:ds="http://schemas.openxmlformats.org/officeDocument/2006/customXml" ds:itemID="{CD6CCB50-4B0E-4CD3-8F71-A675B5104463}">
  <ds:schemaRefs>
    <ds:schemaRef ds:uri="f7ffdfd6-5e98-4c68-908f-05cc8974d672"/>
    <ds:schemaRef ds:uri="http://schemas.microsoft.com/office/2006/documentManagement/types"/>
    <ds:schemaRef ds:uri="00e5e6d3-3a4b-4a27-92d7-317be103e356"/>
    <ds:schemaRef ds:uri="http://purl.org/dc/terms/"/>
    <ds:schemaRef ds:uri="http://schemas.openxmlformats.org/package/2006/metadata/core-properties"/>
    <ds:schemaRef ds:uri="http://schemas.microsoft.com/office/infopath/2007/PartnerControls"/>
    <ds:schemaRef ds:uri="http://www.w3.org/XML/1998/namespace"/>
    <ds:schemaRef ds:uri="http://purl.org/dc/elements/1.1/"/>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35FD40D4-797B-4966-ABAB-F893D19961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e5e6d3-3a4b-4a27-92d7-317be103e356"/>
    <ds:schemaRef ds:uri="f7ffdfd6-5e98-4c68-908f-05cc8974d6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 Boardroom</Template>
  <TotalTime>0</TotalTime>
  <Words>8659</Words>
  <Application>Microsoft Office PowerPoint</Application>
  <PresentationFormat>Widescreen</PresentationFormat>
  <Paragraphs>649</Paragraphs>
  <Slides>49</Slides>
  <Notes>49</Notes>
  <HiddenSlides>0</HiddenSlides>
  <MMClips>49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Candara</vt:lpstr>
      <vt:lpstr>Century Gothic</vt:lpstr>
      <vt:lpstr>Times New Roman</vt:lpstr>
      <vt:lpstr>Wingdings</vt:lpstr>
      <vt:lpstr>Wingdings 3</vt:lpstr>
      <vt:lpstr>Ion Boardroom</vt:lpstr>
      <vt:lpstr>College of Marin Recruitment Process Training for Hiring Managers </vt:lpstr>
      <vt:lpstr>EMPLOYMENT SERVICES OVERVIEW</vt:lpstr>
      <vt:lpstr>EMPLOYMENT SERVICES OVERVIEW</vt:lpstr>
      <vt:lpstr>HIRING MANAGER’S ROLE</vt:lpstr>
      <vt:lpstr>HIRING MANAGER’S ROLE</vt:lpstr>
      <vt:lpstr>RECRUITMENT TRIGGERS</vt:lpstr>
      <vt:lpstr>GETTING STARTED: Hiring Manager (HM)</vt:lpstr>
      <vt:lpstr>JOB DESCRIPTION</vt:lpstr>
      <vt:lpstr>PERSONNEL REQUISITION &amp; TEMP POOL REQUESTS</vt:lpstr>
      <vt:lpstr>EXPEDITED HIRE PROCESS</vt:lpstr>
      <vt:lpstr>READY TO RECRUIT: Human Resources (HR)</vt:lpstr>
      <vt:lpstr>POSTING DEVELOPED RECRUITMENT TIMELINE  DEVELOPED &amp; POSITION/POOL POSTED</vt:lpstr>
      <vt:lpstr>EXTERNAL WEBSITES - Advertising Resources</vt:lpstr>
      <vt:lpstr>COMMITTEES ARE  FORMED</vt:lpstr>
      <vt:lpstr>APPLICATION INTAKE: Human Resources (HR)</vt:lpstr>
      <vt:lpstr>APPLICANT CARE &amp; INTERNAL APPLICANT IDENTIFICATION</vt:lpstr>
      <vt:lpstr>DOCUMENTATION SCREENING, MINIMUM QUALIFICATION SCREENING &amp; EQUIVALENCY PROCESS LIAISON</vt:lpstr>
      <vt:lpstr>COMMITTEE PROCESS BEGINS</vt:lpstr>
      <vt:lpstr>COMMITTEE PROCESS BEGINS</vt:lpstr>
      <vt:lpstr>COMMITTEE PROCESS BEGINS (Continued)</vt:lpstr>
      <vt:lpstr>SCHEDULE 1ST COMMITTEE MEETING</vt:lpstr>
      <vt:lpstr>SCHEDULE SCREEN-DOWN MEETING</vt:lpstr>
      <vt:lpstr>SCHEDULE SCREEN-DOWN MEETING (Continued)</vt:lpstr>
      <vt:lpstr>HM HOSTS 1ST COMMITTEE MEETING</vt:lpstr>
      <vt:lpstr>PRESIDENT'S STANDARDS OF DECORUM</vt:lpstr>
      <vt:lpstr>NOTETAKER &amp; CO-FACILITATOR DETERMINE INTERVIEW FORMAT</vt:lpstr>
      <vt:lpstr>DEVELOP SCREENING TOOLS &amp; HR APPROVAL</vt:lpstr>
      <vt:lpstr>APPLICATION SCREENING &amp;  SCREEN-DOWN MEETING</vt:lpstr>
      <vt:lpstr>APPLICATION SCREENING &amp; SCREEN-DOWN MEETING</vt:lpstr>
      <vt:lpstr>HM SCHEDULES INTERVIEW DATES</vt:lpstr>
      <vt:lpstr>COMMITTEE INTERVIEW - Scheduling</vt:lpstr>
      <vt:lpstr>2ND/FINAL INTERVIEW - Scheduling</vt:lpstr>
      <vt:lpstr>PREPARING FOR INTERVIEWS </vt:lpstr>
      <vt:lpstr>INVITATIONS, CONFIRMATIONS &amp;  INTERVIEW MATERIALS</vt:lpstr>
      <vt:lpstr>INTERVIEWS</vt:lpstr>
      <vt:lpstr>1ST INTERVIEWS</vt:lpstr>
      <vt:lpstr>2ND/FINAL INTERVIEWS</vt:lpstr>
      <vt:lpstr>2ND/FINAL INTERVIEWS (Continued)</vt:lpstr>
      <vt:lpstr>REFERENCE CHECKS</vt:lpstr>
      <vt:lpstr>REFERENCE CHECKS</vt:lpstr>
      <vt:lpstr>FILLING A POSITION/POOL</vt:lpstr>
      <vt:lpstr>SALARY PLACEMENT</vt:lpstr>
      <vt:lpstr>JOB OFFERS &amp; REGRETS</vt:lpstr>
      <vt:lpstr>TEMP POOL APPOINTMENTS</vt:lpstr>
      <vt:lpstr>FINAL STEPS &amp; CONSIDERATIONS</vt:lpstr>
      <vt:lpstr>RETURN RECRUITMENT MATERIALS TO HR &amp; FAILED RECRUITMENTS</vt:lpstr>
      <vt:lpstr>RECRUITMENT DURATIONS &amp; ADMINISTRATIVE SUPPORT</vt:lpstr>
      <vt:lpstr>RESOURCES</vt:lpstr>
      <vt:lpstr>EMPLOYMENT SERVICES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of Marin Recruitment Process Training for Hiring Managers</dc:title>
  <dc:creator>Kirsten Gisle</dc:creator>
  <cp:lastModifiedBy>Kirsten Gisle</cp:lastModifiedBy>
  <cp:revision>2</cp:revision>
  <dcterms:created xsi:type="dcterms:W3CDTF">2020-11-17T23:17:18Z</dcterms:created>
  <dcterms:modified xsi:type="dcterms:W3CDTF">2021-01-29T02:04:48Z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0x010100D448ED7678212B488DB9E7C69E146169</vt:lpwstr>
  </property>
</Properties>
</file>