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76" r:id="rId2"/>
    <p:sldId id="316" r:id="rId3"/>
    <p:sldId id="327" r:id="rId4"/>
    <p:sldId id="328" r:id="rId5"/>
    <p:sldId id="290" r:id="rId6"/>
    <p:sldId id="291" r:id="rId7"/>
    <p:sldId id="292" r:id="rId8"/>
    <p:sldId id="2146847169" r:id="rId9"/>
    <p:sldId id="299" r:id="rId10"/>
    <p:sldId id="2146847170" r:id="rId11"/>
    <p:sldId id="301" r:id="rId12"/>
    <p:sldId id="294" r:id="rId13"/>
    <p:sldId id="2146847171" r:id="rId14"/>
    <p:sldId id="303" r:id="rId15"/>
    <p:sldId id="296" r:id="rId16"/>
    <p:sldId id="309" r:id="rId17"/>
    <p:sldId id="307" r:id="rId18"/>
    <p:sldId id="2146847189" r:id="rId19"/>
    <p:sldId id="306" r:id="rId20"/>
    <p:sldId id="329" r:id="rId21"/>
    <p:sldId id="277" r:id="rId22"/>
    <p:sldId id="356" r:id="rId23"/>
    <p:sldId id="449" r:id="rId24"/>
    <p:sldId id="448" r:id="rId25"/>
    <p:sldId id="446" r:id="rId26"/>
    <p:sldId id="447" r:id="rId27"/>
    <p:sldId id="358" r:id="rId28"/>
    <p:sldId id="2146847191" r:id="rId29"/>
    <p:sldId id="2146847192" r:id="rId30"/>
    <p:sldId id="2146847193" r:id="rId31"/>
    <p:sldId id="260" r:id="rId32"/>
    <p:sldId id="2146847194" r:id="rId33"/>
    <p:sldId id="214684719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417C10-DB4B-4580-A18B-274CB939962E}">
          <p14:sldIdLst>
            <p14:sldId id="276"/>
          </p14:sldIdLst>
        </p14:section>
        <p14:section name="Default Section" id="{8E2B5020-6E1D-461E-A4C3-E820779689B6}">
          <p14:sldIdLst>
            <p14:sldId id="316"/>
            <p14:sldId id="327"/>
            <p14:sldId id="328"/>
            <p14:sldId id="290"/>
            <p14:sldId id="291"/>
            <p14:sldId id="292"/>
            <p14:sldId id="2146847169"/>
            <p14:sldId id="299"/>
            <p14:sldId id="2146847170"/>
            <p14:sldId id="301"/>
            <p14:sldId id="294"/>
            <p14:sldId id="2146847171"/>
            <p14:sldId id="303"/>
            <p14:sldId id="296"/>
            <p14:sldId id="309"/>
            <p14:sldId id="307"/>
            <p14:sldId id="2146847189"/>
            <p14:sldId id="306"/>
            <p14:sldId id="329"/>
            <p14:sldId id="277"/>
            <p14:sldId id="356"/>
            <p14:sldId id="449"/>
            <p14:sldId id="448"/>
            <p14:sldId id="446"/>
            <p14:sldId id="447"/>
            <p14:sldId id="358"/>
            <p14:sldId id="2146847191"/>
            <p14:sldId id="2146847192"/>
            <p14:sldId id="2146847193"/>
            <p14:sldId id="260"/>
            <p14:sldId id="2146847194"/>
            <p14:sldId id="21468471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5EB52-70BF-5D22-0177-29D1F975E268}" name="Elizabeth Matheny" initials="EM" userId="S::ematheny@resig.org::ea4b1690-fad5-4a9e-ada8-49a1a48ada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09" d="100"/>
          <a:sy n="109" d="100"/>
        </p:scale>
        <p:origin x="5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2" tIns="46587" rIns="93172" bIns="46587" rtlCol="0"/>
          <a:lstStyle>
            <a:lvl1pPr algn="r">
              <a:defRPr sz="1200"/>
            </a:lvl1pPr>
          </a:lstStyle>
          <a:p>
            <a:fld id="{1C987CB7-1198-45FD-BADD-615754312864}" type="datetimeFigureOut">
              <a:rPr lang="en-US" smtClean="0"/>
              <a:t>4/21/2025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2F14804-6A19-46DC-A3DC-3760D5E7FC22}" type="slidenum">
              <a:rPr lang="en-US" smtClean="0"/>
              <a:t>‹#›</a:t>
            </a:fld>
            <a:endParaRPr lang="en-US" dirty="0"/>
          </a:p>
        </p:txBody>
      </p:sp>
    </p:spTree>
    <p:extLst>
      <p:ext uri="{BB962C8B-B14F-4D97-AF65-F5344CB8AC3E}">
        <p14:creationId xmlns:p14="http://schemas.microsoft.com/office/powerpoint/2010/main" val="51779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331EA-16C0-9748-8C40-1F4063B975B3}" type="slidenum">
              <a:rPr lang="en-US" smtClean="0"/>
              <a:t>1</a:t>
            </a:fld>
            <a:endParaRPr lang="en-US" dirty="0"/>
          </a:p>
        </p:txBody>
      </p:sp>
    </p:spTree>
    <p:extLst>
      <p:ext uri="{BB962C8B-B14F-4D97-AF65-F5344CB8AC3E}">
        <p14:creationId xmlns:p14="http://schemas.microsoft.com/office/powerpoint/2010/main" val="10477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you miss the initial enrollment period, you can sign up during the </a:t>
            </a:r>
            <a:r>
              <a:rPr kumimoji="0" lang="en-US" sz="1200" b="1" i="0" u="none" strike="noStrike" kern="1200" cap="none" spc="0" normalizeH="0" baseline="0" noProof="0" dirty="0">
                <a:ln>
                  <a:noFill/>
                </a:ln>
                <a:solidFill>
                  <a:srgbClr val="006BA6"/>
                </a:solidFill>
                <a:effectLst/>
                <a:uLnTx/>
                <a:uFillTx/>
                <a:latin typeface="Arial" charset="0"/>
                <a:ea typeface="Arial" charset="0"/>
                <a:cs typeface="Arial" charset="0"/>
              </a:rPr>
              <a:t>General Enrollment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The General Enrollment Period is January 1st and March 31</a:t>
            </a:r>
            <a:r>
              <a:rPr kumimoji="0" lang="en-US" sz="1200" b="0" i="0" u="none" strike="noStrike" kern="1200" cap="none" spc="0" normalizeH="0" baseline="30000" noProof="0" dirty="0">
                <a:ln>
                  <a:noFill/>
                </a:ln>
                <a:solidFill>
                  <a:prstClr val="black"/>
                </a:solidFill>
                <a:effectLst/>
                <a:uLnTx/>
                <a:uFillTx/>
                <a:latin typeface="Arial" charset="0"/>
                <a:ea typeface="Arial" charset="0"/>
                <a:cs typeface="Arial" charset="0"/>
              </a:rPr>
              <a:t>st</a:t>
            </a: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 each year.  You will sign up for Medicare during this time and your coverage will start the first day of the month after you sign 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5B20E33C-9A7A-4705-B722-B611B22E4FBF}" type="slidenum">
              <a:rPr lang="en-US" smtClean="0"/>
              <a:t>10</a:t>
            </a:fld>
            <a:endParaRPr lang="en-US" dirty="0"/>
          </a:p>
        </p:txBody>
      </p:sp>
    </p:spTree>
    <p:extLst>
      <p:ext uri="{BB962C8B-B14F-4D97-AF65-F5344CB8AC3E}">
        <p14:creationId xmlns:p14="http://schemas.microsoft.com/office/powerpoint/2010/main" val="406478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You can also enroll if you have </a:t>
            </a:r>
            <a:r>
              <a:rPr kumimoji="0" lang="en-US" sz="1200" b="1" i="0" u="none" strike="noStrike" kern="1200" cap="none" spc="0" normalizeH="0" baseline="0" noProof="0" dirty="0">
                <a:ln>
                  <a:noFill/>
                </a:ln>
                <a:solidFill>
                  <a:srgbClr val="006BA6"/>
                </a:solidFill>
                <a:effectLst/>
                <a:uLnTx/>
                <a:uFillTx/>
                <a:latin typeface="Arial" charset="0"/>
                <a:ea typeface="+mn-ea"/>
                <a:cs typeface="Arial" charset="0"/>
              </a:rPr>
              <a:t>Special Enrollment period, </a:t>
            </a:r>
            <a:r>
              <a:rPr kumimoji="0" lang="en-US" sz="1200" b="0" i="0" u="none" strike="noStrike" kern="1200" cap="none" spc="0" normalizeH="0" baseline="0" noProof="0" dirty="0">
                <a:ln>
                  <a:noFill/>
                </a:ln>
                <a:solidFill>
                  <a:srgbClr val="006BA6"/>
                </a:solidFill>
                <a:effectLst/>
                <a:uLnTx/>
                <a:uFillTx/>
                <a:latin typeface="Arial" charset="0"/>
                <a:ea typeface="+mn-ea"/>
                <a:cs typeface="Arial" charset="0"/>
              </a:rPr>
              <a:t>which is t</a:t>
            </a:r>
            <a:r>
              <a:rPr kumimoji="0" lang="en-US" sz="1200" b="0" i="0" u="none" strike="noStrike" kern="1200" cap="none" spc="0" normalizeH="0" baseline="0" noProof="0" dirty="0">
                <a:ln>
                  <a:noFill/>
                </a:ln>
                <a:solidFill>
                  <a:prstClr val="black"/>
                </a:solidFill>
                <a:effectLst/>
                <a:uLnTx/>
                <a:uFillTx/>
                <a:latin typeface="Arial" charset="0"/>
                <a:ea typeface="Arial" charset="0"/>
                <a:cs typeface="Arial" charset="0"/>
              </a:rPr>
              <a:t>riggered by certain events, such as loss of employment or retirement, that allow you to change plans.</a:t>
            </a:r>
            <a:endParaRPr kumimoji="0" lang="en-US" sz="1200" i="0" u="none" strike="noStrike" kern="1200" cap="none" spc="0" normalizeH="0" baseline="0" noProof="0" dirty="0">
              <a:ln>
                <a:noFill/>
              </a:ln>
              <a:solidFill>
                <a:prstClr val="black"/>
              </a:solidFill>
              <a:effectLst/>
              <a:uLnTx/>
              <a:uFillTx/>
              <a:latin typeface="Arial" charset="0"/>
              <a:ea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5B20E33C-9A7A-4705-B722-B611B22E4FBF}" type="slidenum">
              <a:rPr lang="en-US" smtClean="0"/>
              <a:t>11</a:t>
            </a:fld>
            <a:endParaRPr lang="en-US" dirty="0"/>
          </a:p>
        </p:txBody>
      </p:sp>
    </p:spTree>
    <p:extLst>
      <p:ext uri="{BB962C8B-B14F-4D97-AF65-F5344CB8AC3E}">
        <p14:creationId xmlns:p14="http://schemas.microsoft.com/office/powerpoint/2010/main" val="343255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12</a:t>
            </a:fld>
            <a:endParaRPr lang="en-US" dirty="0"/>
          </a:p>
        </p:txBody>
      </p:sp>
    </p:spTree>
    <p:extLst>
      <p:ext uri="{BB962C8B-B14F-4D97-AF65-F5344CB8AC3E}">
        <p14:creationId xmlns:p14="http://schemas.microsoft.com/office/powerpoint/2010/main" val="3788890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has an income related monthly adjustment amount (IRMAA) for high earners.</a:t>
            </a:r>
          </a:p>
          <a:p>
            <a:endParaRPr lang="en-US" dirty="0"/>
          </a:p>
          <a:p>
            <a:r>
              <a:rPr lang="en-US" dirty="0"/>
              <a:t>This means if you are a higher income earner Medicare assesses additional premium for your Medicare Part D benefit.  </a:t>
            </a:r>
          </a:p>
          <a:p>
            <a:endParaRPr lang="en-US" dirty="0"/>
          </a:p>
          <a:p>
            <a:r>
              <a:rPr lang="en-US" dirty="0"/>
              <a:t>For example, for a single individual earning $106k or less or a married couple making $212K or less, there is no additional premium amount adjusted.  But if your income is greater than that, you can see the IRMAA is applied based on your income bracket. </a:t>
            </a:r>
          </a:p>
          <a:p>
            <a:endParaRPr lang="en-US" dirty="0"/>
          </a:p>
          <a:p>
            <a:r>
              <a:rPr lang="en-US" dirty="0"/>
              <a:t>You pay your Part D directly to your provider, AND then the IRMAA is paid directly to Social Security. </a:t>
            </a:r>
          </a:p>
          <a:p>
            <a:endParaRPr lang="en-US" dirty="0"/>
          </a:p>
          <a:p>
            <a:r>
              <a:rPr lang="en-US" dirty="0"/>
              <a:t>If you are assessed for the IRMAA adjustment, it is very important that you pay the amount to Social Security otherwise your risk the chance of getting disenrolled from your Part D plan. </a:t>
            </a:r>
          </a:p>
          <a:p>
            <a:endParaRPr lang="en-US" dirty="0"/>
          </a:p>
        </p:txBody>
      </p:sp>
      <p:sp>
        <p:nvSpPr>
          <p:cNvPr id="4" name="Slide Number Placeholder 3"/>
          <p:cNvSpPr>
            <a:spLocks noGrp="1"/>
          </p:cNvSpPr>
          <p:nvPr>
            <p:ph type="sldNum" sz="quarter" idx="5"/>
          </p:nvPr>
        </p:nvSpPr>
        <p:spPr/>
        <p:txBody>
          <a:bodyPr/>
          <a:lstStyle/>
          <a:p>
            <a:fld id="{5B20E33C-9A7A-4705-B722-B611B22E4FBF}" type="slidenum">
              <a:rPr lang="en-US" smtClean="0"/>
              <a:t>13</a:t>
            </a:fld>
            <a:endParaRPr lang="en-US" dirty="0"/>
          </a:p>
        </p:txBody>
      </p:sp>
    </p:spTree>
    <p:extLst>
      <p:ext uri="{BB962C8B-B14F-4D97-AF65-F5344CB8AC3E}">
        <p14:creationId xmlns:p14="http://schemas.microsoft.com/office/powerpoint/2010/main" val="395702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14</a:t>
            </a:fld>
            <a:endParaRPr lang="en-US" dirty="0"/>
          </a:p>
        </p:txBody>
      </p:sp>
    </p:spTree>
    <p:extLst>
      <p:ext uri="{BB962C8B-B14F-4D97-AF65-F5344CB8AC3E}">
        <p14:creationId xmlns:p14="http://schemas.microsoft.com/office/powerpoint/2010/main" val="178436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15</a:t>
            </a:fld>
            <a:endParaRPr lang="en-US" dirty="0"/>
          </a:p>
        </p:txBody>
      </p:sp>
    </p:spTree>
    <p:extLst>
      <p:ext uri="{BB962C8B-B14F-4D97-AF65-F5344CB8AC3E}">
        <p14:creationId xmlns:p14="http://schemas.microsoft.com/office/powerpoint/2010/main" val="3386825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16</a:t>
            </a:fld>
            <a:endParaRPr lang="en-US" dirty="0"/>
          </a:p>
        </p:txBody>
      </p:sp>
    </p:spTree>
    <p:extLst>
      <p:ext uri="{BB962C8B-B14F-4D97-AF65-F5344CB8AC3E}">
        <p14:creationId xmlns:p14="http://schemas.microsoft.com/office/powerpoint/2010/main" val="356700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4003B-9C5A-4AB3-8F8B-E7F102875627}" type="slidenum">
              <a:rPr lang="en-US" smtClean="0"/>
              <a:t>17</a:t>
            </a:fld>
            <a:endParaRPr lang="en-US" dirty="0"/>
          </a:p>
        </p:txBody>
      </p:sp>
    </p:spTree>
    <p:extLst>
      <p:ext uri="{BB962C8B-B14F-4D97-AF65-F5344CB8AC3E}">
        <p14:creationId xmlns:p14="http://schemas.microsoft.com/office/powerpoint/2010/main" val="151027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Each year the Centers for Medicare and Medicaid Services monitor and evaluate Medicare Health Plans. And rate the plans between 1 and 5 stars.  </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The ratings are based on:</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Preventive Care</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Chronic Care</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Prescription Drug Services</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Customer Service </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And Member Satisfaction</a:t>
            </a:r>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And they give you an easy, unbiased way to evaluate the quality of different plans.</a:t>
            </a:r>
            <a:r>
              <a:rPr lang="en-US" sz="1200" b="0" i="0" kern="1200" dirty="0">
                <a:solidFill>
                  <a:schemeClr val="tx1"/>
                </a:solidFill>
                <a:effectLst/>
                <a:latin typeface="+mn-lt"/>
                <a:ea typeface="+mn-ea"/>
                <a:cs typeface="+mn-cs"/>
              </a:rPr>
              <a:t> </a:t>
            </a:r>
          </a:p>
          <a:p>
            <a:pPr marL="0" marR="0" lvl="0" indent="0" algn="l" defTabSz="84164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n-cs"/>
            </a:endParaRPr>
          </a:p>
          <a:p>
            <a:pPr marL="0" marR="0" lvl="0" indent="0" algn="l" defTabSz="84164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n-cs"/>
              </a:rPr>
              <a:t>When comparing plans this rating system is helpful in giving you confidence, making it easy to choose a health plan.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ct val="0"/>
              </a:spcAft>
              <a:buClrTx/>
              <a:buSzTx/>
              <a:buFontTx/>
              <a:buNone/>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For more information on the star ratings please visit kp.org/Medicarestars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20E33C-9A7A-4705-B722-B611B22E4F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60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19</a:t>
            </a:fld>
            <a:endParaRPr lang="en-US" dirty="0"/>
          </a:p>
        </p:txBody>
      </p:sp>
    </p:spTree>
    <p:extLst>
      <p:ext uri="{BB962C8B-B14F-4D97-AF65-F5344CB8AC3E}">
        <p14:creationId xmlns:p14="http://schemas.microsoft.com/office/powerpoint/2010/main" val="355591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2</a:t>
            </a:fld>
            <a:endParaRPr lang="en-US" dirty="0"/>
          </a:p>
        </p:txBody>
      </p:sp>
    </p:spTree>
    <p:extLst>
      <p:ext uri="{BB962C8B-B14F-4D97-AF65-F5344CB8AC3E}">
        <p14:creationId xmlns:p14="http://schemas.microsoft.com/office/powerpoint/2010/main" val="3543015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20</a:t>
            </a:fld>
            <a:endParaRPr lang="en-US" dirty="0"/>
          </a:p>
        </p:txBody>
      </p:sp>
    </p:spTree>
    <p:extLst>
      <p:ext uri="{BB962C8B-B14F-4D97-AF65-F5344CB8AC3E}">
        <p14:creationId xmlns:p14="http://schemas.microsoft.com/office/powerpoint/2010/main" val="1507328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31EA-16C0-9748-8C40-1F4063B975B3}" type="slidenum">
              <a:rPr lang="en-US" smtClean="0"/>
              <a:t>21</a:t>
            </a:fld>
            <a:endParaRPr lang="en-US" dirty="0"/>
          </a:p>
        </p:txBody>
      </p:sp>
    </p:spTree>
    <p:extLst>
      <p:ext uri="{BB962C8B-B14F-4D97-AF65-F5344CB8AC3E}">
        <p14:creationId xmlns:p14="http://schemas.microsoft.com/office/powerpoint/2010/main" val="2531858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490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5892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60549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331EA-16C0-9748-8C40-1F4063B975B3}" type="slidenum">
              <a:rPr lang="en-US" smtClean="0"/>
              <a:t>33</a:t>
            </a:fld>
            <a:endParaRPr lang="en-US" dirty="0"/>
          </a:p>
        </p:txBody>
      </p:sp>
    </p:spTree>
    <p:extLst>
      <p:ext uri="{BB962C8B-B14F-4D97-AF65-F5344CB8AC3E}">
        <p14:creationId xmlns:p14="http://schemas.microsoft.com/office/powerpoint/2010/main" val="401140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3</a:t>
            </a:fld>
            <a:endParaRPr lang="en-US" dirty="0"/>
          </a:p>
        </p:txBody>
      </p:sp>
    </p:spTree>
    <p:extLst>
      <p:ext uri="{BB962C8B-B14F-4D97-AF65-F5344CB8AC3E}">
        <p14:creationId xmlns:p14="http://schemas.microsoft.com/office/powerpoint/2010/main" val="252574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4</a:t>
            </a:fld>
            <a:endParaRPr lang="en-US" dirty="0"/>
          </a:p>
        </p:txBody>
      </p:sp>
    </p:spTree>
    <p:extLst>
      <p:ext uri="{BB962C8B-B14F-4D97-AF65-F5344CB8AC3E}">
        <p14:creationId xmlns:p14="http://schemas.microsoft.com/office/powerpoint/2010/main" val="40371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5</a:t>
            </a:fld>
            <a:endParaRPr lang="en-US" dirty="0"/>
          </a:p>
        </p:txBody>
      </p:sp>
    </p:spTree>
    <p:extLst>
      <p:ext uri="{BB962C8B-B14F-4D97-AF65-F5344CB8AC3E}">
        <p14:creationId xmlns:p14="http://schemas.microsoft.com/office/powerpoint/2010/main" val="155426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6</a:t>
            </a:fld>
            <a:endParaRPr lang="en-US" dirty="0"/>
          </a:p>
        </p:txBody>
      </p:sp>
    </p:spTree>
    <p:extLst>
      <p:ext uri="{BB962C8B-B14F-4D97-AF65-F5344CB8AC3E}">
        <p14:creationId xmlns:p14="http://schemas.microsoft.com/office/powerpoint/2010/main" val="397102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7</a:t>
            </a:fld>
            <a:endParaRPr lang="en-US" dirty="0"/>
          </a:p>
        </p:txBody>
      </p:sp>
    </p:spTree>
    <p:extLst>
      <p:ext uri="{BB962C8B-B14F-4D97-AF65-F5344CB8AC3E}">
        <p14:creationId xmlns:p14="http://schemas.microsoft.com/office/powerpoint/2010/main" val="344871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rPr>
              <a:t>This chart illustrates and breaks down how CMS sets premiums for Part B.  Premiums are assessed based on your household income.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rPr>
              <a:t>Medicare takes a 2 year look back at your retirement income to determine your Part B premium. What this means is that when you are deciding to retire, they will be looking at your income from two years prior.  So, if you retire in 2025, they will be looking at your income from 2023.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rPr>
              <a:t>For example, a single individual earning $106K or less, or a married couple earning $212K or less will be paying the 2025 standard premium of $185.00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1" charset="0"/>
              <a:ea typeface="MS PGothic" pitchFamily="34" charset="-128"/>
              <a:cs typeface="MS PGothic" pitchFamily="34"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Arial" pitchFamily="-1" charset="0"/>
                <a:ea typeface="MS PGothic" pitchFamily="34" charset="-128"/>
                <a:cs typeface="MS PGothic" pitchFamily="34" charset="-128"/>
              </a:rPr>
              <a:t>You can see that the higher the income bracket, the higher the premium amount 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 of you may be wondering “what if my income is a lot less this year”, if that’s the case, we encourage you to contact Social Security to see if they can do a review or audit to determine your Part B premium based on your true retirement income.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are married and filing separately, be sure to note the increased Part B premium.  For any questions this higher assessment, be sure to contact Social Security and your tax advisor.</a:t>
            </a:r>
          </a:p>
          <a:p>
            <a:endParaRPr lang="en-US" dirty="0"/>
          </a:p>
        </p:txBody>
      </p:sp>
      <p:sp>
        <p:nvSpPr>
          <p:cNvPr id="4" name="Slide Number Placeholder 3"/>
          <p:cNvSpPr>
            <a:spLocks noGrp="1"/>
          </p:cNvSpPr>
          <p:nvPr>
            <p:ph type="sldNum" sz="quarter" idx="5"/>
          </p:nvPr>
        </p:nvSpPr>
        <p:spPr/>
        <p:txBody>
          <a:bodyPr/>
          <a:lstStyle/>
          <a:p>
            <a:fld id="{5B20E33C-9A7A-4705-B722-B611B22E4FBF}" type="slidenum">
              <a:rPr lang="en-US" smtClean="0"/>
              <a:t>8</a:t>
            </a:fld>
            <a:endParaRPr lang="en-US" dirty="0"/>
          </a:p>
        </p:txBody>
      </p:sp>
    </p:spTree>
    <p:extLst>
      <p:ext uri="{BB962C8B-B14F-4D97-AF65-F5344CB8AC3E}">
        <p14:creationId xmlns:p14="http://schemas.microsoft.com/office/powerpoint/2010/main" val="319483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14804-6A19-46DC-A3DC-3760D5E7FC22}" type="slidenum">
              <a:rPr lang="en-US" smtClean="0"/>
              <a:t>9</a:t>
            </a:fld>
            <a:endParaRPr lang="en-US" dirty="0"/>
          </a:p>
        </p:txBody>
      </p:sp>
    </p:spTree>
    <p:extLst>
      <p:ext uri="{BB962C8B-B14F-4D97-AF65-F5344CB8AC3E}">
        <p14:creationId xmlns:p14="http://schemas.microsoft.com/office/powerpoint/2010/main" val="227969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5D2-F77F-4DDC-B009-7369C7A17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DFE7E0-528A-4488-8302-1EF1CDF15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92D2A4-5031-4335-B2CD-D1DCA61E650E}"/>
              </a:ext>
            </a:extLst>
          </p:cNvPr>
          <p:cNvSpPr>
            <a:spLocks noGrp="1"/>
          </p:cNvSpPr>
          <p:nvPr>
            <p:ph type="dt" sz="half" idx="10"/>
          </p:nvPr>
        </p:nvSpPr>
        <p:spPr/>
        <p:txBody>
          <a:bodyPr/>
          <a:lstStyle/>
          <a:p>
            <a:fld id="{F7BD6BFA-A915-42BF-813E-C3CDE40ADBAA}" type="datetime1">
              <a:rPr lang="en-US" smtClean="0"/>
              <a:t>4/21/2025</a:t>
            </a:fld>
            <a:endParaRPr lang="en-US" dirty="0"/>
          </a:p>
        </p:txBody>
      </p:sp>
      <p:sp>
        <p:nvSpPr>
          <p:cNvPr id="5" name="Footer Placeholder 4">
            <a:extLst>
              <a:ext uri="{FF2B5EF4-FFF2-40B4-BE49-F238E27FC236}">
                <a16:creationId xmlns:a16="http://schemas.microsoft.com/office/drawing/2014/main" id="{52CB2A76-45A8-4FE6-A69E-5DADFC2C5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6EDA1C-50C0-4268-A59B-F11A541A939D}"/>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60274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1E15-92E9-4C99-B78F-C3FB2D86F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FB25D-01C2-4EEC-8A66-A3E027DE4C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A947C-6D3D-42F7-9D3D-FECC7031AC00}"/>
              </a:ext>
            </a:extLst>
          </p:cNvPr>
          <p:cNvSpPr>
            <a:spLocks noGrp="1"/>
          </p:cNvSpPr>
          <p:nvPr>
            <p:ph type="dt" sz="half" idx="10"/>
          </p:nvPr>
        </p:nvSpPr>
        <p:spPr/>
        <p:txBody>
          <a:bodyPr/>
          <a:lstStyle/>
          <a:p>
            <a:fld id="{FC499935-12C6-4B21-86F4-F446DE895870}" type="datetime1">
              <a:rPr lang="en-US" smtClean="0"/>
              <a:t>4/21/2025</a:t>
            </a:fld>
            <a:endParaRPr lang="en-US" dirty="0"/>
          </a:p>
        </p:txBody>
      </p:sp>
      <p:sp>
        <p:nvSpPr>
          <p:cNvPr id="5" name="Footer Placeholder 4">
            <a:extLst>
              <a:ext uri="{FF2B5EF4-FFF2-40B4-BE49-F238E27FC236}">
                <a16:creationId xmlns:a16="http://schemas.microsoft.com/office/drawing/2014/main" id="{2C53825F-2DD0-482C-908B-DCC0D6FFC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695D41-C1ED-4E7B-AEC1-32BBF172B716}"/>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26803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90290-C9A1-4695-B7DF-39E3328552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906F37-9420-4D14-931B-456E03B510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2666E-19BA-4EE6-AFA6-67B4A546377E}"/>
              </a:ext>
            </a:extLst>
          </p:cNvPr>
          <p:cNvSpPr>
            <a:spLocks noGrp="1"/>
          </p:cNvSpPr>
          <p:nvPr>
            <p:ph type="dt" sz="half" idx="10"/>
          </p:nvPr>
        </p:nvSpPr>
        <p:spPr/>
        <p:txBody>
          <a:bodyPr/>
          <a:lstStyle/>
          <a:p>
            <a:fld id="{DB885D7A-EC7D-437F-AC42-2A0284AED295}" type="datetime1">
              <a:rPr lang="en-US" smtClean="0"/>
              <a:t>4/21/2025</a:t>
            </a:fld>
            <a:endParaRPr lang="en-US" dirty="0"/>
          </a:p>
        </p:txBody>
      </p:sp>
      <p:sp>
        <p:nvSpPr>
          <p:cNvPr id="5" name="Footer Placeholder 4">
            <a:extLst>
              <a:ext uri="{FF2B5EF4-FFF2-40B4-BE49-F238E27FC236}">
                <a16:creationId xmlns:a16="http://schemas.microsoft.com/office/drawing/2014/main" id="{25091D1E-98CF-445C-A02F-FDC40719E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73BB35-A5E9-46DB-B12C-B88688810658}"/>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232439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3605271-A2A1-415A-943C-738C69E897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3391" y="666421"/>
            <a:ext cx="2275119" cy="259191"/>
          </a:xfrm>
          <a:prstGeom prst="rect">
            <a:avLst/>
          </a:prstGeom>
        </p:spPr>
      </p:pic>
      <p:sp>
        <p:nvSpPr>
          <p:cNvPr id="2" name="Holder 2"/>
          <p:cNvSpPr>
            <a:spLocks noGrp="1"/>
          </p:cNvSpPr>
          <p:nvPr>
            <p:ph type="ctrTitle"/>
          </p:nvPr>
        </p:nvSpPr>
        <p:spPr>
          <a:xfrm>
            <a:off x="685800" y="5402213"/>
            <a:ext cx="10881360" cy="492443"/>
          </a:xfrm>
          <a:prstGeom prst="rect">
            <a:avLst/>
          </a:prstGeom>
        </p:spPr>
        <p:txBody>
          <a:bodyPr wrap="square" lIns="0" tIns="0" rIns="0" bIns="0">
            <a:spAutoFit/>
          </a:bodyPr>
          <a:lstStyle>
            <a:lvl1pPr marL="12700" algn="l" defTabSz="914400" rtl="0" eaLnBrk="1" latinLnBrk="0" hangingPunct="1">
              <a:lnSpc>
                <a:spcPct val="100000"/>
              </a:lnSpc>
              <a:spcBef>
                <a:spcPts val="1050"/>
              </a:spcBef>
              <a:defRPr sz="3200" b="1" kern="1200" dirty="0">
                <a:solidFill>
                  <a:srgbClr val="003B71"/>
                </a:solidFill>
                <a:latin typeface="Arial"/>
                <a:ea typeface="+mn-ea"/>
                <a:cs typeface="Arial"/>
              </a:defRPr>
            </a:lvl1pPr>
          </a:lstStyle>
          <a:p>
            <a:endParaRPr dirty="0"/>
          </a:p>
        </p:txBody>
      </p:sp>
      <p:sp>
        <p:nvSpPr>
          <p:cNvPr id="3" name="Holder 3"/>
          <p:cNvSpPr>
            <a:spLocks noGrp="1"/>
          </p:cNvSpPr>
          <p:nvPr>
            <p:ph type="subTitle" idx="4"/>
          </p:nvPr>
        </p:nvSpPr>
        <p:spPr>
          <a:xfrm>
            <a:off x="685800" y="5963568"/>
            <a:ext cx="10881360" cy="315471"/>
          </a:xfrm>
          <a:prstGeom prst="rect">
            <a:avLst/>
          </a:prstGeom>
        </p:spPr>
        <p:txBody>
          <a:bodyPr wrap="square" lIns="0" tIns="0" rIns="0" bIns="0">
            <a:spAutoFit/>
          </a:bodyPr>
          <a:lstStyle>
            <a:lvl1pPr marL="0" indent="0">
              <a:buNone/>
              <a:defRPr sz="2050" b="0" kern="1200" spc="-5" dirty="0">
                <a:solidFill>
                  <a:srgbClr val="0078B3"/>
                </a:solidFill>
                <a:latin typeface="Arial"/>
                <a:ea typeface="+mn-ea"/>
                <a:cs typeface="Arial"/>
              </a:defRPr>
            </a:lvl1pPr>
          </a:lstStyle>
          <a:p>
            <a:endParaRPr dirty="0"/>
          </a:p>
        </p:txBody>
      </p:sp>
      <p:sp>
        <p:nvSpPr>
          <p:cNvPr id="10" name="object 6">
            <a:extLst>
              <a:ext uri="{FF2B5EF4-FFF2-40B4-BE49-F238E27FC236}">
                <a16:creationId xmlns:a16="http://schemas.microsoft.com/office/drawing/2014/main" id="{53A89232-91FE-448E-9553-302AC0CBB99C}"/>
              </a:ext>
            </a:extLst>
          </p:cNvPr>
          <p:cNvSpPr/>
          <p:nvPr userDrawn="1"/>
        </p:nvSpPr>
        <p:spPr>
          <a:xfrm>
            <a:off x="0" y="0"/>
            <a:ext cx="109855" cy="3429000"/>
          </a:xfrm>
          <a:custGeom>
            <a:avLst/>
            <a:gdLst/>
            <a:ahLst/>
            <a:cxnLst/>
            <a:rect l="l" t="t" r="r" b="b"/>
            <a:pathLst>
              <a:path w="109855" h="3429000">
                <a:moveTo>
                  <a:pt x="0" y="3429000"/>
                </a:moveTo>
                <a:lnTo>
                  <a:pt x="109728" y="3429000"/>
                </a:lnTo>
                <a:lnTo>
                  <a:pt x="109728" y="0"/>
                </a:lnTo>
                <a:lnTo>
                  <a:pt x="0" y="0"/>
                </a:lnTo>
                <a:lnTo>
                  <a:pt x="0" y="3429000"/>
                </a:lnTo>
                <a:close/>
              </a:path>
            </a:pathLst>
          </a:custGeom>
          <a:solidFill>
            <a:schemeClr val="accent3"/>
          </a:solidFill>
        </p:spPr>
        <p:txBody>
          <a:bodyPr wrap="square" lIns="0" tIns="0" rIns="0" bIns="0" rtlCol="0"/>
          <a:lstStyle/>
          <a:p>
            <a:endParaRPr dirty="0"/>
          </a:p>
        </p:txBody>
      </p:sp>
      <p:sp>
        <p:nvSpPr>
          <p:cNvPr id="11" name="object 7">
            <a:extLst>
              <a:ext uri="{FF2B5EF4-FFF2-40B4-BE49-F238E27FC236}">
                <a16:creationId xmlns:a16="http://schemas.microsoft.com/office/drawing/2014/main" id="{4859A2FC-07BD-4CE8-8A06-3B187C1B8EB9}"/>
              </a:ext>
            </a:extLst>
          </p:cNvPr>
          <p:cNvSpPr/>
          <p:nvPr userDrawn="1"/>
        </p:nvSpPr>
        <p:spPr>
          <a:xfrm>
            <a:off x="0" y="3429000"/>
            <a:ext cx="109855" cy="3429000"/>
          </a:xfrm>
          <a:custGeom>
            <a:avLst/>
            <a:gdLst/>
            <a:ahLst/>
            <a:cxnLst/>
            <a:rect l="l" t="t" r="r" b="b"/>
            <a:pathLst>
              <a:path w="109855" h="3429000">
                <a:moveTo>
                  <a:pt x="0" y="3429000"/>
                </a:moveTo>
                <a:lnTo>
                  <a:pt x="109728" y="3429000"/>
                </a:lnTo>
                <a:lnTo>
                  <a:pt x="109728" y="0"/>
                </a:lnTo>
                <a:lnTo>
                  <a:pt x="0" y="0"/>
                </a:lnTo>
                <a:lnTo>
                  <a:pt x="0" y="3429000"/>
                </a:lnTo>
                <a:close/>
              </a:path>
            </a:pathLst>
          </a:custGeom>
          <a:solidFill>
            <a:schemeClr val="accent1"/>
          </a:solidFill>
        </p:spPr>
        <p:txBody>
          <a:bodyPr wrap="square" lIns="0" tIns="0" rIns="0" bIns="0" rtlCol="0"/>
          <a:lstStyle/>
          <a:p>
            <a:endParaRPr dirty="0"/>
          </a:p>
        </p:txBody>
      </p:sp>
      <p:pic>
        <p:nvPicPr>
          <p:cNvPr id="7" name="Picture 6">
            <a:extLst>
              <a:ext uri="{FF2B5EF4-FFF2-40B4-BE49-F238E27FC236}">
                <a16:creationId xmlns:a16="http://schemas.microsoft.com/office/drawing/2014/main" id="{B3FC853E-9D50-49FD-B306-DB6B5F618EB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28" b="17246"/>
          <a:stretch/>
        </p:blipFill>
        <p:spPr>
          <a:xfrm>
            <a:off x="109855" y="-1"/>
            <a:ext cx="12082145" cy="5244861"/>
          </a:xfrm>
          <a:prstGeom prst="rect">
            <a:avLst/>
          </a:prstGeom>
        </p:spPr>
      </p:pic>
    </p:spTree>
    <p:extLst>
      <p:ext uri="{BB962C8B-B14F-4D97-AF65-F5344CB8AC3E}">
        <p14:creationId xmlns:p14="http://schemas.microsoft.com/office/powerpoint/2010/main" val="1156851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6EF943-198A-44D4-922F-58657E3A9B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026" b="8026"/>
          <a:stretch/>
        </p:blipFill>
        <p:spPr>
          <a:xfrm>
            <a:off x="0" y="0"/>
            <a:ext cx="12318523" cy="6858000"/>
          </a:xfrm>
          <a:prstGeom prst="rect">
            <a:avLst/>
          </a:prstGeom>
        </p:spPr>
      </p:pic>
      <p:sp>
        <p:nvSpPr>
          <p:cNvPr id="4" name="object 4">
            <a:extLst>
              <a:ext uri="{FF2B5EF4-FFF2-40B4-BE49-F238E27FC236}">
                <a16:creationId xmlns:a16="http://schemas.microsoft.com/office/drawing/2014/main" id="{9FB5C753-763C-472C-9A46-2408E1B13285}"/>
              </a:ext>
            </a:extLst>
          </p:cNvPr>
          <p:cNvSpPr/>
          <p:nvPr userDrawn="1"/>
        </p:nvSpPr>
        <p:spPr>
          <a:xfrm>
            <a:off x="0" y="2888199"/>
            <a:ext cx="5767070" cy="1335405"/>
          </a:xfrm>
          <a:custGeom>
            <a:avLst/>
            <a:gdLst/>
            <a:ahLst/>
            <a:cxnLst/>
            <a:rect l="l" t="t" r="r" b="b"/>
            <a:pathLst>
              <a:path w="5767070" h="1335404">
                <a:moveTo>
                  <a:pt x="0" y="1335024"/>
                </a:moveTo>
                <a:lnTo>
                  <a:pt x="5766663" y="1335024"/>
                </a:lnTo>
                <a:lnTo>
                  <a:pt x="5766663" y="0"/>
                </a:lnTo>
                <a:lnTo>
                  <a:pt x="0" y="0"/>
                </a:lnTo>
                <a:lnTo>
                  <a:pt x="0" y="1335024"/>
                </a:lnTo>
                <a:close/>
              </a:path>
            </a:pathLst>
          </a:custGeom>
          <a:solidFill>
            <a:srgbClr val="FFFFFF"/>
          </a:solidFill>
        </p:spPr>
        <p:txBody>
          <a:bodyPr wrap="square" lIns="0" tIns="0" rIns="0" bIns="0" rtlCol="0"/>
          <a:lstStyle/>
          <a:p>
            <a:endParaRPr dirty="0"/>
          </a:p>
        </p:txBody>
      </p:sp>
      <p:sp>
        <p:nvSpPr>
          <p:cNvPr id="2" name="Title 1">
            <a:extLst>
              <a:ext uri="{FF2B5EF4-FFF2-40B4-BE49-F238E27FC236}">
                <a16:creationId xmlns:a16="http://schemas.microsoft.com/office/drawing/2014/main" id="{60319947-B2CF-4C7A-9CC7-5734B321CB98}"/>
              </a:ext>
            </a:extLst>
          </p:cNvPr>
          <p:cNvSpPr>
            <a:spLocks noGrp="1"/>
          </p:cNvSpPr>
          <p:nvPr>
            <p:ph type="title"/>
          </p:nvPr>
        </p:nvSpPr>
        <p:spPr>
          <a:xfrm>
            <a:off x="368300" y="3130008"/>
            <a:ext cx="5118100" cy="815340"/>
          </a:xfrm>
        </p:spPr>
        <p:txBody>
          <a:bodyPr/>
          <a:lstStyle>
            <a:lvl1pPr>
              <a:defRPr sz="3100" b="1">
                <a:solidFill>
                  <a:schemeClr val="accent2"/>
                </a:solidFill>
              </a:defRPr>
            </a:lvl1pPr>
          </a:lstStyle>
          <a:p>
            <a:r>
              <a:rPr lang="en-US" dirty="0"/>
              <a:t>Click to edit Master title style</a:t>
            </a:r>
          </a:p>
        </p:txBody>
      </p:sp>
      <p:sp>
        <p:nvSpPr>
          <p:cNvPr id="6" name="Text Placeholder 10">
            <a:extLst>
              <a:ext uri="{FF2B5EF4-FFF2-40B4-BE49-F238E27FC236}">
                <a16:creationId xmlns:a16="http://schemas.microsoft.com/office/drawing/2014/main" id="{8630E7E9-0498-41FA-ACB8-F0ECEB3E18FB}"/>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chemeClr val="bg1"/>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227710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248970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2769205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340802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8569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101122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344542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5F12-DC6A-4523-810B-3233EC250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AD65-258D-4D29-ACCE-4ED160D653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EBD12-3C33-4D42-91B7-55226CDBC021}"/>
              </a:ext>
            </a:extLst>
          </p:cNvPr>
          <p:cNvSpPr>
            <a:spLocks noGrp="1"/>
          </p:cNvSpPr>
          <p:nvPr>
            <p:ph type="dt" sz="half" idx="10"/>
          </p:nvPr>
        </p:nvSpPr>
        <p:spPr/>
        <p:txBody>
          <a:bodyPr/>
          <a:lstStyle/>
          <a:p>
            <a:fld id="{855DA065-3BD3-4B0C-A9A8-FB98AFDDE190}" type="datetime1">
              <a:rPr lang="en-US" smtClean="0"/>
              <a:t>4/21/2025</a:t>
            </a:fld>
            <a:endParaRPr lang="en-US" dirty="0"/>
          </a:p>
        </p:txBody>
      </p:sp>
      <p:sp>
        <p:nvSpPr>
          <p:cNvPr id="5" name="Footer Placeholder 4">
            <a:extLst>
              <a:ext uri="{FF2B5EF4-FFF2-40B4-BE49-F238E27FC236}">
                <a16:creationId xmlns:a16="http://schemas.microsoft.com/office/drawing/2014/main" id="{6791FA0E-FED0-4EDE-88F2-BA95DE171D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648DD1-CCA6-4259-A62C-4EB4C950D02E}"/>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255917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110580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195116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159359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2707404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3884804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211384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3016352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1664541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dirty="0"/>
          </a:p>
        </p:txBody>
      </p:sp>
    </p:spTree>
    <p:extLst>
      <p:ext uri="{BB962C8B-B14F-4D97-AF65-F5344CB8AC3E}">
        <p14:creationId xmlns:p14="http://schemas.microsoft.com/office/powerpoint/2010/main" val="235308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E147-A304-4ABD-BC4A-6970745F7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679CC-F8D1-4EC7-AC94-273B73095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7D8588-C720-40B6-B0AB-A701D0973F46}"/>
              </a:ext>
            </a:extLst>
          </p:cNvPr>
          <p:cNvSpPr>
            <a:spLocks noGrp="1"/>
          </p:cNvSpPr>
          <p:nvPr>
            <p:ph type="dt" sz="half" idx="10"/>
          </p:nvPr>
        </p:nvSpPr>
        <p:spPr/>
        <p:txBody>
          <a:bodyPr/>
          <a:lstStyle/>
          <a:p>
            <a:fld id="{744B6C92-A91F-4711-B9E2-589A2D9B448B}" type="datetime1">
              <a:rPr lang="en-US" smtClean="0"/>
              <a:t>4/21/2025</a:t>
            </a:fld>
            <a:endParaRPr lang="en-US" dirty="0"/>
          </a:p>
        </p:txBody>
      </p:sp>
      <p:sp>
        <p:nvSpPr>
          <p:cNvPr id="5" name="Footer Placeholder 4">
            <a:extLst>
              <a:ext uri="{FF2B5EF4-FFF2-40B4-BE49-F238E27FC236}">
                <a16:creationId xmlns:a16="http://schemas.microsoft.com/office/drawing/2014/main" id="{5E97F3F1-388A-48A8-8A15-F097BE2D37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BC68CF-FC06-4C88-9F22-CC396CFF7BEC}"/>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48134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FC1B-080A-40C7-9271-AD402FDDF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B8447-0AD1-421E-8B3D-66FA59CFD5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7C3DE-36C8-4A1A-B080-3C02FD2F1F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DDB37-05A4-4258-AEB1-C85A6745237A}"/>
              </a:ext>
            </a:extLst>
          </p:cNvPr>
          <p:cNvSpPr>
            <a:spLocks noGrp="1"/>
          </p:cNvSpPr>
          <p:nvPr>
            <p:ph type="dt" sz="half" idx="10"/>
          </p:nvPr>
        </p:nvSpPr>
        <p:spPr/>
        <p:txBody>
          <a:bodyPr/>
          <a:lstStyle/>
          <a:p>
            <a:fld id="{9BE42011-5218-4196-885F-9176BFB18188}" type="datetime1">
              <a:rPr lang="en-US" smtClean="0"/>
              <a:t>4/21/2025</a:t>
            </a:fld>
            <a:endParaRPr lang="en-US" dirty="0"/>
          </a:p>
        </p:txBody>
      </p:sp>
      <p:sp>
        <p:nvSpPr>
          <p:cNvPr id="6" name="Footer Placeholder 5">
            <a:extLst>
              <a:ext uri="{FF2B5EF4-FFF2-40B4-BE49-F238E27FC236}">
                <a16:creationId xmlns:a16="http://schemas.microsoft.com/office/drawing/2014/main" id="{60DED29E-F0E6-41CC-A56B-D201ED5CB6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773ED9-BB6B-4518-BFBD-9AC835DBC487}"/>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87631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A3CB-676D-4DE2-9C75-C818092D60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657AF-AFD4-452B-8CA8-CCB02B4A5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BF5AC5-02AA-4D10-B7CB-E030EDBF42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1B72D-E432-4185-A09E-2E117D45E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95D12A-6DC8-4A7D-903A-4012FFC1EF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E4457-E36F-4103-BE49-C50A2C7029E3}"/>
              </a:ext>
            </a:extLst>
          </p:cNvPr>
          <p:cNvSpPr>
            <a:spLocks noGrp="1"/>
          </p:cNvSpPr>
          <p:nvPr>
            <p:ph type="dt" sz="half" idx="10"/>
          </p:nvPr>
        </p:nvSpPr>
        <p:spPr/>
        <p:txBody>
          <a:bodyPr/>
          <a:lstStyle/>
          <a:p>
            <a:fld id="{E66E9CE3-90F9-45C1-9266-128F82DE2CD2}" type="datetime1">
              <a:rPr lang="en-US" smtClean="0"/>
              <a:t>4/21/2025</a:t>
            </a:fld>
            <a:endParaRPr lang="en-US" dirty="0"/>
          </a:p>
        </p:txBody>
      </p:sp>
      <p:sp>
        <p:nvSpPr>
          <p:cNvPr id="8" name="Footer Placeholder 7">
            <a:extLst>
              <a:ext uri="{FF2B5EF4-FFF2-40B4-BE49-F238E27FC236}">
                <a16:creationId xmlns:a16="http://schemas.microsoft.com/office/drawing/2014/main" id="{2C6A48F2-349C-4C8E-8E7F-4474366125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8E9532-F7CC-4522-9140-49E59ECE1FF9}"/>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157927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FDA9-8E67-4D7B-92B1-FE5BE7342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190E8-E1E3-4DA5-96EA-4EB1984F0CC3}"/>
              </a:ext>
            </a:extLst>
          </p:cNvPr>
          <p:cNvSpPr>
            <a:spLocks noGrp="1"/>
          </p:cNvSpPr>
          <p:nvPr>
            <p:ph type="dt" sz="half" idx="10"/>
          </p:nvPr>
        </p:nvSpPr>
        <p:spPr/>
        <p:txBody>
          <a:bodyPr/>
          <a:lstStyle/>
          <a:p>
            <a:fld id="{00F25E47-A52B-4D07-9EE2-370D35FFB973}" type="datetime1">
              <a:rPr lang="en-US" smtClean="0"/>
              <a:t>4/21/2025</a:t>
            </a:fld>
            <a:endParaRPr lang="en-US" dirty="0"/>
          </a:p>
        </p:txBody>
      </p:sp>
      <p:sp>
        <p:nvSpPr>
          <p:cNvPr id="4" name="Footer Placeholder 3">
            <a:extLst>
              <a:ext uri="{FF2B5EF4-FFF2-40B4-BE49-F238E27FC236}">
                <a16:creationId xmlns:a16="http://schemas.microsoft.com/office/drawing/2014/main" id="{8E4F1DF5-2DF1-462B-894B-1D7BBF506F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1620AC-9060-4854-96F5-50AE78E4E9DB}"/>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333392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D5157-422D-4F7E-BC48-B068E2288DB9}"/>
              </a:ext>
            </a:extLst>
          </p:cNvPr>
          <p:cNvSpPr>
            <a:spLocks noGrp="1"/>
          </p:cNvSpPr>
          <p:nvPr>
            <p:ph type="dt" sz="half" idx="10"/>
          </p:nvPr>
        </p:nvSpPr>
        <p:spPr/>
        <p:txBody>
          <a:bodyPr/>
          <a:lstStyle/>
          <a:p>
            <a:fld id="{42566B2E-799C-41B6-9F42-1D3F827E1E99}" type="datetime1">
              <a:rPr lang="en-US" smtClean="0"/>
              <a:t>4/21/2025</a:t>
            </a:fld>
            <a:endParaRPr lang="en-US" dirty="0"/>
          </a:p>
        </p:txBody>
      </p:sp>
      <p:sp>
        <p:nvSpPr>
          <p:cNvPr id="3" name="Footer Placeholder 2">
            <a:extLst>
              <a:ext uri="{FF2B5EF4-FFF2-40B4-BE49-F238E27FC236}">
                <a16:creationId xmlns:a16="http://schemas.microsoft.com/office/drawing/2014/main" id="{810E90B9-596C-4E2B-989B-C02A5A2B26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37573C-740B-4DA1-8CAF-A536FB38400E}"/>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138991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71DD-A7E1-407B-8E0B-32BD9A79F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C027D-19F6-4ECC-9FE9-AF1861816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EDC15-C49A-4EBF-AE46-903D8CA6E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FA707A-85B1-4A21-833A-81C6898C97CC}"/>
              </a:ext>
            </a:extLst>
          </p:cNvPr>
          <p:cNvSpPr>
            <a:spLocks noGrp="1"/>
          </p:cNvSpPr>
          <p:nvPr>
            <p:ph type="dt" sz="half" idx="10"/>
          </p:nvPr>
        </p:nvSpPr>
        <p:spPr/>
        <p:txBody>
          <a:bodyPr/>
          <a:lstStyle/>
          <a:p>
            <a:fld id="{7944AB37-ADC2-44BC-AF83-D4B705488438}" type="datetime1">
              <a:rPr lang="en-US" smtClean="0"/>
              <a:t>4/21/2025</a:t>
            </a:fld>
            <a:endParaRPr lang="en-US" dirty="0"/>
          </a:p>
        </p:txBody>
      </p:sp>
      <p:sp>
        <p:nvSpPr>
          <p:cNvPr id="6" name="Footer Placeholder 5">
            <a:extLst>
              <a:ext uri="{FF2B5EF4-FFF2-40B4-BE49-F238E27FC236}">
                <a16:creationId xmlns:a16="http://schemas.microsoft.com/office/drawing/2014/main" id="{9AA723A7-AAAD-481D-9B49-26016BBE44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429712-CD82-42EA-8472-13BAE8739D17}"/>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163681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6868-14E7-4116-B108-F85D830E9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F1583-AD82-460D-88B9-E12030FC3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943C60-A385-478C-ADB3-36679169D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7411BA-7B0E-4B69-8FD6-B66D0FA102B4}"/>
              </a:ext>
            </a:extLst>
          </p:cNvPr>
          <p:cNvSpPr>
            <a:spLocks noGrp="1"/>
          </p:cNvSpPr>
          <p:nvPr>
            <p:ph type="dt" sz="half" idx="10"/>
          </p:nvPr>
        </p:nvSpPr>
        <p:spPr/>
        <p:txBody>
          <a:bodyPr/>
          <a:lstStyle/>
          <a:p>
            <a:fld id="{9932A9FE-27C1-4C64-834B-5CC9035DBB96}" type="datetime1">
              <a:rPr lang="en-US" smtClean="0"/>
              <a:t>4/21/2025</a:t>
            </a:fld>
            <a:endParaRPr lang="en-US" dirty="0"/>
          </a:p>
        </p:txBody>
      </p:sp>
      <p:sp>
        <p:nvSpPr>
          <p:cNvPr id="6" name="Footer Placeholder 5">
            <a:extLst>
              <a:ext uri="{FF2B5EF4-FFF2-40B4-BE49-F238E27FC236}">
                <a16:creationId xmlns:a16="http://schemas.microsoft.com/office/drawing/2014/main" id="{C9B8B79D-33D1-4DAA-BCBE-0D8411AB82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5484E7-F083-4CED-9E0B-C7491F94AEDD}"/>
              </a:ext>
            </a:extLst>
          </p:cNvPr>
          <p:cNvSpPr>
            <a:spLocks noGrp="1"/>
          </p:cNvSpPr>
          <p:nvPr>
            <p:ph type="sldNum" sz="quarter" idx="12"/>
          </p:nvPr>
        </p:nvSpPr>
        <p:spPr/>
        <p:txBody>
          <a:bodyPr/>
          <a:lstStyle/>
          <a:p>
            <a:fld id="{1B559DBB-C45F-461D-8AEE-61FFC6EFADA2}" type="slidenum">
              <a:rPr lang="en-US" smtClean="0"/>
              <a:t>‹#›</a:t>
            </a:fld>
            <a:endParaRPr lang="en-US" dirty="0"/>
          </a:p>
        </p:txBody>
      </p:sp>
    </p:spTree>
    <p:extLst>
      <p:ext uri="{BB962C8B-B14F-4D97-AF65-F5344CB8AC3E}">
        <p14:creationId xmlns:p14="http://schemas.microsoft.com/office/powerpoint/2010/main" val="164005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FAB3D-6FD8-4BCE-9335-273803DB3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EE5B9-7ADC-4CC8-B62C-5FB1DCE43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AA021-9C80-4A0D-A5EA-4DA17750B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8C7D0-F076-4FA0-90BA-15D7D5F1C0B8}" type="datetime1">
              <a:rPr lang="en-US" smtClean="0"/>
              <a:t>4/21/2025</a:t>
            </a:fld>
            <a:endParaRPr lang="en-US" dirty="0"/>
          </a:p>
        </p:txBody>
      </p:sp>
      <p:sp>
        <p:nvSpPr>
          <p:cNvPr id="5" name="Footer Placeholder 4">
            <a:extLst>
              <a:ext uri="{FF2B5EF4-FFF2-40B4-BE49-F238E27FC236}">
                <a16:creationId xmlns:a16="http://schemas.microsoft.com/office/drawing/2014/main" id="{8E3F11F8-B84C-41F0-A2D2-0EBAB48F3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BE2A45-E599-49E9-A2A4-CC6CC35D3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9DBB-C45F-461D-8AEE-61FFC6EFADA2}" type="slidenum">
              <a:rPr lang="en-US" smtClean="0"/>
              <a:t>‹#›</a:t>
            </a:fld>
            <a:endParaRPr lang="en-US" dirty="0"/>
          </a:p>
        </p:txBody>
      </p:sp>
    </p:spTree>
    <p:extLst>
      <p:ext uri="{BB962C8B-B14F-4D97-AF65-F5344CB8AC3E}">
        <p14:creationId xmlns:p14="http://schemas.microsoft.com/office/powerpoint/2010/main" val="24471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8" r:id="rId18"/>
    <p:sldLayoutId id="2147483670"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3.svg"/><Relationship Id="rId11" Type="http://schemas.openxmlformats.org/officeDocument/2006/relationships/image" Target="../media/image1.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3.svg"/><Relationship Id="rId11" Type="http://schemas.openxmlformats.org/officeDocument/2006/relationships/image" Target="../media/image14.png"/><Relationship Id="rId5" Type="http://schemas.openxmlformats.org/officeDocument/2006/relationships/image" Target="../media/image22.png"/><Relationship Id="rId10" Type="http://schemas.openxmlformats.org/officeDocument/2006/relationships/image" Target="../media/image13.sv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2.svg"/><Relationship Id="rId2" Type="http://schemas.openxmlformats.org/officeDocument/2006/relationships/notesSlide" Target="../notesSlides/notesSlide18.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svg"/><Relationship Id="rId4" Type="http://schemas.openxmlformats.org/officeDocument/2006/relationships/image" Target="../media/image17.sv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svg"/><Relationship Id="rId4" Type="http://schemas.openxmlformats.org/officeDocument/2006/relationships/image" Target="../media/image17.sv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sv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3">
              <a:alphaModFix amt="75000"/>
            </a:blip>
            <a:srcRect/>
            <a:stretch>
              <a:fillRect l="-9418" t="-16146" r="-7246"/>
            </a:stretch>
          </a:blipFill>
        </p:spPr>
      </p:sp>
      <p:grpSp>
        <p:nvGrpSpPr>
          <p:cNvPr id="3" name="Group 3"/>
          <p:cNvGrpSpPr/>
          <p:nvPr/>
        </p:nvGrpSpPr>
        <p:grpSpPr>
          <a:xfrm>
            <a:off x="0" y="5911673"/>
            <a:ext cx="12192000" cy="1183537"/>
            <a:chOff x="0" y="0"/>
            <a:chExt cx="5066828" cy="676789"/>
          </a:xfrm>
        </p:grpSpPr>
        <p:sp>
          <p:nvSpPr>
            <p:cNvPr id="4" name="Freeform 4"/>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5" name="TextBox 5"/>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grpSp>
        <p:nvGrpSpPr>
          <p:cNvPr id="6" name="Group 6"/>
          <p:cNvGrpSpPr/>
          <p:nvPr/>
        </p:nvGrpSpPr>
        <p:grpSpPr>
          <a:xfrm>
            <a:off x="4961462" y="5495904"/>
            <a:ext cx="2129613" cy="383727"/>
            <a:chOff x="0" y="0"/>
            <a:chExt cx="2255441" cy="406400"/>
          </a:xfrm>
        </p:grpSpPr>
        <p:sp>
          <p:nvSpPr>
            <p:cNvPr id="7" name="Freeform 7"/>
            <p:cNvSpPr/>
            <p:nvPr/>
          </p:nvSpPr>
          <p:spPr>
            <a:xfrm>
              <a:off x="0" y="0"/>
              <a:ext cx="2255441" cy="406400"/>
            </a:xfrm>
            <a:custGeom>
              <a:avLst/>
              <a:gdLst/>
              <a:ahLst/>
              <a:cxnLst/>
              <a:rect l="l" t="t" r="r" b="b"/>
              <a:pathLst>
                <a:path w="2255441" h="406400">
                  <a:moveTo>
                    <a:pt x="2052241" y="0"/>
                  </a:moveTo>
                  <a:cubicBezTo>
                    <a:pt x="2164465" y="0"/>
                    <a:pt x="2255441" y="90976"/>
                    <a:pt x="2255441" y="203200"/>
                  </a:cubicBezTo>
                  <a:cubicBezTo>
                    <a:pt x="2255441" y="315424"/>
                    <a:pt x="2164465" y="406400"/>
                    <a:pt x="2052241" y="406400"/>
                  </a:cubicBezTo>
                  <a:lnTo>
                    <a:pt x="203200" y="406400"/>
                  </a:lnTo>
                  <a:cubicBezTo>
                    <a:pt x="90976" y="406400"/>
                    <a:pt x="0" y="315424"/>
                    <a:pt x="0" y="203200"/>
                  </a:cubicBezTo>
                  <a:cubicBezTo>
                    <a:pt x="0" y="90976"/>
                    <a:pt x="90976" y="0"/>
                    <a:pt x="203200" y="0"/>
                  </a:cubicBezTo>
                  <a:close/>
                </a:path>
              </a:pathLst>
            </a:custGeom>
            <a:solidFill>
              <a:srgbClr val="DBE1E9"/>
            </a:solidFill>
          </p:spPr>
        </p:sp>
        <p:sp>
          <p:nvSpPr>
            <p:cNvPr id="8" name="TextBox 8"/>
            <p:cNvSpPr txBox="1"/>
            <p:nvPr/>
          </p:nvSpPr>
          <p:spPr>
            <a:xfrm>
              <a:off x="0" y="-85725"/>
              <a:ext cx="812800" cy="492125"/>
            </a:xfrm>
            <a:prstGeom prst="rect">
              <a:avLst/>
            </a:prstGeom>
          </p:spPr>
          <p:txBody>
            <a:bodyPr lIns="33867" tIns="33867" rIns="33867" bIns="33867" rtlCol="0" anchor="ctr"/>
            <a:lstStyle/>
            <a:p>
              <a:pPr algn="ctr" defTabSz="609630">
                <a:lnSpc>
                  <a:spcPts val="1960"/>
                </a:lnSpc>
              </a:pPr>
              <a:endParaRPr sz="1200" dirty="0">
                <a:solidFill>
                  <a:prstClr val="black"/>
                </a:solidFill>
                <a:latin typeface="Calibri"/>
              </a:endParaRPr>
            </a:p>
          </p:txBody>
        </p:sp>
      </p:grpSp>
      <p:sp>
        <p:nvSpPr>
          <p:cNvPr id="9" name="Freeform 9"/>
          <p:cNvSpPr/>
          <p:nvPr/>
        </p:nvSpPr>
        <p:spPr>
          <a:xfrm>
            <a:off x="5259294" y="685800"/>
            <a:ext cx="1673413" cy="1640429"/>
          </a:xfrm>
          <a:custGeom>
            <a:avLst/>
            <a:gdLst/>
            <a:ahLst/>
            <a:cxnLst/>
            <a:rect l="l" t="t" r="r" b="b"/>
            <a:pathLst>
              <a:path w="2510119" h="2460643">
                <a:moveTo>
                  <a:pt x="0" y="0"/>
                </a:moveTo>
                <a:lnTo>
                  <a:pt x="2510118" y="0"/>
                </a:lnTo>
                <a:lnTo>
                  <a:pt x="2510118" y="2460643"/>
                </a:lnTo>
                <a:lnTo>
                  <a:pt x="0" y="2460643"/>
                </a:lnTo>
                <a:lnTo>
                  <a:pt x="0" y="0"/>
                </a:lnTo>
                <a:close/>
              </a:path>
            </a:pathLst>
          </a:custGeom>
          <a:blipFill>
            <a:blip r:embed="rId4"/>
            <a:stretch>
              <a:fillRect b="-40457"/>
            </a:stretch>
          </a:blipFill>
        </p:spPr>
      </p:sp>
      <p:sp>
        <p:nvSpPr>
          <p:cNvPr id="10" name="TextBox 10"/>
          <p:cNvSpPr txBox="1"/>
          <p:nvPr/>
        </p:nvSpPr>
        <p:spPr>
          <a:xfrm>
            <a:off x="499311" y="2869003"/>
            <a:ext cx="11796963" cy="971484"/>
          </a:xfrm>
          <a:prstGeom prst="rect">
            <a:avLst/>
          </a:prstGeom>
        </p:spPr>
        <p:txBody>
          <a:bodyPr wrap="square" lIns="0" tIns="0" rIns="0" bIns="0" rtlCol="0" anchor="t">
            <a:spAutoFit/>
          </a:bodyPr>
          <a:lstStyle/>
          <a:p>
            <a:pPr algn="ctr" defTabSz="609630">
              <a:lnSpc>
                <a:spcPts val="8307"/>
              </a:lnSpc>
            </a:pPr>
            <a:r>
              <a:rPr lang="en-US" sz="5400" dirty="0">
                <a:solidFill>
                  <a:srgbClr val="FFFFFF"/>
                </a:solidFill>
                <a:latin typeface="Arial Bold"/>
              </a:rPr>
              <a:t>Medicare 101</a:t>
            </a:r>
            <a:endParaRPr lang="en-US" sz="5934" dirty="0">
              <a:solidFill>
                <a:srgbClr val="FFFFFF"/>
              </a:solidFill>
              <a:latin typeface="Arial Bold"/>
            </a:endParaRPr>
          </a:p>
        </p:txBody>
      </p:sp>
      <p:sp>
        <p:nvSpPr>
          <p:cNvPr id="12" name="TextBox 12"/>
          <p:cNvSpPr txBox="1"/>
          <p:nvPr/>
        </p:nvSpPr>
        <p:spPr>
          <a:xfrm>
            <a:off x="632459" y="6218545"/>
            <a:ext cx="4192859" cy="495520"/>
          </a:xfrm>
          <a:prstGeom prst="rect">
            <a:avLst/>
          </a:prstGeom>
        </p:spPr>
        <p:txBody>
          <a:bodyPr wrap="square" lIns="0" tIns="0" rIns="0" bIns="0" rtlCol="0" anchor="t">
            <a:spAutoFit/>
          </a:bodyPr>
          <a:lstStyle/>
          <a:p>
            <a:pPr defTabSz="609630">
              <a:lnSpc>
                <a:spcPts val="1960"/>
              </a:lnSpc>
              <a:spcBef>
                <a:spcPct val="0"/>
              </a:spcBef>
            </a:pPr>
            <a:r>
              <a:rPr lang="en-US" sz="1600" dirty="0">
                <a:solidFill>
                  <a:srgbClr val="FFFFFF"/>
                </a:solidFill>
                <a:latin typeface="Arial"/>
              </a:rPr>
              <a:t>Presented by:</a:t>
            </a:r>
          </a:p>
          <a:p>
            <a:pPr defTabSz="609630">
              <a:lnSpc>
                <a:spcPts val="1960"/>
              </a:lnSpc>
              <a:spcBef>
                <a:spcPct val="0"/>
              </a:spcBef>
            </a:pPr>
            <a:r>
              <a:rPr lang="en-US" sz="1600" dirty="0">
                <a:solidFill>
                  <a:srgbClr val="FFFFFF"/>
                </a:solidFill>
                <a:latin typeface="Arial"/>
              </a:rPr>
              <a:t>Frank Impastato, Account Manager</a:t>
            </a:r>
            <a:endParaRPr lang="en-US" sz="1400" dirty="0">
              <a:solidFill>
                <a:srgbClr val="FFFFFF"/>
              </a:solidFill>
              <a:latin typeface="Arial"/>
            </a:endParaRPr>
          </a:p>
        </p:txBody>
      </p:sp>
      <p:sp>
        <p:nvSpPr>
          <p:cNvPr id="13" name="TextBox 13"/>
          <p:cNvSpPr txBox="1"/>
          <p:nvPr/>
        </p:nvSpPr>
        <p:spPr>
          <a:xfrm>
            <a:off x="9755088" y="6477200"/>
            <a:ext cx="1888273" cy="239040"/>
          </a:xfrm>
          <a:prstGeom prst="rect">
            <a:avLst/>
          </a:prstGeom>
        </p:spPr>
        <p:txBody>
          <a:bodyPr wrap="square" lIns="0" tIns="0" rIns="0" bIns="0" rtlCol="0" anchor="t">
            <a:spAutoFit/>
          </a:bodyPr>
          <a:lstStyle/>
          <a:p>
            <a:pPr algn="r" defTabSz="609630">
              <a:lnSpc>
                <a:spcPts val="1960"/>
              </a:lnSpc>
              <a:spcBef>
                <a:spcPct val="0"/>
              </a:spcBef>
            </a:pPr>
            <a:r>
              <a:rPr lang="en-US" sz="1600" dirty="0">
                <a:solidFill>
                  <a:srgbClr val="FFFFFF"/>
                </a:solidFill>
                <a:latin typeface="Arial"/>
              </a:rPr>
              <a:t>May 6,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8186597"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A &amp; </a:t>
            </a:r>
            <a:r>
              <a:rPr sz="2600" b="1" dirty="0">
                <a:solidFill>
                  <a:srgbClr val="0070C0"/>
                </a:solidFill>
              </a:rPr>
              <a:t>B: </a:t>
            </a:r>
            <a:r>
              <a:rPr lang="en-US" sz="2600" b="1" spc="-5" dirty="0">
                <a:solidFill>
                  <a:srgbClr val="0070C0"/>
                </a:solidFill>
              </a:rPr>
              <a:t>Late Enrollment Into Medicare</a:t>
            </a:r>
            <a:endParaRPr sz="2600" b="1" dirty="0">
              <a:solidFill>
                <a:srgbClr val="0070C0"/>
              </a:solidFill>
            </a:endParaRPr>
          </a:p>
        </p:txBody>
      </p:sp>
      <p:sp>
        <p:nvSpPr>
          <p:cNvPr id="28" name="object 8">
            <a:extLst>
              <a:ext uri="{FF2B5EF4-FFF2-40B4-BE49-F238E27FC236}">
                <a16:creationId xmlns:a16="http://schemas.microsoft.com/office/drawing/2014/main" id="{F58109F0-D72A-4576-AFAC-E7A7F45EAB0F}"/>
              </a:ext>
            </a:extLst>
          </p:cNvPr>
          <p:cNvSpPr txBox="1"/>
          <p:nvPr/>
        </p:nvSpPr>
        <p:spPr>
          <a:xfrm>
            <a:off x="3541114" y="1575758"/>
            <a:ext cx="8076119" cy="377654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t>General Enrollment Period</a:t>
            </a:r>
          </a:p>
          <a:p>
            <a:pPr marL="136525" marR="51435" lvl="0" indent="-123825" algn="l" defTabSz="914400" rtl="0" eaLnBrk="1" fontAlgn="auto" latinLnBrk="0" hangingPunct="1">
              <a:lnSpc>
                <a:spcPct val="104200"/>
              </a:lnSpc>
              <a:spcBef>
                <a:spcPts val="894"/>
              </a:spcBef>
              <a:spcAft>
                <a:spcPts val="0"/>
              </a:spcAft>
              <a:buClrTx/>
              <a:buSzTx/>
              <a:buFontTx/>
              <a:buChar char="•"/>
              <a:tabLst>
                <a:tab pos="137160" algn="l"/>
              </a:tabLst>
              <a:defRPr/>
            </a:pPr>
            <a:r>
              <a:rPr kumimoji="0" lang="en-US" sz="1600" b="0" i="0" u="none" strike="noStrike" kern="1200" cap="none" spc="-40" normalizeH="0" baseline="0" noProof="0" dirty="0">
                <a:ln>
                  <a:noFill/>
                </a:ln>
                <a:solidFill>
                  <a:prstClr val="black"/>
                </a:solidFill>
                <a:effectLst/>
                <a:uLnTx/>
                <a:uFillTx/>
                <a:latin typeface="Arial" panose="020B0604020202020204"/>
                <a:ea typeface="+mn-ea"/>
                <a:cs typeface="Arial"/>
              </a:rPr>
              <a:t>If you do not sign up for Part A and Part B when you’re first eligible, you can sign up between January 1 and March 31 each year. </a:t>
            </a:r>
            <a:r>
              <a:rPr lang="en-US" sz="1600" spc="-40" dirty="0">
                <a:solidFill>
                  <a:prstClr val="black"/>
                </a:solidFill>
                <a:latin typeface="Arial" panose="020B0604020202020204"/>
                <a:cs typeface="Arial"/>
              </a:rPr>
              <a:t>W</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hen you sign up during this period, your coverage starts the first day of the month after you sign up.</a:t>
            </a:r>
            <a:endParaRPr kumimoji="0" lang="en-US" sz="1600" b="1" i="0" u="none" strike="noStrike" kern="1200" cap="none" spc="-40" normalizeH="0" baseline="0" noProof="0" dirty="0">
              <a:ln>
                <a:noFill/>
              </a:ln>
              <a:solidFill>
                <a:prstClr val="black"/>
              </a:solidFill>
              <a:effectLst/>
              <a:uLnTx/>
              <a:uFillTx/>
              <a:latin typeface="Arial" panose="020B0604020202020204"/>
              <a:ea typeface="+mn-ea"/>
              <a:cs typeface="Arial"/>
            </a:endParaRPr>
          </a:p>
          <a:p>
            <a:pPr marL="12700" marR="51435" lvl="0" indent="0" algn="l" defTabSz="914400" rtl="0" eaLnBrk="1" fontAlgn="auto" latinLnBrk="0" hangingPunct="1">
              <a:lnSpc>
                <a:spcPct val="104200"/>
              </a:lnSpc>
              <a:spcBef>
                <a:spcPts val="894"/>
              </a:spcBef>
              <a:spcAft>
                <a:spcPts val="0"/>
              </a:spcAft>
              <a:buClrTx/>
              <a:buSzTx/>
              <a:buFontTx/>
              <a:buNone/>
              <a:tabLst>
                <a:tab pos="137160" algn="l"/>
              </a:tabLst>
              <a:defRPr/>
            </a:pPr>
            <a:endPar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endParaRPr>
          </a:p>
          <a:p>
            <a:pPr marL="12700" marR="51435" lvl="0" indent="0" algn="l" defTabSz="914400" rtl="0" eaLnBrk="1" fontAlgn="auto" latinLnBrk="0" hangingPunct="1">
              <a:lnSpc>
                <a:spcPct val="104200"/>
              </a:lnSpc>
              <a:spcBef>
                <a:spcPts val="894"/>
              </a:spcBef>
              <a:spcAft>
                <a:spcPts val="0"/>
              </a:spcAft>
              <a:buClrTx/>
              <a:buSzTx/>
              <a:buFontTx/>
              <a:buNone/>
              <a:tabLst>
                <a:tab pos="137160" algn="l"/>
              </a:tabLst>
              <a:defRPr/>
            </a:pPr>
            <a:endPar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endParaRPr>
          </a:p>
          <a:p>
            <a:pPr marL="12700" marR="51435" lvl="0" indent="0" algn="l" defTabSz="914400" rtl="0" eaLnBrk="1" fontAlgn="auto" latinLnBrk="0" hangingPunct="1">
              <a:lnSpc>
                <a:spcPct val="104200"/>
              </a:lnSpc>
              <a:spcBef>
                <a:spcPts val="894"/>
              </a:spcBef>
              <a:spcAft>
                <a:spcPts val="0"/>
              </a:spcAft>
              <a:buClrTx/>
              <a:buSzTx/>
              <a:buFontTx/>
              <a:buNone/>
              <a:tabLst>
                <a:tab pos="137160" algn="l"/>
              </a:tabLst>
              <a:defRPr/>
            </a:pP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b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br>
            <a:endParaRPr kumimoji="0" lang="en-US" sz="1600" b="0" i="0" u="none" strike="noStrike" kern="1200" cap="none" spc="-40" normalizeH="0" baseline="0" noProof="0" dirty="0">
              <a:ln>
                <a:noFill/>
              </a:ln>
              <a:solidFill>
                <a:prstClr val="black"/>
              </a:solidFill>
              <a:effectLst/>
              <a:uLnTx/>
              <a:uFillTx/>
              <a:latin typeface="Arial" panose="020B0604020202020204"/>
              <a:ea typeface="+mn-ea"/>
              <a:cs typeface="Arial"/>
            </a:endParaRPr>
          </a:p>
        </p:txBody>
      </p:sp>
      <p:sp>
        <p:nvSpPr>
          <p:cNvPr id="48" name="Slide Number Placeholder 3">
            <a:extLst>
              <a:ext uri="{FF2B5EF4-FFF2-40B4-BE49-F238E27FC236}">
                <a16:creationId xmlns:a16="http://schemas.microsoft.com/office/drawing/2014/main" id="{0712BE02-5AC3-4CF4-A4BD-F60CAE20B2D3}"/>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object 31">
            <a:extLst>
              <a:ext uri="{FF2B5EF4-FFF2-40B4-BE49-F238E27FC236}">
                <a16:creationId xmlns:a16="http://schemas.microsoft.com/office/drawing/2014/main" id="{15BDF14A-5B89-457C-8419-A70666038EEC}"/>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0" name="object 55">
            <a:extLst>
              <a:ext uri="{FF2B5EF4-FFF2-40B4-BE49-F238E27FC236}">
                <a16:creationId xmlns:a16="http://schemas.microsoft.com/office/drawing/2014/main" id="{22D2DB15-FF0B-4A55-BC29-18CF4F21802D}"/>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58" name="Group 57">
            <a:extLst>
              <a:ext uri="{FF2B5EF4-FFF2-40B4-BE49-F238E27FC236}">
                <a16:creationId xmlns:a16="http://schemas.microsoft.com/office/drawing/2014/main" id="{8D411C85-902C-43E3-A4BA-8AB0671CD22A}"/>
              </a:ext>
            </a:extLst>
          </p:cNvPr>
          <p:cNvGrpSpPr>
            <a:grpSpLocks noChangeAspect="1"/>
          </p:cNvGrpSpPr>
          <p:nvPr/>
        </p:nvGrpSpPr>
        <p:grpSpPr>
          <a:xfrm>
            <a:off x="1490509" y="4467373"/>
            <a:ext cx="214886" cy="526378"/>
            <a:chOff x="9257554" y="-500162"/>
            <a:chExt cx="1512220" cy="3704277"/>
          </a:xfrm>
        </p:grpSpPr>
        <p:sp>
          <p:nvSpPr>
            <p:cNvPr id="63" name="Rectangle: Top Corners Rounded 62">
              <a:extLst>
                <a:ext uri="{FF2B5EF4-FFF2-40B4-BE49-F238E27FC236}">
                  <a16:creationId xmlns:a16="http://schemas.microsoft.com/office/drawing/2014/main" id="{1A72C876-8CC1-449C-9908-EA897342EE66}"/>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64" name="Graphic 63">
              <a:extLst>
                <a:ext uri="{FF2B5EF4-FFF2-40B4-BE49-F238E27FC236}">
                  <a16:creationId xmlns:a16="http://schemas.microsoft.com/office/drawing/2014/main" id="{5F4AE8C9-50FB-48D9-B99C-E6792FAD616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65" name="Graphic 64">
              <a:extLst>
                <a:ext uri="{FF2B5EF4-FFF2-40B4-BE49-F238E27FC236}">
                  <a16:creationId xmlns:a16="http://schemas.microsoft.com/office/drawing/2014/main" id="{341890B8-61D5-45B8-960A-3ED42FE6C81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66" name="Group 65">
            <a:extLst>
              <a:ext uri="{FF2B5EF4-FFF2-40B4-BE49-F238E27FC236}">
                <a16:creationId xmlns:a16="http://schemas.microsoft.com/office/drawing/2014/main" id="{5B6DE5EC-1C25-40C1-83C3-E3EDBA1D2272}"/>
              </a:ext>
            </a:extLst>
          </p:cNvPr>
          <p:cNvGrpSpPr/>
          <p:nvPr/>
        </p:nvGrpSpPr>
        <p:grpSpPr>
          <a:xfrm>
            <a:off x="1389673" y="5567844"/>
            <a:ext cx="416559" cy="604405"/>
            <a:chOff x="9611652" y="3351258"/>
            <a:chExt cx="752589" cy="1091968"/>
          </a:xfrm>
        </p:grpSpPr>
        <p:pic>
          <p:nvPicPr>
            <p:cNvPr id="67" name="Graphic 66">
              <a:extLst>
                <a:ext uri="{FF2B5EF4-FFF2-40B4-BE49-F238E27FC236}">
                  <a16:creationId xmlns:a16="http://schemas.microsoft.com/office/drawing/2014/main" id="{11E79E13-6CF4-43AA-88DD-0947A0C7A7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68" name="Graphic 67">
              <a:extLst>
                <a:ext uri="{FF2B5EF4-FFF2-40B4-BE49-F238E27FC236}">
                  <a16:creationId xmlns:a16="http://schemas.microsoft.com/office/drawing/2014/main" id="{27BE04A4-D27D-402E-9B6F-9294E4A3A5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69" name="Group 68">
              <a:extLst>
                <a:ext uri="{FF2B5EF4-FFF2-40B4-BE49-F238E27FC236}">
                  <a16:creationId xmlns:a16="http://schemas.microsoft.com/office/drawing/2014/main" id="{7456376E-540C-493A-B4AC-48E34BA759D6}"/>
                </a:ext>
              </a:extLst>
            </p:cNvPr>
            <p:cNvGrpSpPr>
              <a:grpSpLocks noChangeAspect="1"/>
            </p:cNvGrpSpPr>
            <p:nvPr/>
          </p:nvGrpSpPr>
          <p:grpSpPr>
            <a:xfrm>
              <a:off x="10197218" y="4040890"/>
              <a:ext cx="164248" cy="402336"/>
              <a:chOff x="9257554" y="-500162"/>
              <a:chExt cx="1512220" cy="3704277"/>
            </a:xfrm>
          </p:grpSpPr>
          <p:sp>
            <p:nvSpPr>
              <p:cNvPr id="70" name="Rectangle: Top Corners Rounded 69">
                <a:extLst>
                  <a:ext uri="{FF2B5EF4-FFF2-40B4-BE49-F238E27FC236}">
                    <a16:creationId xmlns:a16="http://schemas.microsoft.com/office/drawing/2014/main" id="{B5DD9373-EBCE-4F03-B1FC-CC9973B7423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71" name="Graphic 70">
                <a:extLst>
                  <a:ext uri="{FF2B5EF4-FFF2-40B4-BE49-F238E27FC236}">
                    <a16:creationId xmlns:a16="http://schemas.microsoft.com/office/drawing/2014/main" id="{4449EB41-01DA-4FA9-AF0D-C1B9F56E57F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72" name="Graphic 71">
                <a:extLst>
                  <a:ext uri="{FF2B5EF4-FFF2-40B4-BE49-F238E27FC236}">
                    <a16:creationId xmlns:a16="http://schemas.microsoft.com/office/drawing/2014/main" id="{69E85544-6DD6-416B-AD84-CFA2EE80AC8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grpSp>
        <p:nvGrpSpPr>
          <p:cNvPr id="73" name="Group 72">
            <a:extLst>
              <a:ext uri="{FF2B5EF4-FFF2-40B4-BE49-F238E27FC236}">
                <a16:creationId xmlns:a16="http://schemas.microsoft.com/office/drawing/2014/main" id="{4E2398B9-9DD7-4F10-B4BB-634665FC5598}"/>
              </a:ext>
            </a:extLst>
          </p:cNvPr>
          <p:cNvGrpSpPr/>
          <p:nvPr/>
        </p:nvGrpSpPr>
        <p:grpSpPr>
          <a:xfrm>
            <a:off x="894039" y="914401"/>
            <a:ext cx="1441373" cy="1441373"/>
            <a:chOff x="907770" y="1066801"/>
            <a:chExt cx="1371600" cy="1371600"/>
          </a:xfrm>
        </p:grpSpPr>
        <p:sp>
          <p:nvSpPr>
            <p:cNvPr id="74" name="object 15">
              <a:extLst>
                <a:ext uri="{FF2B5EF4-FFF2-40B4-BE49-F238E27FC236}">
                  <a16:creationId xmlns:a16="http://schemas.microsoft.com/office/drawing/2014/main" id="{D52004B4-6054-446E-B575-A1020E446F02}"/>
                </a:ext>
              </a:extLst>
            </p:cNvPr>
            <p:cNvSpPr/>
            <p:nvPr/>
          </p:nvSpPr>
          <p:spPr>
            <a:xfrm>
              <a:off x="907770" y="1066801"/>
              <a:ext cx="1371600" cy="137160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5" name="Graphic 74">
              <a:extLst>
                <a:ext uri="{FF2B5EF4-FFF2-40B4-BE49-F238E27FC236}">
                  <a16:creationId xmlns:a16="http://schemas.microsoft.com/office/drawing/2014/main" id="{EBC4862A-4C2D-484E-8FC7-E242D2DBB0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031" y="1298918"/>
              <a:ext cx="966401" cy="793830"/>
            </a:xfrm>
            <a:prstGeom prst="rect">
              <a:avLst/>
            </a:prstGeom>
          </p:spPr>
        </p:pic>
      </p:grpSp>
      <p:grpSp>
        <p:nvGrpSpPr>
          <p:cNvPr id="76" name="Group 75">
            <a:extLst>
              <a:ext uri="{FF2B5EF4-FFF2-40B4-BE49-F238E27FC236}">
                <a16:creationId xmlns:a16="http://schemas.microsoft.com/office/drawing/2014/main" id="{A76D7FF4-A1D7-4C50-A5C5-A001B96082F9}"/>
              </a:ext>
            </a:extLst>
          </p:cNvPr>
          <p:cNvGrpSpPr/>
          <p:nvPr/>
        </p:nvGrpSpPr>
        <p:grpSpPr>
          <a:xfrm>
            <a:off x="894039" y="2625219"/>
            <a:ext cx="1437462" cy="1437462"/>
            <a:chOff x="907770" y="2694803"/>
            <a:chExt cx="1367878" cy="1367878"/>
          </a:xfrm>
        </p:grpSpPr>
        <p:sp>
          <p:nvSpPr>
            <p:cNvPr id="77" name="object 9">
              <a:extLst>
                <a:ext uri="{FF2B5EF4-FFF2-40B4-BE49-F238E27FC236}">
                  <a16:creationId xmlns:a16="http://schemas.microsoft.com/office/drawing/2014/main" id="{42ADD62A-8D43-481C-A2A7-3039A262EC1A}"/>
                </a:ext>
              </a:extLst>
            </p:cNvPr>
            <p:cNvSpPr/>
            <p:nvPr/>
          </p:nvSpPr>
          <p:spPr>
            <a:xfrm>
              <a:off x="907770" y="2694803"/>
              <a:ext cx="1367878" cy="1367878"/>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8" name="Graphic 77">
              <a:extLst>
                <a:ext uri="{FF2B5EF4-FFF2-40B4-BE49-F238E27FC236}">
                  <a16:creationId xmlns:a16="http://schemas.microsoft.com/office/drawing/2014/main" id="{938F485D-702D-4D8E-ADE4-56077E736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550" y="2938583"/>
              <a:ext cx="880318" cy="880318"/>
            </a:xfrm>
            <a:prstGeom prst="rect">
              <a:avLst/>
            </a:prstGeom>
          </p:spPr>
        </p:pic>
      </p:grpSp>
      <p:grpSp>
        <p:nvGrpSpPr>
          <p:cNvPr id="2" name="Group 1">
            <a:extLst>
              <a:ext uri="{FF2B5EF4-FFF2-40B4-BE49-F238E27FC236}">
                <a16:creationId xmlns:a16="http://schemas.microsoft.com/office/drawing/2014/main" id="{8F618442-8C4C-5369-A3E5-D3F916D8DA9B}"/>
              </a:ext>
            </a:extLst>
          </p:cNvPr>
          <p:cNvGrpSpPr/>
          <p:nvPr/>
        </p:nvGrpSpPr>
        <p:grpSpPr>
          <a:xfrm>
            <a:off x="5105601" y="3184052"/>
            <a:ext cx="4203158" cy="2383792"/>
            <a:chOff x="5236230" y="3143043"/>
            <a:chExt cx="4203158" cy="2383792"/>
          </a:xfrm>
        </p:grpSpPr>
        <p:grpSp>
          <p:nvGrpSpPr>
            <p:cNvPr id="3" name="Group 2">
              <a:extLst>
                <a:ext uri="{FF2B5EF4-FFF2-40B4-BE49-F238E27FC236}">
                  <a16:creationId xmlns:a16="http://schemas.microsoft.com/office/drawing/2014/main" id="{221F07B7-A302-C794-7BAA-3B954532B4BC}"/>
                </a:ext>
              </a:extLst>
            </p:cNvPr>
            <p:cNvGrpSpPr/>
            <p:nvPr/>
          </p:nvGrpSpPr>
          <p:grpSpPr>
            <a:xfrm>
              <a:off x="5236230" y="3143043"/>
              <a:ext cx="4203158" cy="2187725"/>
              <a:chOff x="5236230" y="3143043"/>
              <a:chExt cx="4203158" cy="2187725"/>
            </a:xfrm>
          </p:grpSpPr>
          <p:grpSp>
            <p:nvGrpSpPr>
              <p:cNvPr id="7" name="Group 6">
                <a:extLst>
                  <a:ext uri="{FF2B5EF4-FFF2-40B4-BE49-F238E27FC236}">
                    <a16:creationId xmlns:a16="http://schemas.microsoft.com/office/drawing/2014/main" id="{77209827-4C8D-2592-5FA4-355904CF8C16}"/>
                  </a:ext>
                </a:extLst>
              </p:cNvPr>
              <p:cNvGrpSpPr/>
              <p:nvPr/>
            </p:nvGrpSpPr>
            <p:grpSpPr>
              <a:xfrm>
                <a:off x="5687932" y="4985587"/>
                <a:ext cx="2167709" cy="345181"/>
                <a:chOff x="3997118" y="4743085"/>
                <a:chExt cx="2167709" cy="345181"/>
              </a:xfrm>
            </p:grpSpPr>
            <p:sp>
              <p:nvSpPr>
                <p:cNvPr id="26" name="Left Brace 25">
                  <a:extLst>
                    <a:ext uri="{FF2B5EF4-FFF2-40B4-BE49-F238E27FC236}">
                      <a16:creationId xmlns:a16="http://schemas.microsoft.com/office/drawing/2014/main" id="{2DA36AE1-98DC-A582-AB11-E6664D3BA36D}"/>
                    </a:ext>
                  </a:extLst>
                </p:cNvPr>
                <p:cNvSpPr/>
                <p:nvPr/>
              </p:nvSpPr>
              <p:spPr>
                <a:xfrm rot="16200000">
                  <a:off x="4988885" y="3912323"/>
                  <a:ext cx="184176" cy="2167709"/>
                </a:xfrm>
                <a:prstGeom prst="lef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object 8">
                  <a:extLst>
                    <a:ext uri="{FF2B5EF4-FFF2-40B4-BE49-F238E27FC236}">
                      <a16:creationId xmlns:a16="http://schemas.microsoft.com/office/drawing/2014/main" id="{844147B9-EF77-88A8-435F-E75068EB65B8}"/>
                    </a:ext>
                  </a:extLst>
                </p:cNvPr>
                <p:cNvSpPr txBox="1"/>
                <p:nvPr/>
              </p:nvSpPr>
              <p:spPr>
                <a:xfrm>
                  <a:off x="4321225" y="4743085"/>
                  <a:ext cx="1515479"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b="1" spc="-40" dirty="0">
                      <a:cs typeface="Arial"/>
                    </a:rPr>
                    <a:t>January 1 – March 31</a:t>
                  </a:r>
                  <a:endParaRPr lang="en-US" sz="1200" b="1" spc="-5" dirty="0">
                    <a:solidFill>
                      <a:srgbClr val="003B71"/>
                    </a:solidFill>
                    <a:cs typeface="Arial"/>
                  </a:endParaRPr>
                </a:p>
              </p:txBody>
            </p:sp>
          </p:grpSp>
          <p:sp>
            <p:nvSpPr>
              <p:cNvPr id="8" name="object 8">
                <a:extLst>
                  <a:ext uri="{FF2B5EF4-FFF2-40B4-BE49-F238E27FC236}">
                    <a16:creationId xmlns:a16="http://schemas.microsoft.com/office/drawing/2014/main" id="{20701741-451B-CD12-967D-3BFC5AD87138}"/>
                  </a:ext>
                </a:extLst>
              </p:cNvPr>
              <p:cNvSpPr txBox="1"/>
              <p:nvPr/>
            </p:nvSpPr>
            <p:spPr>
              <a:xfrm>
                <a:off x="6418866" y="3143043"/>
                <a:ext cx="2873552" cy="576055"/>
              </a:xfrm>
              <a:prstGeom prst="rect">
                <a:avLst/>
              </a:prstGeom>
            </p:spPr>
            <p:txBody>
              <a:bodyPr vert="horz" wrap="square" lIns="0" tIns="12700" rIns="0" bIns="0" rtlCol="0">
                <a:spAutoFit/>
              </a:bodyPr>
              <a:lstStyle/>
              <a:p>
                <a:pPr marL="12700" marR="51435" algn="ctr">
                  <a:lnSpc>
                    <a:spcPct val="104200"/>
                  </a:lnSpc>
                  <a:spcBef>
                    <a:spcPts val="894"/>
                  </a:spcBef>
                  <a:tabLst>
                    <a:tab pos="137160" algn="l"/>
                  </a:tabLst>
                </a:pPr>
                <a:r>
                  <a:rPr lang="en-US" sz="1200" b="1" spc="-40" dirty="0">
                    <a:cs typeface="Arial"/>
                  </a:rPr>
                  <a:t>Coverage begins</a:t>
                </a:r>
                <a:br>
                  <a:rPr lang="en-US" sz="1200" b="1" spc="-40" dirty="0">
                    <a:cs typeface="Arial"/>
                  </a:rPr>
                </a:br>
                <a:r>
                  <a:rPr lang="en-US" sz="1200" b="1" spc="-40" dirty="0">
                    <a:cs typeface="Arial"/>
                  </a:rPr>
                  <a:t> the first day of the month AFTER</a:t>
                </a:r>
                <a:br>
                  <a:rPr lang="en-US" sz="1200" b="1" spc="-40" dirty="0">
                    <a:cs typeface="Arial"/>
                  </a:rPr>
                </a:br>
                <a:r>
                  <a:rPr lang="en-US" sz="1200" b="1" spc="-40" dirty="0">
                    <a:cs typeface="Arial"/>
                  </a:rPr>
                  <a:t>you sign up</a:t>
                </a:r>
              </a:p>
            </p:txBody>
          </p:sp>
          <p:grpSp>
            <p:nvGrpSpPr>
              <p:cNvPr id="9" name="Group 8">
                <a:extLst>
                  <a:ext uri="{FF2B5EF4-FFF2-40B4-BE49-F238E27FC236}">
                    <a16:creationId xmlns:a16="http://schemas.microsoft.com/office/drawing/2014/main" id="{03A92005-F974-8484-D7B7-FBC6345EACEB}"/>
                  </a:ext>
                </a:extLst>
              </p:cNvPr>
              <p:cNvGrpSpPr/>
              <p:nvPr/>
            </p:nvGrpSpPr>
            <p:grpSpPr>
              <a:xfrm>
                <a:off x="5236230" y="4158494"/>
                <a:ext cx="884408" cy="888018"/>
                <a:chOff x="3750311" y="3599682"/>
                <a:chExt cx="884408" cy="888018"/>
              </a:xfrm>
            </p:grpSpPr>
            <p:pic>
              <p:nvPicPr>
                <p:cNvPr id="23" name="Graphic 22">
                  <a:extLst>
                    <a:ext uri="{FF2B5EF4-FFF2-40B4-BE49-F238E27FC236}">
                      <a16:creationId xmlns:a16="http://schemas.microsoft.com/office/drawing/2014/main" id="{DD00BF7C-0155-0D49-AB0F-A5E116909C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0311" y="3603292"/>
                  <a:ext cx="884408" cy="884408"/>
                </a:xfrm>
                <a:prstGeom prst="rect">
                  <a:avLst/>
                </a:prstGeom>
              </p:spPr>
            </p:pic>
            <p:sp>
              <p:nvSpPr>
                <p:cNvPr id="24" name="object 10">
                  <a:extLst>
                    <a:ext uri="{FF2B5EF4-FFF2-40B4-BE49-F238E27FC236}">
                      <a16:creationId xmlns:a16="http://schemas.microsoft.com/office/drawing/2014/main" id="{9BB3D929-D847-8744-DBE2-20A419F39E33}"/>
                    </a:ext>
                  </a:extLst>
                </p:cNvPr>
                <p:cNvSpPr/>
                <p:nvPr/>
              </p:nvSpPr>
              <p:spPr>
                <a:xfrm>
                  <a:off x="4043757" y="3599682"/>
                  <a:ext cx="297517"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JAN</a:t>
                  </a:r>
                  <a:endParaRPr sz="800" b="1" dirty="0"/>
                </a:p>
              </p:txBody>
            </p:sp>
          </p:grpSp>
          <p:grpSp>
            <p:nvGrpSpPr>
              <p:cNvPr id="10" name="Group 9">
                <a:extLst>
                  <a:ext uri="{FF2B5EF4-FFF2-40B4-BE49-F238E27FC236}">
                    <a16:creationId xmlns:a16="http://schemas.microsoft.com/office/drawing/2014/main" id="{DA074EEB-4B57-C120-E67D-84FFBA52076A}"/>
                  </a:ext>
                </a:extLst>
              </p:cNvPr>
              <p:cNvGrpSpPr/>
              <p:nvPr/>
            </p:nvGrpSpPr>
            <p:grpSpPr>
              <a:xfrm>
                <a:off x="6306692" y="4158494"/>
                <a:ext cx="884408" cy="888018"/>
                <a:chOff x="4625375" y="3599682"/>
                <a:chExt cx="884408" cy="888018"/>
              </a:xfrm>
            </p:grpSpPr>
            <p:pic>
              <p:nvPicPr>
                <p:cNvPr id="21" name="Graphic 20">
                  <a:extLst>
                    <a:ext uri="{FF2B5EF4-FFF2-40B4-BE49-F238E27FC236}">
                      <a16:creationId xmlns:a16="http://schemas.microsoft.com/office/drawing/2014/main" id="{524A6E1E-5444-2EF9-6C78-6B81B783EC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5375" y="3603292"/>
                  <a:ext cx="884408" cy="884408"/>
                </a:xfrm>
                <a:prstGeom prst="rect">
                  <a:avLst/>
                </a:prstGeom>
              </p:spPr>
            </p:pic>
            <p:sp>
              <p:nvSpPr>
                <p:cNvPr id="22" name="object 10">
                  <a:extLst>
                    <a:ext uri="{FF2B5EF4-FFF2-40B4-BE49-F238E27FC236}">
                      <a16:creationId xmlns:a16="http://schemas.microsoft.com/office/drawing/2014/main" id="{2DEBF303-6C03-C864-25B0-949F18E399A4}"/>
                    </a:ext>
                  </a:extLst>
                </p:cNvPr>
                <p:cNvSpPr/>
                <p:nvPr/>
              </p:nvSpPr>
              <p:spPr>
                <a:xfrm>
                  <a:off x="4918821" y="3599682"/>
                  <a:ext cx="297517"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FEB</a:t>
                  </a:r>
                  <a:endParaRPr sz="800" b="1" dirty="0"/>
                </a:p>
              </p:txBody>
            </p:sp>
          </p:grpSp>
          <p:grpSp>
            <p:nvGrpSpPr>
              <p:cNvPr id="11" name="Group 10">
                <a:extLst>
                  <a:ext uri="{FF2B5EF4-FFF2-40B4-BE49-F238E27FC236}">
                    <a16:creationId xmlns:a16="http://schemas.microsoft.com/office/drawing/2014/main" id="{F85605BA-5512-1120-20CF-F6AD3083BEF5}"/>
                  </a:ext>
                </a:extLst>
              </p:cNvPr>
              <p:cNvGrpSpPr/>
              <p:nvPr/>
            </p:nvGrpSpPr>
            <p:grpSpPr>
              <a:xfrm>
                <a:off x="7387783" y="4158494"/>
                <a:ext cx="884408" cy="888018"/>
                <a:chOff x="5500439" y="3599682"/>
                <a:chExt cx="884408" cy="888018"/>
              </a:xfrm>
            </p:grpSpPr>
            <p:pic>
              <p:nvPicPr>
                <p:cNvPr id="19" name="Graphic 18">
                  <a:extLst>
                    <a:ext uri="{FF2B5EF4-FFF2-40B4-BE49-F238E27FC236}">
                      <a16:creationId xmlns:a16="http://schemas.microsoft.com/office/drawing/2014/main" id="{CF2D55BB-C162-02ED-993D-7CB06CB843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0439" y="3603292"/>
                  <a:ext cx="884408" cy="884408"/>
                </a:xfrm>
                <a:prstGeom prst="rect">
                  <a:avLst/>
                </a:prstGeom>
              </p:spPr>
            </p:pic>
            <p:sp>
              <p:nvSpPr>
                <p:cNvPr id="20" name="object 10">
                  <a:extLst>
                    <a:ext uri="{FF2B5EF4-FFF2-40B4-BE49-F238E27FC236}">
                      <a16:creationId xmlns:a16="http://schemas.microsoft.com/office/drawing/2014/main" id="{2F7AC2BA-1CDE-2425-831B-52777A40C699}"/>
                    </a:ext>
                  </a:extLst>
                </p:cNvPr>
                <p:cNvSpPr/>
                <p:nvPr/>
              </p:nvSpPr>
              <p:spPr>
                <a:xfrm>
                  <a:off x="5780259" y="3599682"/>
                  <a:ext cx="324769"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MAR</a:t>
                  </a:r>
                  <a:endParaRPr sz="800" b="1" dirty="0"/>
                </a:p>
              </p:txBody>
            </p:sp>
          </p:grpSp>
          <p:grpSp>
            <p:nvGrpSpPr>
              <p:cNvPr id="12" name="Group 11">
                <a:extLst>
                  <a:ext uri="{FF2B5EF4-FFF2-40B4-BE49-F238E27FC236}">
                    <a16:creationId xmlns:a16="http://schemas.microsoft.com/office/drawing/2014/main" id="{0C6B2474-9C19-3E07-950D-7807DAA68630}"/>
                  </a:ext>
                </a:extLst>
              </p:cNvPr>
              <p:cNvGrpSpPr/>
              <p:nvPr/>
            </p:nvGrpSpPr>
            <p:grpSpPr>
              <a:xfrm>
                <a:off x="8460718" y="4158494"/>
                <a:ext cx="884408" cy="888018"/>
                <a:chOff x="6375503" y="3599682"/>
                <a:chExt cx="884408" cy="888018"/>
              </a:xfrm>
            </p:grpSpPr>
            <p:pic>
              <p:nvPicPr>
                <p:cNvPr id="17" name="Graphic 16">
                  <a:extLst>
                    <a:ext uri="{FF2B5EF4-FFF2-40B4-BE49-F238E27FC236}">
                      <a16:creationId xmlns:a16="http://schemas.microsoft.com/office/drawing/2014/main" id="{3DFE1352-C7BA-D4A5-D896-2AB6F16B23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5503" y="3603292"/>
                  <a:ext cx="884408" cy="884408"/>
                </a:xfrm>
                <a:prstGeom prst="rect">
                  <a:avLst/>
                </a:prstGeom>
              </p:spPr>
            </p:pic>
            <p:sp>
              <p:nvSpPr>
                <p:cNvPr id="18" name="object 10">
                  <a:extLst>
                    <a:ext uri="{FF2B5EF4-FFF2-40B4-BE49-F238E27FC236}">
                      <a16:creationId xmlns:a16="http://schemas.microsoft.com/office/drawing/2014/main" id="{74734B2D-F9F2-AAE2-B3E7-524DA237A8CA}"/>
                    </a:ext>
                  </a:extLst>
                </p:cNvPr>
                <p:cNvSpPr/>
                <p:nvPr/>
              </p:nvSpPr>
              <p:spPr>
                <a:xfrm>
                  <a:off x="6663338" y="3599682"/>
                  <a:ext cx="308739"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APR</a:t>
                  </a:r>
                  <a:endParaRPr sz="800" b="1" dirty="0"/>
                </a:p>
              </p:txBody>
            </p:sp>
          </p:grpSp>
          <p:grpSp>
            <p:nvGrpSpPr>
              <p:cNvPr id="13" name="Group 12">
                <a:extLst>
                  <a:ext uri="{FF2B5EF4-FFF2-40B4-BE49-F238E27FC236}">
                    <a16:creationId xmlns:a16="http://schemas.microsoft.com/office/drawing/2014/main" id="{420274FB-6471-12D4-A863-D8AE739319B8}"/>
                  </a:ext>
                </a:extLst>
              </p:cNvPr>
              <p:cNvGrpSpPr/>
              <p:nvPr/>
            </p:nvGrpSpPr>
            <p:grpSpPr>
              <a:xfrm>
                <a:off x="6220586" y="3820108"/>
                <a:ext cx="3218802" cy="185262"/>
                <a:chOff x="4539269" y="3820108"/>
                <a:chExt cx="3218802" cy="185262"/>
              </a:xfrm>
            </p:grpSpPr>
            <p:sp>
              <p:nvSpPr>
                <p:cNvPr id="14" name="Left Brace 13">
                  <a:extLst>
                    <a:ext uri="{FF2B5EF4-FFF2-40B4-BE49-F238E27FC236}">
                      <a16:creationId xmlns:a16="http://schemas.microsoft.com/office/drawing/2014/main" id="{D9C6548B-AEAD-CE85-79AE-A9FE959FDC01}"/>
                    </a:ext>
                  </a:extLst>
                </p:cNvPr>
                <p:cNvSpPr/>
                <p:nvPr/>
              </p:nvSpPr>
              <p:spPr>
                <a:xfrm rot="16200000">
                  <a:off x="4983648" y="3376023"/>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Left Brace 14">
                  <a:extLst>
                    <a:ext uri="{FF2B5EF4-FFF2-40B4-BE49-F238E27FC236}">
                      <a16:creationId xmlns:a16="http://schemas.microsoft.com/office/drawing/2014/main" id="{820C3EFA-D194-4E7A-F44F-3F99231A3C2F}"/>
                    </a:ext>
                  </a:extLst>
                </p:cNvPr>
                <p:cNvSpPr/>
                <p:nvPr/>
              </p:nvSpPr>
              <p:spPr>
                <a:xfrm rot="16200000">
                  <a:off x="6056582" y="3375729"/>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a:extLst>
                    <a:ext uri="{FF2B5EF4-FFF2-40B4-BE49-F238E27FC236}">
                      <a16:creationId xmlns:a16="http://schemas.microsoft.com/office/drawing/2014/main" id="{A6204D5F-E074-DC27-842E-1ED08922433C}"/>
                    </a:ext>
                  </a:extLst>
                </p:cNvPr>
                <p:cNvSpPr/>
                <p:nvPr/>
              </p:nvSpPr>
              <p:spPr>
                <a:xfrm rot="16200000">
                  <a:off x="7129517" y="3376815"/>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5" name="object 8">
              <a:extLst>
                <a:ext uri="{FF2B5EF4-FFF2-40B4-BE49-F238E27FC236}">
                  <a16:creationId xmlns:a16="http://schemas.microsoft.com/office/drawing/2014/main" id="{238AC42B-B8A0-542F-79C6-922A2B131AB0}"/>
                </a:ext>
              </a:extLst>
            </p:cNvPr>
            <p:cNvSpPr txBox="1"/>
            <p:nvPr/>
          </p:nvSpPr>
          <p:spPr>
            <a:xfrm>
              <a:off x="6600138" y="5334859"/>
              <a:ext cx="374783"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b="1" spc="-40" dirty="0">
                  <a:cs typeface="Arial"/>
                </a:rPr>
                <a:t>GEP</a:t>
              </a:r>
              <a:endParaRPr lang="en-US" sz="1200" b="1" spc="-5" dirty="0">
                <a:solidFill>
                  <a:srgbClr val="003B71"/>
                </a:solidFill>
                <a:cs typeface="Arial"/>
              </a:endParaRPr>
            </a:p>
          </p:txBody>
        </p:sp>
      </p:grpSp>
      <p:pic>
        <p:nvPicPr>
          <p:cNvPr id="51" name="Graphic 50">
            <a:extLst>
              <a:ext uri="{FF2B5EF4-FFF2-40B4-BE49-F238E27FC236}">
                <a16:creationId xmlns:a16="http://schemas.microsoft.com/office/drawing/2014/main" id="{A0D1A831-AAF4-41C3-B142-802DEDC7FB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06217" y="233561"/>
            <a:ext cx="2275119" cy="259191"/>
          </a:xfrm>
          <a:prstGeom prst="rect">
            <a:avLst/>
          </a:prstGeom>
        </p:spPr>
      </p:pic>
      <p:sp>
        <p:nvSpPr>
          <p:cNvPr id="29" name="Slide Number Placeholder 28">
            <a:extLst>
              <a:ext uri="{FF2B5EF4-FFF2-40B4-BE49-F238E27FC236}">
                <a16:creationId xmlns:a16="http://schemas.microsoft.com/office/drawing/2014/main" id="{81D10624-14D7-4BBE-96EF-FD5AE9BEFED7}"/>
              </a:ext>
            </a:extLst>
          </p:cNvPr>
          <p:cNvSpPr>
            <a:spLocks noGrp="1"/>
          </p:cNvSpPr>
          <p:nvPr>
            <p:ph type="sldNum" sz="quarter" idx="12"/>
          </p:nvPr>
        </p:nvSpPr>
        <p:spPr/>
        <p:txBody>
          <a:bodyPr/>
          <a:lstStyle/>
          <a:p>
            <a:fld id="{2723C7C7-B0FF-451D-99FE-9EA893039DFB}" type="slidenum">
              <a:rPr lang="en-US" smtClean="0"/>
              <a:pPr/>
              <a:t>10</a:t>
            </a:fld>
            <a:endParaRPr lang="en-US" dirty="0"/>
          </a:p>
        </p:txBody>
      </p:sp>
    </p:spTree>
    <p:extLst>
      <p:ext uri="{BB962C8B-B14F-4D97-AF65-F5344CB8AC3E}">
        <p14:creationId xmlns:p14="http://schemas.microsoft.com/office/powerpoint/2010/main" val="7286437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8219"/>
            <a:ext cx="8186597" cy="813043"/>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A &amp; </a:t>
            </a:r>
            <a:r>
              <a:rPr sz="2600" b="1" dirty="0">
                <a:solidFill>
                  <a:srgbClr val="0070C0"/>
                </a:solidFill>
              </a:rPr>
              <a:t>B: </a:t>
            </a:r>
            <a:r>
              <a:rPr lang="en-US" sz="2600" b="1" spc="-5" dirty="0">
                <a:solidFill>
                  <a:srgbClr val="0070C0"/>
                </a:solidFill>
              </a:rPr>
              <a:t>Working Past Age 65?  </a:t>
            </a:r>
            <a:br>
              <a:rPr lang="en-US" sz="2600" b="1" spc="-5" dirty="0">
                <a:solidFill>
                  <a:srgbClr val="0070C0"/>
                </a:solidFill>
              </a:rPr>
            </a:br>
            <a:r>
              <a:rPr lang="en-US" sz="2600" b="1" spc="-5" dirty="0">
                <a:solidFill>
                  <a:srgbClr val="0070C0"/>
                </a:solidFill>
              </a:rPr>
              <a:t>Enroll Into Medicare When You Retire</a:t>
            </a:r>
            <a:endParaRPr sz="2600" b="1" dirty="0">
              <a:solidFill>
                <a:srgbClr val="0070C0"/>
              </a:solidFill>
            </a:endParaRPr>
          </a:p>
        </p:txBody>
      </p:sp>
      <p:sp>
        <p:nvSpPr>
          <p:cNvPr id="28" name="object 8">
            <a:extLst>
              <a:ext uri="{FF2B5EF4-FFF2-40B4-BE49-F238E27FC236}">
                <a16:creationId xmlns:a16="http://schemas.microsoft.com/office/drawing/2014/main" id="{F58109F0-D72A-4576-AFAC-E7A7F45EAB0F}"/>
              </a:ext>
            </a:extLst>
          </p:cNvPr>
          <p:cNvSpPr txBox="1"/>
          <p:nvPr/>
        </p:nvSpPr>
        <p:spPr>
          <a:xfrm>
            <a:off x="3541115" y="1981669"/>
            <a:ext cx="7144606" cy="86934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panose="020B0604020202020204"/>
                <a:ea typeface="+mn-ea"/>
                <a:cs typeface="Arial"/>
              </a:rPr>
              <a:t>Special Enrollment Period</a:t>
            </a:r>
          </a:p>
          <a:p>
            <a:pPr marL="136525" marR="51435" lvl="0" indent="-123825" algn="l" defTabSz="914400" rtl="0" eaLnBrk="1" fontAlgn="auto" latinLnBrk="0" hangingPunct="1">
              <a:lnSpc>
                <a:spcPct val="104200"/>
              </a:lnSpc>
              <a:spcBef>
                <a:spcPts val="894"/>
              </a:spcBef>
              <a:spcAft>
                <a:spcPts val="0"/>
              </a:spcAft>
              <a:buClrTx/>
              <a:buSzTx/>
              <a:buFontTx/>
              <a:buChar char="•"/>
              <a:tabLst>
                <a:tab pos="137160" algn="l"/>
              </a:tabLst>
              <a:defRPr/>
            </a:pPr>
            <a:r>
              <a:rPr kumimoji="0" lang="en-US" sz="1600" b="0" i="0" u="none" strike="noStrike" kern="1200" cap="none" spc="-40" normalizeH="0" baseline="0" noProof="0" dirty="0">
                <a:ln>
                  <a:noFill/>
                </a:ln>
                <a:solidFill>
                  <a:prstClr val="black"/>
                </a:solidFill>
                <a:effectLst/>
                <a:uLnTx/>
                <a:uFillTx/>
                <a:latin typeface="Arial" panose="020B0604020202020204"/>
                <a:ea typeface="+mn-ea"/>
                <a:cs typeface="Arial"/>
              </a:rPr>
              <a:t>If you continue to work past your 65th birthday, you have 8 months to enroll in Parts A and B after you retire.</a:t>
            </a:r>
          </a:p>
        </p:txBody>
      </p:sp>
      <p:sp>
        <p:nvSpPr>
          <p:cNvPr id="46" name="object 8">
            <a:extLst>
              <a:ext uri="{FF2B5EF4-FFF2-40B4-BE49-F238E27FC236}">
                <a16:creationId xmlns:a16="http://schemas.microsoft.com/office/drawing/2014/main" id="{61A2E9E2-F873-4F2C-8034-ECBEDABB42CB}"/>
              </a:ext>
            </a:extLst>
          </p:cNvPr>
          <p:cNvSpPr txBox="1"/>
          <p:nvPr/>
        </p:nvSpPr>
        <p:spPr>
          <a:xfrm>
            <a:off x="6374370" y="4887852"/>
            <a:ext cx="3518977" cy="191976"/>
          </a:xfrm>
          <a:prstGeom prst="rect">
            <a:avLst/>
          </a:prstGeom>
        </p:spPr>
        <p:txBody>
          <a:bodyPr vert="horz" wrap="none" lIns="0" tIns="12700" rIns="0" bIns="0" rtlCol="0">
            <a:spAutoFit/>
          </a:bodyPr>
          <a:lstStyle/>
          <a:p>
            <a:pPr marL="12700" marR="51435" lvl="0" indent="0" algn="ctr" defTabSz="914400" rtl="0" eaLnBrk="1" fontAlgn="auto" latinLnBrk="0" hangingPunct="1">
              <a:lnSpc>
                <a:spcPct val="104200"/>
              </a:lnSpc>
              <a:spcBef>
                <a:spcPts val="894"/>
              </a:spcBef>
              <a:spcAft>
                <a:spcPts val="0"/>
              </a:spcAft>
              <a:buClrTx/>
              <a:buSzTx/>
              <a:buFontTx/>
              <a:buNone/>
              <a:tabLst>
                <a:tab pos="137160" algn="l"/>
              </a:tabLst>
              <a:defRPr/>
            </a:pPr>
            <a:r>
              <a:rPr kumimoji="0" lang="en-US" sz="1200" b="0" i="0" u="none" strike="noStrike" kern="1200" cap="none" spc="-40" normalizeH="0" baseline="0" noProof="0" dirty="0">
                <a:ln>
                  <a:noFill/>
                </a:ln>
                <a:solidFill>
                  <a:prstClr val="black"/>
                </a:solidFill>
                <a:effectLst/>
                <a:uLnTx/>
                <a:uFillTx/>
                <a:latin typeface="Arial" panose="020B0604020202020204"/>
                <a:ea typeface="+mn-ea"/>
                <a:cs typeface="Arial"/>
              </a:rPr>
              <a:t>The 8 months after your coverage ends for Parts A &amp; B</a:t>
            </a:r>
            <a:endParaRPr kumimoji="0" lang="en-US" sz="1200" b="0" i="0" u="none" strike="noStrike" kern="1200" cap="none" spc="-5" normalizeH="0" baseline="0" noProof="0" dirty="0">
              <a:ln>
                <a:noFill/>
              </a:ln>
              <a:solidFill>
                <a:srgbClr val="003B71"/>
              </a:solidFill>
              <a:effectLst/>
              <a:uLnTx/>
              <a:uFillTx/>
              <a:latin typeface="Arial" panose="020B0604020202020204"/>
              <a:ea typeface="+mn-ea"/>
              <a:cs typeface="Arial"/>
            </a:endParaRPr>
          </a:p>
        </p:txBody>
      </p:sp>
      <p:grpSp>
        <p:nvGrpSpPr>
          <p:cNvPr id="3" name="Group 2">
            <a:extLst>
              <a:ext uri="{FF2B5EF4-FFF2-40B4-BE49-F238E27FC236}">
                <a16:creationId xmlns:a16="http://schemas.microsoft.com/office/drawing/2014/main" id="{41255215-DBDD-4CA7-A073-BF0868C8DA6A}"/>
              </a:ext>
            </a:extLst>
          </p:cNvPr>
          <p:cNvGrpSpPr/>
          <p:nvPr/>
        </p:nvGrpSpPr>
        <p:grpSpPr>
          <a:xfrm>
            <a:off x="6404580" y="3114110"/>
            <a:ext cx="3509600" cy="884408"/>
            <a:chOff x="3752803" y="3516076"/>
            <a:chExt cx="3509600" cy="884408"/>
          </a:xfrm>
        </p:grpSpPr>
        <p:pic>
          <p:nvPicPr>
            <p:cNvPr id="34" name="Graphic 33">
              <a:extLst>
                <a:ext uri="{FF2B5EF4-FFF2-40B4-BE49-F238E27FC236}">
                  <a16:creationId xmlns:a16="http://schemas.microsoft.com/office/drawing/2014/main" id="{7A21222A-2615-4851-B9AE-F11B297AA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803" y="3516076"/>
              <a:ext cx="884408" cy="884408"/>
            </a:xfrm>
            <a:prstGeom prst="rect">
              <a:avLst/>
            </a:prstGeom>
          </p:spPr>
        </p:pic>
        <p:pic>
          <p:nvPicPr>
            <p:cNvPr id="35" name="Graphic 34">
              <a:extLst>
                <a:ext uri="{FF2B5EF4-FFF2-40B4-BE49-F238E27FC236}">
                  <a16:creationId xmlns:a16="http://schemas.microsoft.com/office/drawing/2014/main" id="{63186FF5-ECCA-4828-820F-849DF7A76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7867" y="3516076"/>
              <a:ext cx="884408" cy="884408"/>
            </a:xfrm>
            <a:prstGeom prst="rect">
              <a:avLst/>
            </a:prstGeom>
          </p:spPr>
        </p:pic>
        <p:pic>
          <p:nvPicPr>
            <p:cNvPr id="36" name="Graphic 35">
              <a:extLst>
                <a:ext uri="{FF2B5EF4-FFF2-40B4-BE49-F238E27FC236}">
                  <a16:creationId xmlns:a16="http://schemas.microsoft.com/office/drawing/2014/main" id="{30F87B85-8E01-4667-A39A-248EB7DEB0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2931" y="3516076"/>
              <a:ext cx="884408" cy="884408"/>
            </a:xfrm>
            <a:prstGeom prst="rect">
              <a:avLst/>
            </a:prstGeom>
          </p:spPr>
        </p:pic>
        <p:pic>
          <p:nvPicPr>
            <p:cNvPr id="51" name="Graphic 50">
              <a:extLst>
                <a:ext uri="{FF2B5EF4-FFF2-40B4-BE49-F238E27FC236}">
                  <a16:creationId xmlns:a16="http://schemas.microsoft.com/office/drawing/2014/main" id="{B6B2C4AF-CAFF-4803-B847-6B0FA1911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7995" y="3516076"/>
              <a:ext cx="884408" cy="884408"/>
            </a:xfrm>
            <a:prstGeom prst="rect">
              <a:avLst/>
            </a:prstGeom>
          </p:spPr>
        </p:pic>
      </p:grpSp>
      <p:grpSp>
        <p:nvGrpSpPr>
          <p:cNvPr id="49" name="Group 48">
            <a:extLst>
              <a:ext uri="{FF2B5EF4-FFF2-40B4-BE49-F238E27FC236}">
                <a16:creationId xmlns:a16="http://schemas.microsoft.com/office/drawing/2014/main" id="{8C1249B0-63AA-43EA-983F-AEB30A35A055}"/>
              </a:ext>
            </a:extLst>
          </p:cNvPr>
          <p:cNvGrpSpPr/>
          <p:nvPr/>
        </p:nvGrpSpPr>
        <p:grpSpPr>
          <a:xfrm>
            <a:off x="6404580" y="3808770"/>
            <a:ext cx="3509600" cy="884408"/>
            <a:chOff x="3752803" y="3516076"/>
            <a:chExt cx="3509600" cy="884408"/>
          </a:xfrm>
        </p:grpSpPr>
        <p:pic>
          <p:nvPicPr>
            <p:cNvPr id="50" name="Graphic 49">
              <a:extLst>
                <a:ext uri="{FF2B5EF4-FFF2-40B4-BE49-F238E27FC236}">
                  <a16:creationId xmlns:a16="http://schemas.microsoft.com/office/drawing/2014/main" id="{A8E9ED0B-3B57-423A-9AE4-C52BA5E66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2803" y="3516076"/>
              <a:ext cx="884408" cy="884408"/>
            </a:xfrm>
            <a:prstGeom prst="rect">
              <a:avLst/>
            </a:prstGeom>
          </p:spPr>
        </p:pic>
        <p:pic>
          <p:nvPicPr>
            <p:cNvPr id="58" name="Graphic 57">
              <a:extLst>
                <a:ext uri="{FF2B5EF4-FFF2-40B4-BE49-F238E27FC236}">
                  <a16:creationId xmlns:a16="http://schemas.microsoft.com/office/drawing/2014/main" id="{C6E8B7D5-8FF8-4B00-B49B-BE0E13052E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7867" y="3516076"/>
              <a:ext cx="884408" cy="884408"/>
            </a:xfrm>
            <a:prstGeom prst="rect">
              <a:avLst/>
            </a:prstGeom>
          </p:spPr>
        </p:pic>
        <p:pic>
          <p:nvPicPr>
            <p:cNvPr id="63" name="Graphic 62">
              <a:extLst>
                <a:ext uri="{FF2B5EF4-FFF2-40B4-BE49-F238E27FC236}">
                  <a16:creationId xmlns:a16="http://schemas.microsoft.com/office/drawing/2014/main" id="{313F2916-3245-4C76-BBB7-4E7C08CF3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2931" y="3516076"/>
              <a:ext cx="884408" cy="884408"/>
            </a:xfrm>
            <a:prstGeom prst="rect">
              <a:avLst/>
            </a:prstGeom>
          </p:spPr>
        </p:pic>
        <p:pic>
          <p:nvPicPr>
            <p:cNvPr id="64" name="Graphic 63">
              <a:extLst>
                <a:ext uri="{FF2B5EF4-FFF2-40B4-BE49-F238E27FC236}">
                  <a16:creationId xmlns:a16="http://schemas.microsoft.com/office/drawing/2014/main" id="{996D824E-B530-431D-88E1-E583C6F53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7995" y="3516076"/>
              <a:ext cx="884408" cy="884408"/>
            </a:xfrm>
            <a:prstGeom prst="rect">
              <a:avLst/>
            </a:prstGeom>
          </p:spPr>
        </p:pic>
      </p:grpSp>
      <p:pic>
        <p:nvPicPr>
          <p:cNvPr id="65" name="Graphic 64">
            <a:extLst>
              <a:ext uri="{FF2B5EF4-FFF2-40B4-BE49-F238E27FC236}">
                <a16:creationId xmlns:a16="http://schemas.microsoft.com/office/drawing/2014/main" id="{E0593224-2232-4162-A29E-7A8F9101B7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4956" y="3213104"/>
            <a:ext cx="1307803" cy="1307803"/>
          </a:xfrm>
          <a:prstGeom prst="rect">
            <a:avLst/>
          </a:prstGeom>
        </p:spPr>
      </p:pic>
      <p:sp>
        <p:nvSpPr>
          <p:cNvPr id="73" name="object 8">
            <a:extLst>
              <a:ext uri="{FF2B5EF4-FFF2-40B4-BE49-F238E27FC236}">
                <a16:creationId xmlns:a16="http://schemas.microsoft.com/office/drawing/2014/main" id="{51097A6A-67F3-4873-AACC-7029003F9EE7}"/>
              </a:ext>
            </a:extLst>
          </p:cNvPr>
          <p:cNvSpPr txBox="1"/>
          <p:nvPr/>
        </p:nvSpPr>
        <p:spPr>
          <a:xfrm>
            <a:off x="3765579" y="4887852"/>
            <a:ext cx="1706557" cy="384016"/>
          </a:xfrm>
          <a:prstGeom prst="rect">
            <a:avLst/>
          </a:prstGeom>
        </p:spPr>
        <p:txBody>
          <a:bodyPr vert="horz" wrap="none" lIns="0" tIns="12700" rIns="0" bIns="0" rtlCol="0">
            <a:spAutoFit/>
          </a:bodyPr>
          <a:lstStyle/>
          <a:p>
            <a:pPr marL="12700" marR="51435" lvl="0" indent="0" algn="ctr" defTabSz="914400" rtl="0" eaLnBrk="1" fontAlgn="auto" latinLnBrk="0" hangingPunct="1">
              <a:lnSpc>
                <a:spcPct val="104200"/>
              </a:lnSpc>
              <a:spcBef>
                <a:spcPts val="894"/>
              </a:spcBef>
              <a:spcAft>
                <a:spcPts val="0"/>
              </a:spcAft>
              <a:buClrTx/>
              <a:buSzTx/>
              <a:buFontTx/>
              <a:buNone/>
              <a:tabLst>
                <a:tab pos="137160" algn="l"/>
              </a:tabLst>
              <a:defRPr/>
            </a:pPr>
            <a:r>
              <a:rPr kumimoji="0" lang="en-US" sz="1200" b="0" i="0" u="none" strike="noStrike" kern="1200" cap="none" spc="-40" normalizeH="0" baseline="0" noProof="0" dirty="0">
                <a:ln>
                  <a:noFill/>
                </a:ln>
                <a:solidFill>
                  <a:prstClr val="black"/>
                </a:solidFill>
                <a:effectLst/>
                <a:uLnTx/>
                <a:uFillTx/>
                <a:latin typeface="Arial" panose="020B0604020202020204"/>
                <a:ea typeface="+mn-ea"/>
                <a:cs typeface="Arial"/>
              </a:rPr>
              <a:t>While you have coverage </a:t>
            </a:r>
            <a:br>
              <a:rPr kumimoji="0" lang="en-US" sz="1200" b="0" i="0" u="none" strike="noStrike" kern="1200" cap="none" spc="-40" normalizeH="0" baseline="0" noProof="0" dirty="0">
                <a:ln>
                  <a:noFill/>
                </a:ln>
                <a:solidFill>
                  <a:prstClr val="black"/>
                </a:solidFill>
                <a:effectLst/>
                <a:uLnTx/>
                <a:uFillTx/>
                <a:latin typeface="Arial" panose="020B0604020202020204"/>
                <a:ea typeface="+mn-ea"/>
                <a:cs typeface="Arial"/>
              </a:rPr>
            </a:br>
            <a:r>
              <a:rPr kumimoji="0" lang="en-US" sz="1200" b="0" i="0" u="none" strike="noStrike" kern="1200" cap="none" spc="-40" normalizeH="0" baseline="0" noProof="0" dirty="0">
                <a:ln>
                  <a:noFill/>
                </a:ln>
                <a:solidFill>
                  <a:prstClr val="black"/>
                </a:solidFill>
                <a:effectLst/>
                <a:uLnTx/>
                <a:uFillTx/>
                <a:latin typeface="Arial" panose="020B0604020202020204"/>
                <a:ea typeface="+mn-ea"/>
                <a:cs typeface="Arial"/>
              </a:rPr>
              <a:t>from an employer</a:t>
            </a:r>
            <a:endParaRPr kumimoji="0" lang="en-US" sz="1200" b="0" i="0" u="none" strike="noStrike" kern="1200" cap="none" spc="-5" normalizeH="0" baseline="0" noProof="0" dirty="0">
              <a:ln>
                <a:noFill/>
              </a:ln>
              <a:solidFill>
                <a:srgbClr val="003B71"/>
              </a:solidFill>
              <a:effectLst/>
              <a:uLnTx/>
              <a:uFillTx/>
              <a:latin typeface="Arial" panose="020B0604020202020204"/>
              <a:ea typeface="+mn-ea"/>
              <a:cs typeface="Arial"/>
            </a:endParaRPr>
          </a:p>
        </p:txBody>
      </p:sp>
      <p:sp>
        <p:nvSpPr>
          <p:cNvPr id="74" name="Left Brace 73">
            <a:extLst>
              <a:ext uri="{FF2B5EF4-FFF2-40B4-BE49-F238E27FC236}">
                <a16:creationId xmlns:a16="http://schemas.microsoft.com/office/drawing/2014/main" id="{40BEBCB6-E4B6-4255-8E50-FD7DABE7979F}"/>
              </a:ext>
            </a:extLst>
          </p:cNvPr>
          <p:cNvSpPr/>
          <p:nvPr/>
        </p:nvSpPr>
        <p:spPr>
          <a:xfrm rot="16200000">
            <a:off x="4526769" y="4142197"/>
            <a:ext cx="184176" cy="109728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5" name="object 10">
            <a:extLst>
              <a:ext uri="{FF2B5EF4-FFF2-40B4-BE49-F238E27FC236}">
                <a16:creationId xmlns:a16="http://schemas.microsoft.com/office/drawing/2014/main" id="{ECFED21F-523A-46CB-AA0B-1E154E824369}"/>
              </a:ext>
            </a:extLst>
          </p:cNvPr>
          <p:cNvSpPr/>
          <p:nvPr/>
        </p:nvSpPr>
        <p:spPr>
          <a:xfrm>
            <a:off x="5577896" y="3707299"/>
            <a:ext cx="496013" cy="480884"/>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OR</a:t>
            </a:r>
            <a:endParaRPr kumimoji="0"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Left Brace 7">
            <a:extLst>
              <a:ext uri="{FF2B5EF4-FFF2-40B4-BE49-F238E27FC236}">
                <a16:creationId xmlns:a16="http://schemas.microsoft.com/office/drawing/2014/main" id="{68368D08-138B-4AEE-ABE0-A3BA9FEF4945}"/>
              </a:ext>
            </a:extLst>
          </p:cNvPr>
          <p:cNvSpPr/>
          <p:nvPr/>
        </p:nvSpPr>
        <p:spPr>
          <a:xfrm rot="16200000">
            <a:off x="8072958" y="2929745"/>
            <a:ext cx="172844" cy="3551664"/>
          </a:xfrm>
          <a:prstGeom prst="leftBrace">
            <a:avLst>
              <a:gd name="adj1" fmla="val 108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Slide Number Placeholder 3">
            <a:extLst>
              <a:ext uri="{FF2B5EF4-FFF2-40B4-BE49-F238E27FC236}">
                <a16:creationId xmlns:a16="http://schemas.microsoft.com/office/drawing/2014/main" id="{844FACE6-B880-468A-8707-F999F2912D17}"/>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 name="object 31">
            <a:extLst>
              <a:ext uri="{FF2B5EF4-FFF2-40B4-BE49-F238E27FC236}">
                <a16:creationId xmlns:a16="http://schemas.microsoft.com/office/drawing/2014/main" id="{897A951C-77D4-4907-9BCB-035306618367}"/>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object 55">
            <a:extLst>
              <a:ext uri="{FF2B5EF4-FFF2-40B4-BE49-F238E27FC236}">
                <a16:creationId xmlns:a16="http://schemas.microsoft.com/office/drawing/2014/main" id="{EE0B8ABC-E18E-4CB2-BBD9-4A5DDC74F2DA}"/>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44" name="Group 43">
            <a:extLst>
              <a:ext uri="{FF2B5EF4-FFF2-40B4-BE49-F238E27FC236}">
                <a16:creationId xmlns:a16="http://schemas.microsoft.com/office/drawing/2014/main" id="{462C7A78-457F-4F19-8CA2-E742892CDDD0}"/>
              </a:ext>
            </a:extLst>
          </p:cNvPr>
          <p:cNvGrpSpPr>
            <a:grpSpLocks noChangeAspect="1"/>
          </p:cNvGrpSpPr>
          <p:nvPr/>
        </p:nvGrpSpPr>
        <p:grpSpPr>
          <a:xfrm>
            <a:off x="1490509" y="4467373"/>
            <a:ext cx="214886" cy="526378"/>
            <a:chOff x="9257554" y="-500162"/>
            <a:chExt cx="1512220" cy="3704277"/>
          </a:xfrm>
        </p:grpSpPr>
        <p:sp>
          <p:nvSpPr>
            <p:cNvPr id="45" name="Rectangle: Top Corners Rounded 44">
              <a:extLst>
                <a:ext uri="{FF2B5EF4-FFF2-40B4-BE49-F238E27FC236}">
                  <a16:creationId xmlns:a16="http://schemas.microsoft.com/office/drawing/2014/main" id="{46B6AE1C-FBDA-4239-9FBC-B9EFD857C5E1}"/>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47" name="Graphic 46">
              <a:extLst>
                <a:ext uri="{FF2B5EF4-FFF2-40B4-BE49-F238E27FC236}">
                  <a16:creationId xmlns:a16="http://schemas.microsoft.com/office/drawing/2014/main" id="{5767FD01-B596-4380-A8E2-8192B6A95AD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8" name="Graphic 47">
              <a:extLst>
                <a:ext uri="{FF2B5EF4-FFF2-40B4-BE49-F238E27FC236}">
                  <a16:creationId xmlns:a16="http://schemas.microsoft.com/office/drawing/2014/main" id="{D8BB4D70-9C5D-4A47-A7BF-02438621CCD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52" name="Group 51">
            <a:extLst>
              <a:ext uri="{FF2B5EF4-FFF2-40B4-BE49-F238E27FC236}">
                <a16:creationId xmlns:a16="http://schemas.microsoft.com/office/drawing/2014/main" id="{5F04BDCE-4182-4093-8720-6907A217BEA2}"/>
              </a:ext>
            </a:extLst>
          </p:cNvPr>
          <p:cNvGrpSpPr/>
          <p:nvPr/>
        </p:nvGrpSpPr>
        <p:grpSpPr>
          <a:xfrm>
            <a:off x="1389673" y="5567844"/>
            <a:ext cx="416559" cy="604405"/>
            <a:chOff x="9611652" y="3351258"/>
            <a:chExt cx="752589" cy="1091968"/>
          </a:xfrm>
        </p:grpSpPr>
        <p:pic>
          <p:nvPicPr>
            <p:cNvPr id="54" name="Graphic 53">
              <a:extLst>
                <a:ext uri="{FF2B5EF4-FFF2-40B4-BE49-F238E27FC236}">
                  <a16:creationId xmlns:a16="http://schemas.microsoft.com/office/drawing/2014/main" id="{E4E078FB-36F9-4D5A-BE6C-7FD50932A6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2262" y="3351258"/>
              <a:ext cx="691979" cy="568410"/>
            </a:xfrm>
            <a:prstGeom prst="rect">
              <a:avLst/>
            </a:prstGeom>
          </p:spPr>
        </p:pic>
        <p:pic>
          <p:nvPicPr>
            <p:cNvPr id="55" name="Graphic 54">
              <a:extLst>
                <a:ext uri="{FF2B5EF4-FFF2-40B4-BE49-F238E27FC236}">
                  <a16:creationId xmlns:a16="http://schemas.microsoft.com/office/drawing/2014/main" id="{BB9F7EF1-93E1-40D7-BBD4-F7E25F87AF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11652" y="4057065"/>
              <a:ext cx="369572" cy="369572"/>
            </a:xfrm>
            <a:prstGeom prst="rect">
              <a:avLst/>
            </a:prstGeom>
          </p:spPr>
        </p:pic>
        <p:grpSp>
          <p:nvGrpSpPr>
            <p:cNvPr id="56" name="Group 55">
              <a:extLst>
                <a:ext uri="{FF2B5EF4-FFF2-40B4-BE49-F238E27FC236}">
                  <a16:creationId xmlns:a16="http://schemas.microsoft.com/office/drawing/2014/main" id="{B0AE72D7-25AE-465D-AA17-F80D7B823B38}"/>
                </a:ext>
              </a:extLst>
            </p:cNvPr>
            <p:cNvGrpSpPr>
              <a:grpSpLocks noChangeAspect="1"/>
            </p:cNvGrpSpPr>
            <p:nvPr/>
          </p:nvGrpSpPr>
          <p:grpSpPr>
            <a:xfrm>
              <a:off x="10197218" y="4040890"/>
              <a:ext cx="164248" cy="402336"/>
              <a:chOff x="9257554" y="-500162"/>
              <a:chExt cx="1512220" cy="3704277"/>
            </a:xfrm>
          </p:grpSpPr>
          <p:sp>
            <p:nvSpPr>
              <p:cNvPr id="57" name="Rectangle: Top Corners Rounded 56">
                <a:extLst>
                  <a:ext uri="{FF2B5EF4-FFF2-40B4-BE49-F238E27FC236}">
                    <a16:creationId xmlns:a16="http://schemas.microsoft.com/office/drawing/2014/main" id="{0F49E713-449C-4B03-9A13-A21D3F5ADF0D}"/>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59" name="Graphic 58">
                <a:extLst>
                  <a:ext uri="{FF2B5EF4-FFF2-40B4-BE49-F238E27FC236}">
                    <a16:creationId xmlns:a16="http://schemas.microsoft.com/office/drawing/2014/main" id="{B656B661-CBA6-4CD2-B582-A9DD5A047CD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60" name="Graphic 59">
                <a:extLst>
                  <a:ext uri="{FF2B5EF4-FFF2-40B4-BE49-F238E27FC236}">
                    <a16:creationId xmlns:a16="http://schemas.microsoft.com/office/drawing/2014/main" id="{7C83AB76-C2DA-4040-A062-9E540EC3096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grpSp>
        <p:nvGrpSpPr>
          <p:cNvPr id="61" name="Group 60">
            <a:extLst>
              <a:ext uri="{FF2B5EF4-FFF2-40B4-BE49-F238E27FC236}">
                <a16:creationId xmlns:a16="http://schemas.microsoft.com/office/drawing/2014/main" id="{07E467D0-2416-4C12-A053-86757B6640DE}"/>
              </a:ext>
            </a:extLst>
          </p:cNvPr>
          <p:cNvGrpSpPr/>
          <p:nvPr/>
        </p:nvGrpSpPr>
        <p:grpSpPr>
          <a:xfrm>
            <a:off x="894039" y="914401"/>
            <a:ext cx="1441373" cy="1441373"/>
            <a:chOff x="907770" y="1066801"/>
            <a:chExt cx="1371600" cy="1371600"/>
          </a:xfrm>
        </p:grpSpPr>
        <p:sp>
          <p:nvSpPr>
            <p:cNvPr id="62" name="object 15">
              <a:extLst>
                <a:ext uri="{FF2B5EF4-FFF2-40B4-BE49-F238E27FC236}">
                  <a16:creationId xmlns:a16="http://schemas.microsoft.com/office/drawing/2014/main" id="{5B8E44E9-AD8E-47D4-AA44-D5026B18CE13}"/>
                </a:ext>
              </a:extLst>
            </p:cNvPr>
            <p:cNvSpPr/>
            <p:nvPr/>
          </p:nvSpPr>
          <p:spPr>
            <a:xfrm>
              <a:off x="907770" y="1066801"/>
              <a:ext cx="1371600" cy="137160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6" name="Graphic 65">
              <a:extLst>
                <a:ext uri="{FF2B5EF4-FFF2-40B4-BE49-F238E27FC236}">
                  <a16:creationId xmlns:a16="http://schemas.microsoft.com/office/drawing/2014/main" id="{B2B5FEBF-50EB-42CD-A76E-18C1E4A87A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1031" y="1298918"/>
              <a:ext cx="966401" cy="793830"/>
            </a:xfrm>
            <a:prstGeom prst="rect">
              <a:avLst/>
            </a:prstGeom>
          </p:spPr>
        </p:pic>
      </p:grpSp>
      <p:grpSp>
        <p:nvGrpSpPr>
          <p:cNvPr id="67" name="Group 66">
            <a:extLst>
              <a:ext uri="{FF2B5EF4-FFF2-40B4-BE49-F238E27FC236}">
                <a16:creationId xmlns:a16="http://schemas.microsoft.com/office/drawing/2014/main" id="{850F34FE-193D-4E03-AFB7-8D6FB63AAC71}"/>
              </a:ext>
            </a:extLst>
          </p:cNvPr>
          <p:cNvGrpSpPr/>
          <p:nvPr/>
        </p:nvGrpSpPr>
        <p:grpSpPr>
          <a:xfrm>
            <a:off x="894039" y="2625219"/>
            <a:ext cx="1437462" cy="1437462"/>
            <a:chOff x="907770" y="2694803"/>
            <a:chExt cx="1367878" cy="1367878"/>
          </a:xfrm>
        </p:grpSpPr>
        <p:sp>
          <p:nvSpPr>
            <p:cNvPr id="68" name="object 9">
              <a:extLst>
                <a:ext uri="{FF2B5EF4-FFF2-40B4-BE49-F238E27FC236}">
                  <a16:creationId xmlns:a16="http://schemas.microsoft.com/office/drawing/2014/main" id="{FD745740-5A62-441A-970D-769E4F802A9A}"/>
                </a:ext>
              </a:extLst>
            </p:cNvPr>
            <p:cNvSpPr/>
            <p:nvPr/>
          </p:nvSpPr>
          <p:spPr>
            <a:xfrm>
              <a:off x="907770" y="2694803"/>
              <a:ext cx="1367878" cy="1367878"/>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9" name="Graphic 68">
              <a:extLst>
                <a:ext uri="{FF2B5EF4-FFF2-40B4-BE49-F238E27FC236}">
                  <a16:creationId xmlns:a16="http://schemas.microsoft.com/office/drawing/2014/main" id="{70E22E3B-641E-47B8-9A98-6D21BA649E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550" y="2938583"/>
              <a:ext cx="880318" cy="880318"/>
            </a:xfrm>
            <a:prstGeom prst="rect">
              <a:avLst/>
            </a:prstGeom>
          </p:spPr>
        </p:pic>
      </p:grpSp>
      <p:pic>
        <p:nvPicPr>
          <p:cNvPr id="53" name="Graphic 52">
            <a:extLst>
              <a:ext uri="{FF2B5EF4-FFF2-40B4-BE49-F238E27FC236}">
                <a16:creationId xmlns:a16="http://schemas.microsoft.com/office/drawing/2014/main" id="{413E8FBB-C55B-4334-A3CE-81A4CE52DB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06217" y="233561"/>
            <a:ext cx="2275119" cy="259191"/>
          </a:xfrm>
          <a:prstGeom prst="rect">
            <a:avLst/>
          </a:prstGeom>
        </p:spPr>
      </p:pic>
      <p:sp>
        <p:nvSpPr>
          <p:cNvPr id="4" name="Slide Number Placeholder 3">
            <a:extLst>
              <a:ext uri="{FF2B5EF4-FFF2-40B4-BE49-F238E27FC236}">
                <a16:creationId xmlns:a16="http://schemas.microsoft.com/office/drawing/2014/main" id="{05E33C9A-40F5-4795-A2DC-C2913CDFE707}"/>
              </a:ext>
            </a:extLst>
          </p:cNvPr>
          <p:cNvSpPr>
            <a:spLocks noGrp="1"/>
          </p:cNvSpPr>
          <p:nvPr>
            <p:ph type="sldNum" sz="quarter" idx="12"/>
          </p:nvPr>
        </p:nvSpPr>
        <p:spPr/>
        <p:txBody>
          <a:bodyPr/>
          <a:lstStyle/>
          <a:p>
            <a:fld id="{2723C7C7-B0FF-451D-99FE-9EA893039DFB}" type="slidenum">
              <a:rPr lang="en-US" smtClean="0"/>
              <a:pPr/>
              <a:t>11</a:t>
            </a:fld>
            <a:endParaRPr lang="en-US" dirty="0"/>
          </a:p>
        </p:txBody>
      </p:sp>
    </p:spTree>
    <p:extLst>
      <p:ext uri="{BB962C8B-B14F-4D97-AF65-F5344CB8AC3E}">
        <p14:creationId xmlns:p14="http://schemas.microsoft.com/office/powerpoint/2010/main" val="334082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D</a:t>
            </a:r>
            <a:r>
              <a:rPr sz="2600" b="1" dirty="0">
                <a:solidFill>
                  <a:srgbClr val="0070C0"/>
                </a:solidFill>
              </a:rPr>
              <a:t>: </a:t>
            </a:r>
            <a:r>
              <a:rPr lang="en-US" sz="2600" b="1" spc="-5" dirty="0">
                <a:solidFill>
                  <a:srgbClr val="0070C0"/>
                </a:solidFill>
              </a:rPr>
              <a:t>Prescription Drug Coverage</a:t>
            </a:r>
            <a:endParaRPr sz="2600" b="1" dirty="0">
              <a:solidFill>
                <a:srgbClr val="0070C0"/>
              </a:solidFill>
            </a:endParaRPr>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53" name="object 31">
            <a:extLst>
              <a:ext uri="{FF2B5EF4-FFF2-40B4-BE49-F238E27FC236}">
                <a16:creationId xmlns:a16="http://schemas.microsoft.com/office/drawing/2014/main" id="{C2C5531F-888B-4274-A3C3-80D8D2E18C6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88" name="Group 87">
            <a:extLst>
              <a:ext uri="{FF2B5EF4-FFF2-40B4-BE49-F238E27FC236}">
                <a16:creationId xmlns:a16="http://schemas.microsoft.com/office/drawing/2014/main" id="{C586465B-3333-4922-B234-FCFD6EB4A906}"/>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4" name="object 8">
            <a:extLst>
              <a:ext uri="{FF2B5EF4-FFF2-40B4-BE49-F238E27FC236}">
                <a16:creationId xmlns:a16="http://schemas.microsoft.com/office/drawing/2014/main" id="{FE2174C3-B902-4ED3-BDC9-413D7BF9442D}"/>
              </a:ext>
            </a:extLst>
          </p:cNvPr>
          <p:cNvSpPr/>
          <p:nvPr/>
        </p:nvSpPr>
        <p:spPr>
          <a:xfrm>
            <a:off x="623290" y="3199316"/>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dirty="0"/>
          </a:p>
        </p:txBody>
      </p:sp>
      <p:sp>
        <p:nvSpPr>
          <p:cNvPr id="39" name="object 14">
            <a:extLst>
              <a:ext uri="{FF2B5EF4-FFF2-40B4-BE49-F238E27FC236}">
                <a16:creationId xmlns:a16="http://schemas.microsoft.com/office/drawing/2014/main" id="{3FC1904F-7C14-4D0C-B720-2D2C7936CF3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45" name="Graphic 44">
            <a:extLst>
              <a:ext uri="{FF2B5EF4-FFF2-40B4-BE49-F238E27FC236}">
                <a16:creationId xmlns:a16="http://schemas.microsoft.com/office/drawing/2014/main" id="{A6725D49-1777-4723-8032-0D1AE9D4A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grpSp>
        <p:nvGrpSpPr>
          <p:cNvPr id="46" name="Group 45">
            <a:extLst>
              <a:ext uri="{FF2B5EF4-FFF2-40B4-BE49-F238E27FC236}">
                <a16:creationId xmlns:a16="http://schemas.microsoft.com/office/drawing/2014/main" id="{112757B8-635D-4DAD-9299-41DE7FBAEAB3}"/>
              </a:ext>
            </a:extLst>
          </p:cNvPr>
          <p:cNvGrpSpPr>
            <a:grpSpLocks noChangeAspect="1"/>
          </p:cNvGrpSpPr>
          <p:nvPr/>
        </p:nvGrpSpPr>
        <p:grpSpPr>
          <a:xfrm>
            <a:off x="1345515" y="3555896"/>
            <a:ext cx="505000" cy="1237033"/>
            <a:chOff x="9257554" y="-500162"/>
            <a:chExt cx="1512220" cy="3704277"/>
          </a:xfrm>
        </p:grpSpPr>
        <p:sp>
          <p:nvSpPr>
            <p:cNvPr id="47" name="Rectangle: Top Corners Rounded 46">
              <a:extLst>
                <a:ext uri="{FF2B5EF4-FFF2-40B4-BE49-F238E27FC236}">
                  <a16:creationId xmlns:a16="http://schemas.microsoft.com/office/drawing/2014/main" id="{324E2C0E-3EE9-4DC7-978A-A1C802AF892F}"/>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8" name="Graphic 47">
              <a:extLst>
                <a:ext uri="{FF2B5EF4-FFF2-40B4-BE49-F238E27FC236}">
                  <a16:creationId xmlns:a16="http://schemas.microsoft.com/office/drawing/2014/main" id="{18D7E207-D1DE-4090-8943-AF21572D9D3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9" name="Graphic 48">
              <a:extLst>
                <a:ext uri="{FF2B5EF4-FFF2-40B4-BE49-F238E27FC236}">
                  <a16:creationId xmlns:a16="http://schemas.microsoft.com/office/drawing/2014/main" id="{DAB56D79-3FAB-47A0-8B42-0DE3DF1C7FA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sp>
        <p:nvSpPr>
          <p:cNvPr id="50" name="object 12">
            <a:extLst>
              <a:ext uri="{FF2B5EF4-FFF2-40B4-BE49-F238E27FC236}">
                <a16:creationId xmlns:a16="http://schemas.microsoft.com/office/drawing/2014/main" id="{57F86515-8A96-4116-A1B7-729E78E22615}"/>
              </a:ext>
            </a:extLst>
          </p:cNvPr>
          <p:cNvSpPr txBox="1"/>
          <p:nvPr/>
        </p:nvSpPr>
        <p:spPr>
          <a:xfrm>
            <a:off x="3541115" y="1451400"/>
            <a:ext cx="8110954" cy="3839384"/>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indent="-127000">
              <a:lnSpc>
                <a:spcPct val="100000"/>
              </a:lnSpc>
              <a:spcBef>
                <a:spcPts val="980"/>
              </a:spcBef>
              <a:buChar char="•"/>
              <a:tabLst>
                <a:tab pos="140335" algn="l"/>
              </a:tabLst>
            </a:pPr>
            <a:r>
              <a:rPr sz="1600" spc="-5" dirty="0">
                <a:latin typeface="Arial"/>
                <a:cs typeface="Arial"/>
              </a:rPr>
              <a:t>Covers outpatient prescription</a:t>
            </a:r>
            <a:r>
              <a:rPr sz="1600" spc="-90" dirty="0">
                <a:latin typeface="Arial"/>
                <a:cs typeface="Arial"/>
              </a:rPr>
              <a:t> </a:t>
            </a:r>
            <a:r>
              <a:rPr sz="1600" spc="-5" dirty="0">
                <a:latin typeface="Arial"/>
                <a:cs typeface="Arial"/>
              </a:rPr>
              <a:t>drugs</a:t>
            </a:r>
            <a:endParaRPr sz="1600" dirty="0">
              <a:latin typeface="Arial"/>
              <a:cs typeface="Arial"/>
            </a:endParaRPr>
          </a:p>
          <a:p>
            <a:pPr>
              <a:lnSpc>
                <a:spcPct val="100000"/>
              </a:lnSpc>
            </a:pPr>
            <a:endParaRPr sz="1800" dirty="0">
              <a:latin typeface="Times New Roman"/>
              <a:cs typeface="Times New Roman"/>
            </a:endParaRPr>
          </a:p>
          <a:p>
            <a:pPr marL="12700">
              <a:lnSpc>
                <a:spcPct val="100000"/>
              </a:lnSpc>
              <a:spcBef>
                <a:spcPts val="1160"/>
              </a:spcBef>
            </a:pPr>
            <a:r>
              <a:rPr sz="1600" b="1" spc="-60" dirty="0">
                <a:latin typeface="Arial"/>
                <a:cs typeface="Arial"/>
              </a:rPr>
              <a:t>To</a:t>
            </a:r>
            <a:r>
              <a:rPr sz="1600" b="1" spc="-100" dirty="0">
                <a:latin typeface="Arial"/>
                <a:cs typeface="Arial"/>
              </a:rPr>
              <a:t> </a:t>
            </a:r>
            <a:r>
              <a:rPr sz="1600" b="1" spc="-5" dirty="0">
                <a:latin typeface="Arial"/>
                <a:cs typeface="Arial"/>
              </a:rPr>
              <a:t>enroll:</a:t>
            </a:r>
            <a:endParaRPr sz="1600" dirty="0">
              <a:latin typeface="Arial"/>
              <a:cs typeface="Arial"/>
            </a:endParaRPr>
          </a:p>
          <a:p>
            <a:pPr marL="139700" marR="0" lvl="0" indent="-127000" algn="l" defTabSz="914400" rtl="0" eaLnBrk="1" fontAlgn="auto" latinLnBrk="0" hangingPunct="1">
              <a:lnSpc>
                <a:spcPct val="100000"/>
              </a:lnSpc>
              <a:spcBef>
                <a:spcPts val="980"/>
              </a:spcBef>
              <a:spcAft>
                <a:spcPts val="0"/>
              </a:spcAft>
              <a:buClrTx/>
              <a:buSzTx/>
              <a:buFontTx/>
              <a:buChar char="•"/>
              <a:tabLst>
                <a:tab pos="140335" algn="l"/>
              </a:tabLst>
              <a:defRPr/>
            </a:pPr>
            <a:r>
              <a:rPr kumimoji="0" lang="en-US" sz="1600" b="0" i="0" u="none" strike="noStrike" kern="1200" cap="none" spc="-55" normalizeH="0" baseline="0" noProof="0" dirty="0">
                <a:ln>
                  <a:noFill/>
                </a:ln>
                <a:effectLst/>
                <a:uLnTx/>
                <a:uFillTx/>
                <a:latin typeface="Arial" panose="020B0604020202020204"/>
                <a:ea typeface="+mn-ea"/>
                <a:cs typeface="Arial"/>
              </a:rPr>
              <a:t>You </a:t>
            </a:r>
            <a:r>
              <a:rPr kumimoji="0" lang="en-US" sz="1600" b="0" i="0" u="none" strike="noStrike" kern="1200" cap="none" spc="-5" normalizeH="0" baseline="0" noProof="0" dirty="0">
                <a:ln>
                  <a:noFill/>
                </a:ln>
                <a:effectLst/>
                <a:uLnTx/>
                <a:uFillTx/>
                <a:latin typeface="Arial" panose="020B0604020202020204"/>
                <a:ea typeface="+mn-ea"/>
                <a:cs typeface="Arial"/>
              </a:rPr>
              <a:t>have two </a:t>
            </a:r>
            <a:r>
              <a:rPr kumimoji="0" lang="en-US" sz="1600" b="0" i="0" u="none" strike="noStrike" kern="1200" cap="none" spc="0" normalizeH="0" baseline="0" noProof="0" dirty="0">
                <a:ln>
                  <a:noFill/>
                </a:ln>
                <a:effectLst/>
                <a:uLnTx/>
                <a:uFillTx/>
                <a:latin typeface="Arial" panose="020B0604020202020204"/>
                <a:ea typeface="+mn-ea"/>
                <a:cs typeface="Arial"/>
              </a:rPr>
              <a:t>ways of </a:t>
            </a:r>
            <a:r>
              <a:rPr kumimoji="0" lang="en-US" sz="1600" b="0" i="0" u="none" strike="noStrike" kern="1200" cap="none" spc="-5" normalizeH="0" baseline="0" noProof="0" dirty="0">
                <a:ln>
                  <a:noFill/>
                </a:ln>
                <a:effectLst/>
                <a:uLnTx/>
                <a:uFillTx/>
                <a:latin typeface="Arial" panose="020B0604020202020204"/>
                <a:ea typeface="+mn-ea"/>
                <a:cs typeface="Arial"/>
              </a:rPr>
              <a:t>enrolling in </a:t>
            </a:r>
            <a:r>
              <a:rPr kumimoji="0" lang="en-US" sz="1600" b="0" i="0" u="none" strike="noStrike" kern="1200" cap="none" spc="0" normalizeH="0" baseline="0" noProof="0" dirty="0">
                <a:ln>
                  <a:noFill/>
                </a:ln>
                <a:effectLst/>
                <a:uLnTx/>
                <a:uFillTx/>
                <a:latin typeface="Arial" panose="020B0604020202020204"/>
                <a:ea typeface="+mn-ea"/>
                <a:cs typeface="Arial"/>
              </a:rPr>
              <a:t>Part</a:t>
            </a:r>
            <a:r>
              <a:rPr kumimoji="0" lang="en-US" sz="1600" b="0" i="0" u="none" strike="noStrike" kern="1200" cap="none" spc="-25" normalizeH="0" baseline="0" noProof="0" dirty="0">
                <a:ln>
                  <a:noFill/>
                </a:ln>
                <a:effectLst/>
                <a:uLnTx/>
                <a:uFillTx/>
                <a:latin typeface="Arial" panose="020B0604020202020204"/>
                <a:ea typeface="+mn-ea"/>
                <a:cs typeface="Arial"/>
              </a:rPr>
              <a:t> </a:t>
            </a:r>
            <a:r>
              <a:rPr kumimoji="0" lang="en-US" sz="1600" b="0" i="0" u="none" strike="noStrike" kern="1200" cap="none" spc="-5" normalizeH="0" baseline="0" noProof="0" dirty="0">
                <a:ln>
                  <a:noFill/>
                </a:ln>
                <a:effectLst/>
                <a:uLnTx/>
                <a:uFillTx/>
                <a:latin typeface="Arial" panose="020B0604020202020204"/>
                <a:ea typeface="+mn-ea"/>
                <a:cs typeface="Arial"/>
              </a:rPr>
              <a:t>D:</a:t>
            </a:r>
          </a:p>
          <a:p>
            <a:pPr marL="812800" marR="0" lvl="1" indent="-342900" algn="l" defTabSz="914400" rtl="0" eaLnBrk="1" fontAlgn="auto" latinLnBrk="0" hangingPunct="1">
              <a:lnSpc>
                <a:spcPct val="100000"/>
              </a:lnSpc>
              <a:spcBef>
                <a:spcPts val="980"/>
              </a:spcBef>
              <a:spcAft>
                <a:spcPts val="0"/>
              </a:spcAft>
              <a:buClrTx/>
              <a:buSzTx/>
              <a:buFont typeface="+mj-lt"/>
              <a:buAutoNum type="arabicPeriod"/>
              <a:tabLst>
                <a:tab pos="140335" algn="l"/>
              </a:tabLst>
              <a:defRPr/>
            </a:pPr>
            <a:r>
              <a:rPr kumimoji="0" lang="en-US" sz="1600" b="0" i="0" u="none" strike="noStrike" kern="1200" cap="none" spc="0" normalizeH="0" baseline="0" noProof="0" dirty="0">
                <a:ln>
                  <a:noFill/>
                </a:ln>
                <a:effectLst/>
                <a:uLnTx/>
                <a:uFillTx/>
                <a:latin typeface="Arial" panose="020B0604020202020204"/>
                <a:ea typeface="+mn-ea"/>
                <a:cs typeface="Arial"/>
              </a:rPr>
              <a:t>Through an individual or employer/union Group </a:t>
            </a:r>
            <a:r>
              <a:rPr kumimoji="0" lang="en-US" sz="1600" b="0" i="0" u="none" strike="noStrike" kern="1200" cap="none" spc="-5" normalizeH="0" baseline="0" noProof="0" dirty="0">
                <a:ln>
                  <a:noFill/>
                </a:ln>
                <a:effectLst/>
                <a:uLnTx/>
                <a:uFillTx/>
                <a:latin typeface="Arial" panose="020B0604020202020204"/>
                <a:ea typeface="+mn-ea"/>
                <a:cs typeface="Arial"/>
              </a:rPr>
              <a:t>Medicare </a:t>
            </a:r>
            <a:r>
              <a:rPr kumimoji="0" lang="en-US" sz="1600" b="0" i="0" u="none" strike="noStrike" kern="1200" cap="none" spc="0" normalizeH="0" baseline="0" noProof="0" dirty="0">
                <a:ln>
                  <a:noFill/>
                </a:ln>
                <a:effectLst/>
                <a:uLnTx/>
                <a:uFillTx/>
                <a:latin typeface="Arial" panose="020B0604020202020204"/>
                <a:ea typeface="+mn-ea"/>
                <a:cs typeface="Arial"/>
              </a:rPr>
              <a:t>Advantage (Part C) </a:t>
            </a:r>
            <a:br>
              <a:rPr kumimoji="0" lang="en-US" sz="1600" b="0" i="0" u="none" strike="noStrike" kern="1200" cap="none" spc="0" normalizeH="0" baseline="0" noProof="0" dirty="0">
                <a:ln>
                  <a:noFill/>
                </a:ln>
                <a:effectLst/>
                <a:uLnTx/>
                <a:uFillTx/>
                <a:latin typeface="Arial" panose="020B0604020202020204"/>
                <a:ea typeface="+mn-ea"/>
                <a:cs typeface="Arial"/>
              </a:rPr>
            </a:br>
            <a:r>
              <a:rPr kumimoji="0" lang="en-US" sz="1600" b="0" i="0" u="none" strike="noStrike" kern="1200" cap="none" spc="-5" normalizeH="0" baseline="0" noProof="0" dirty="0">
                <a:ln>
                  <a:noFill/>
                </a:ln>
                <a:effectLst/>
                <a:uLnTx/>
                <a:uFillTx/>
                <a:latin typeface="Arial" panose="020B0604020202020204"/>
                <a:ea typeface="+mn-ea"/>
                <a:cs typeface="Arial"/>
              </a:rPr>
              <a:t>plan </a:t>
            </a:r>
            <a:r>
              <a:rPr kumimoji="0" lang="en-US" sz="1600" b="0" i="0" u="none" strike="noStrike" kern="1200" cap="none" spc="0" normalizeH="0" baseline="0" noProof="0" dirty="0">
                <a:ln>
                  <a:noFill/>
                </a:ln>
                <a:effectLst/>
                <a:uLnTx/>
                <a:uFillTx/>
                <a:latin typeface="Arial" panose="020B0604020202020204"/>
                <a:ea typeface="+mn-ea"/>
                <a:cs typeface="Arial"/>
              </a:rPr>
              <a:t>that </a:t>
            </a:r>
            <a:r>
              <a:rPr kumimoji="0" lang="en-US" sz="1600" b="0" i="0" u="none" strike="noStrike" kern="1200" cap="none" spc="-5" normalizeH="0" baseline="0" noProof="0" dirty="0">
                <a:ln>
                  <a:noFill/>
                </a:ln>
                <a:effectLst/>
                <a:uLnTx/>
                <a:uFillTx/>
                <a:latin typeface="Arial" panose="020B0604020202020204"/>
                <a:ea typeface="+mn-ea"/>
                <a:cs typeface="Arial"/>
              </a:rPr>
              <a:t>includes </a:t>
            </a:r>
            <a:r>
              <a:rPr kumimoji="0" lang="en-US" sz="1600" b="0" i="0" u="none" strike="noStrike" kern="1200" cap="none" spc="0" normalizeH="0" baseline="0" noProof="0" dirty="0">
                <a:ln>
                  <a:noFill/>
                </a:ln>
                <a:effectLst/>
                <a:uLnTx/>
                <a:uFillTx/>
                <a:latin typeface="Arial" panose="020B0604020202020204"/>
                <a:ea typeface="+mn-ea"/>
                <a:cs typeface="Arial"/>
              </a:rPr>
              <a:t>Part D </a:t>
            </a:r>
            <a:r>
              <a:rPr kumimoji="0" lang="en-US" sz="1600" b="0" i="0" u="none" strike="noStrike" kern="1200" cap="none" spc="-5" normalizeH="0" baseline="0" noProof="0" dirty="0">
                <a:ln>
                  <a:noFill/>
                </a:ln>
                <a:effectLst/>
                <a:uLnTx/>
                <a:uFillTx/>
                <a:latin typeface="Arial" panose="020B0604020202020204"/>
                <a:ea typeface="+mn-ea"/>
                <a:cs typeface="Arial"/>
              </a:rPr>
              <a:t>prescription drug</a:t>
            </a:r>
            <a:r>
              <a:rPr kumimoji="0" lang="en-US" sz="1600" b="0" i="0" u="none" strike="noStrike" kern="1200" cap="none" spc="-260" normalizeH="0" baseline="0" noProof="0" dirty="0">
                <a:ln>
                  <a:noFill/>
                </a:ln>
                <a:effectLst/>
                <a:uLnTx/>
                <a:uFillTx/>
                <a:latin typeface="Arial" panose="020B0604020202020204"/>
                <a:ea typeface="+mn-ea"/>
                <a:cs typeface="Arial"/>
              </a:rPr>
              <a:t> </a:t>
            </a:r>
            <a:r>
              <a:rPr kumimoji="0" lang="en-US" sz="1600" b="0" i="0" u="none" strike="noStrike" kern="1200" cap="none" spc="0" normalizeH="0" baseline="0" noProof="0" dirty="0">
                <a:ln>
                  <a:noFill/>
                </a:ln>
                <a:effectLst/>
                <a:uLnTx/>
                <a:uFillTx/>
                <a:latin typeface="Arial" panose="020B0604020202020204"/>
                <a:ea typeface="+mn-ea"/>
                <a:cs typeface="Arial"/>
              </a:rPr>
              <a:t>coverage.</a:t>
            </a:r>
          </a:p>
          <a:p>
            <a:pPr marL="683895" marR="0" lvl="1" indent="-213995" algn="l" defTabSz="914400" rtl="0" eaLnBrk="1" fontAlgn="auto" latinLnBrk="0" hangingPunct="1">
              <a:lnSpc>
                <a:spcPct val="100000"/>
              </a:lnSpc>
              <a:spcBef>
                <a:spcPts val="975"/>
              </a:spcBef>
              <a:spcAft>
                <a:spcPts val="0"/>
              </a:spcAft>
              <a:buClrTx/>
              <a:buSzTx/>
              <a:buFontTx/>
              <a:buAutoNum type="arabicPeriod"/>
              <a:tabLst>
                <a:tab pos="227329" algn="l"/>
              </a:tabLst>
              <a:defRPr/>
            </a:pPr>
            <a:r>
              <a:rPr kumimoji="0" lang="en-US" sz="1600" b="0" i="0" u="none" strike="noStrike" kern="1200" cap="none" spc="0" normalizeH="0" baseline="0" noProof="0" dirty="0">
                <a:ln>
                  <a:noFill/>
                </a:ln>
                <a:effectLst/>
                <a:uLnTx/>
                <a:uFillTx/>
                <a:latin typeface="Arial" panose="020B0604020202020204"/>
                <a:ea typeface="+mn-ea"/>
                <a:cs typeface="Arial"/>
              </a:rPr>
              <a:t>  A stand-</a:t>
            </a:r>
            <a:r>
              <a:rPr lang="en-US" sz="1600" dirty="0">
                <a:latin typeface="Arial" panose="020B0604020202020204"/>
                <a:cs typeface="Arial"/>
              </a:rPr>
              <a:t>a</a:t>
            </a:r>
            <a:r>
              <a:rPr kumimoji="0" lang="en-US" sz="1600" b="0" i="0" u="none" strike="noStrike" kern="1200" cap="none" spc="0" normalizeH="0" baseline="0" noProof="0" dirty="0">
                <a:ln>
                  <a:noFill/>
                </a:ln>
                <a:effectLst/>
                <a:uLnTx/>
                <a:uFillTx/>
                <a:latin typeface="Arial" panose="020B0604020202020204"/>
                <a:ea typeface="+mn-ea"/>
                <a:cs typeface="Arial"/>
              </a:rPr>
              <a:t>lone Prescription </a:t>
            </a:r>
            <a:r>
              <a:rPr kumimoji="0" lang="en-US" sz="1600" b="0" i="0" u="none" strike="noStrike" kern="1200" cap="none" spc="-5" normalizeH="0" baseline="0" noProof="0" dirty="0">
                <a:ln>
                  <a:noFill/>
                </a:ln>
                <a:effectLst/>
                <a:uLnTx/>
                <a:uFillTx/>
                <a:latin typeface="Arial" panose="020B0604020202020204"/>
                <a:ea typeface="+mn-ea"/>
                <a:cs typeface="Arial"/>
              </a:rPr>
              <a:t>Drug P</a:t>
            </a:r>
            <a:r>
              <a:rPr kumimoji="0" lang="en-US" sz="1600" b="0" i="0" u="none" strike="noStrike" kern="1200" cap="none" spc="0" normalizeH="0" baseline="0" noProof="0" dirty="0">
                <a:ln>
                  <a:noFill/>
                </a:ln>
                <a:effectLst/>
                <a:uLnTx/>
                <a:uFillTx/>
                <a:latin typeface="Arial" panose="020B0604020202020204"/>
                <a:ea typeface="+mn-ea"/>
                <a:cs typeface="Arial"/>
              </a:rPr>
              <a:t>lan that </a:t>
            </a:r>
            <a:r>
              <a:rPr kumimoji="0" lang="en-US" sz="1600" b="0" i="0" u="none" strike="noStrike" kern="1200" cap="none" spc="-10" normalizeH="0" baseline="0" noProof="0" dirty="0">
                <a:ln>
                  <a:noFill/>
                </a:ln>
                <a:effectLst/>
                <a:uLnTx/>
                <a:uFillTx/>
                <a:latin typeface="Arial" panose="020B0604020202020204"/>
                <a:ea typeface="+mn-ea"/>
                <a:cs typeface="Arial"/>
              </a:rPr>
              <a:t>offers </a:t>
            </a:r>
            <a:r>
              <a:rPr kumimoji="0" lang="en-US" sz="1600" b="0" i="0" u="none" strike="noStrike" kern="1200" cap="none" spc="-5" normalizeH="0" baseline="0" noProof="0" dirty="0">
                <a:ln>
                  <a:noFill/>
                </a:ln>
                <a:effectLst/>
                <a:uLnTx/>
                <a:uFillTx/>
                <a:latin typeface="Arial" panose="020B0604020202020204"/>
                <a:ea typeface="+mn-ea"/>
                <a:cs typeface="Arial"/>
              </a:rPr>
              <a:t>prescription drug </a:t>
            </a:r>
            <a:r>
              <a:rPr kumimoji="0" lang="en-US" sz="1600" b="0" i="0" u="none" strike="noStrike" kern="1200" cap="none" spc="0" normalizeH="0" baseline="0" noProof="0" dirty="0">
                <a:ln>
                  <a:noFill/>
                </a:ln>
                <a:effectLst/>
                <a:uLnTx/>
                <a:uFillTx/>
                <a:latin typeface="Arial" panose="020B0604020202020204"/>
                <a:ea typeface="+mn-ea"/>
                <a:cs typeface="Arial"/>
              </a:rPr>
              <a:t>coverage</a:t>
            </a:r>
            <a:r>
              <a:rPr kumimoji="0" lang="en-US" sz="1600" b="0" i="0" u="none" strike="noStrike" kern="1200" cap="none" spc="-145" normalizeH="0" baseline="0" noProof="0" dirty="0">
                <a:ln>
                  <a:noFill/>
                </a:ln>
                <a:effectLst/>
                <a:uLnTx/>
                <a:uFillTx/>
                <a:latin typeface="Arial" panose="020B0604020202020204"/>
                <a:ea typeface="+mn-ea"/>
                <a:cs typeface="Arial"/>
              </a:rPr>
              <a:t> </a:t>
            </a:r>
            <a:r>
              <a:rPr kumimoji="0" lang="en-US" sz="1600" b="0" i="0" u="none" strike="noStrike" kern="1200" cap="none" spc="-5" normalizeH="0" baseline="0" noProof="0" dirty="0">
                <a:ln>
                  <a:noFill/>
                </a:ln>
                <a:effectLst/>
                <a:uLnTx/>
                <a:uFillTx/>
                <a:latin typeface="Arial" panose="020B0604020202020204"/>
                <a:ea typeface="+mn-ea"/>
                <a:cs typeface="Arial"/>
              </a:rPr>
              <a:t>only.</a:t>
            </a:r>
            <a:endParaRPr lang="en-US"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20"/>
              </a:spcBef>
            </a:pPr>
            <a:endParaRPr sz="1700" dirty="0">
              <a:latin typeface="Times New Roman"/>
              <a:cs typeface="Times New Roman"/>
            </a:endParaRPr>
          </a:p>
          <a:p>
            <a:pPr marL="12700" marR="725170">
              <a:lnSpc>
                <a:spcPct val="104200"/>
              </a:lnSpc>
            </a:pPr>
            <a:r>
              <a:rPr sz="1600" spc="-5" dirty="0">
                <a:latin typeface="Arial"/>
                <a:cs typeface="Arial"/>
              </a:rPr>
              <a:t>Unlike with </a:t>
            </a:r>
            <a:r>
              <a:rPr sz="1600" dirty="0">
                <a:latin typeface="Arial"/>
                <a:cs typeface="Arial"/>
              </a:rPr>
              <a:t>Parts A </a:t>
            </a:r>
            <a:r>
              <a:rPr sz="1600" spc="-5" dirty="0">
                <a:latin typeface="Arial"/>
                <a:cs typeface="Arial"/>
              </a:rPr>
              <a:t>and </a:t>
            </a:r>
            <a:r>
              <a:rPr sz="1600" dirty="0">
                <a:latin typeface="Arial"/>
                <a:cs typeface="Arial"/>
              </a:rPr>
              <a:t>B, you </a:t>
            </a:r>
            <a:r>
              <a:rPr sz="1600" b="1" spc="-5" dirty="0">
                <a:latin typeface="Arial"/>
                <a:cs typeface="Arial"/>
              </a:rPr>
              <a:t>sign </a:t>
            </a:r>
            <a:r>
              <a:rPr sz="1600" b="1" dirty="0">
                <a:latin typeface="Arial"/>
                <a:cs typeface="Arial"/>
              </a:rPr>
              <a:t>up </a:t>
            </a:r>
            <a:r>
              <a:rPr sz="1600" b="1" spc="-5" dirty="0">
                <a:latin typeface="Arial"/>
                <a:cs typeface="Arial"/>
              </a:rPr>
              <a:t>for </a:t>
            </a:r>
            <a:r>
              <a:rPr sz="1600" b="1" dirty="0">
                <a:latin typeface="Arial"/>
                <a:cs typeface="Arial"/>
              </a:rPr>
              <a:t>Part D directly </a:t>
            </a:r>
            <a:r>
              <a:rPr sz="1600" spc="-5" dirty="0">
                <a:latin typeface="Arial"/>
                <a:cs typeface="Arial"/>
              </a:rPr>
              <a:t>with </a:t>
            </a:r>
            <a:r>
              <a:rPr sz="1600" dirty="0">
                <a:latin typeface="Arial"/>
                <a:cs typeface="Arial"/>
              </a:rPr>
              <a:t>your</a:t>
            </a:r>
            <a:r>
              <a:rPr sz="1600" spc="-250" dirty="0">
                <a:latin typeface="Arial"/>
                <a:cs typeface="Arial"/>
              </a:rPr>
              <a:t> </a:t>
            </a:r>
            <a:r>
              <a:rPr sz="1600" spc="-5" dirty="0">
                <a:latin typeface="Arial"/>
                <a:cs typeface="Arial"/>
              </a:rPr>
              <a:t>plan.  </a:t>
            </a:r>
            <a:br>
              <a:rPr lang="en-US" sz="1600" spc="-5" dirty="0">
                <a:latin typeface="Arial"/>
                <a:cs typeface="Arial"/>
              </a:rPr>
            </a:br>
            <a:r>
              <a:rPr sz="1600" dirty="0">
                <a:latin typeface="Arial"/>
                <a:cs typeface="Arial"/>
              </a:rPr>
              <a:t>Part D </a:t>
            </a:r>
            <a:r>
              <a:rPr sz="1600" spc="-5" dirty="0">
                <a:latin typeface="Arial"/>
                <a:cs typeface="Arial"/>
              </a:rPr>
              <a:t>is not directly offered by Medicare or </a:t>
            </a:r>
            <a:r>
              <a:rPr sz="1600" dirty="0">
                <a:latin typeface="Arial"/>
                <a:cs typeface="Arial"/>
              </a:rPr>
              <a:t>Social</a:t>
            </a:r>
            <a:r>
              <a:rPr sz="1600" spc="-50" dirty="0">
                <a:latin typeface="Arial"/>
                <a:cs typeface="Arial"/>
              </a:rPr>
              <a:t> </a:t>
            </a:r>
            <a:r>
              <a:rPr sz="1600" spc="-15" dirty="0">
                <a:latin typeface="Arial"/>
                <a:cs typeface="Arial"/>
              </a:rPr>
              <a:t>Security.</a:t>
            </a:r>
            <a:endParaRPr sz="1600" dirty="0">
              <a:latin typeface="Arial"/>
              <a:cs typeface="Arial"/>
            </a:endParaRPr>
          </a:p>
        </p:txBody>
      </p:sp>
      <p:sp>
        <p:nvSpPr>
          <p:cNvPr id="51" name="object 13">
            <a:extLst>
              <a:ext uri="{FF2B5EF4-FFF2-40B4-BE49-F238E27FC236}">
                <a16:creationId xmlns:a16="http://schemas.microsoft.com/office/drawing/2014/main" id="{5AC3437E-DD85-4C48-851F-D7E700BD2803}"/>
              </a:ext>
            </a:extLst>
          </p:cNvPr>
          <p:cNvSpPr/>
          <p:nvPr/>
        </p:nvSpPr>
        <p:spPr>
          <a:xfrm>
            <a:off x="3553815" y="4562853"/>
            <a:ext cx="7647940" cy="0"/>
          </a:xfrm>
          <a:custGeom>
            <a:avLst/>
            <a:gdLst/>
            <a:ahLst/>
            <a:cxnLst/>
            <a:rect l="l" t="t" r="r" b="b"/>
            <a:pathLst>
              <a:path w="7647940">
                <a:moveTo>
                  <a:pt x="0" y="0"/>
                </a:moveTo>
                <a:lnTo>
                  <a:pt x="7647584" y="0"/>
                </a:lnTo>
              </a:path>
            </a:pathLst>
          </a:custGeom>
          <a:ln w="12700">
            <a:solidFill>
              <a:srgbClr val="003B71"/>
            </a:solidFill>
          </a:ln>
        </p:spPr>
        <p:txBody>
          <a:bodyPr wrap="square" lIns="0" tIns="0" rIns="0" bIns="0" rtlCol="0"/>
          <a:lstStyle/>
          <a:p>
            <a:endParaRPr dirty="0"/>
          </a:p>
        </p:txBody>
      </p:sp>
      <p:pic>
        <p:nvPicPr>
          <p:cNvPr id="26" name="Graphic 25">
            <a:extLst>
              <a:ext uri="{FF2B5EF4-FFF2-40B4-BE49-F238E27FC236}">
                <a16:creationId xmlns:a16="http://schemas.microsoft.com/office/drawing/2014/main" id="{44A0EAEF-4F5D-4DE4-AB89-CC01768E27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AE4D879A-E4D9-46FF-A36F-1411DF1FFD31}"/>
              </a:ext>
            </a:extLst>
          </p:cNvPr>
          <p:cNvSpPr>
            <a:spLocks noGrp="1"/>
          </p:cNvSpPr>
          <p:nvPr>
            <p:ph type="sldNum" sz="quarter" idx="12"/>
          </p:nvPr>
        </p:nvSpPr>
        <p:spPr/>
        <p:txBody>
          <a:bodyPr/>
          <a:lstStyle/>
          <a:p>
            <a:fld id="{2723C7C7-B0FF-451D-99FE-9EA893039DFB}" type="slidenum">
              <a:rPr lang="en-US" smtClean="0"/>
              <a:pPr/>
              <a:t>12</a:t>
            </a:fld>
            <a:endParaRPr lang="en-US" dirty="0"/>
          </a:p>
        </p:txBody>
      </p:sp>
    </p:spTree>
    <p:extLst>
      <p:ext uri="{BB962C8B-B14F-4D97-AF65-F5344CB8AC3E}">
        <p14:creationId xmlns:p14="http://schemas.microsoft.com/office/powerpoint/2010/main" val="29691954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D</a:t>
            </a:r>
            <a:r>
              <a:rPr sz="2600" b="1" dirty="0">
                <a:solidFill>
                  <a:srgbClr val="0070C0"/>
                </a:solidFill>
              </a:rPr>
              <a:t>: </a:t>
            </a:r>
            <a:r>
              <a:rPr lang="en-US" sz="2600" b="1" spc="-5" dirty="0">
                <a:solidFill>
                  <a:srgbClr val="0070C0"/>
                </a:solidFill>
              </a:rPr>
              <a:t>Prescription Drug Coverage</a:t>
            </a:r>
            <a:endParaRPr sz="2600" b="1" dirty="0">
              <a:solidFill>
                <a:srgbClr val="0070C0"/>
              </a:solidFill>
            </a:endParaRPr>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3" name="object 31">
            <a:extLst>
              <a:ext uri="{FF2B5EF4-FFF2-40B4-BE49-F238E27FC236}">
                <a16:creationId xmlns:a16="http://schemas.microsoft.com/office/drawing/2014/main" id="{C2C5531F-888B-4274-A3C3-80D8D2E18C6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88" name="Group 87">
            <a:extLst>
              <a:ext uri="{FF2B5EF4-FFF2-40B4-BE49-F238E27FC236}">
                <a16:creationId xmlns:a16="http://schemas.microsoft.com/office/drawing/2014/main" id="{C586465B-3333-4922-B234-FCFD6EB4A906}"/>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4" name="object 8">
            <a:extLst>
              <a:ext uri="{FF2B5EF4-FFF2-40B4-BE49-F238E27FC236}">
                <a16:creationId xmlns:a16="http://schemas.microsoft.com/office/drawing/2014/main" id="{FE2174C3-B902-4ED3-BDC9-413D7BF9442D}"/>
              </a:ext>
            </a:extLst>
          </p:cNvPr>
          <p:cNvSpPr/>
          <p:nvPr/>
        </p:nvSpPr>
        <p:spPr>
          <a:xfrm>
            <a:off x="623290" y="3199316"/>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9" name="object 14">
            <a:extLst>
              <a:ext uri="{FF2B5EF4-FFF2-40B4-BE49-F238E27FC236}">
                <a16:creationId xmlns:a16="http://schemas.microsoft.com/office/drawing/2014/main" id="{3FC1904F-7C14-4D0C-B720-2D2C7936CF3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5" name="Graphic 44">
            <a:extLst>
              <a:ext uri="{FF2B5EF4-FFF2-40B4-BE49-F238E27FC236}">
                <a16:creationId xmlns:a16="http://schemas.microsoft.com/office/drawing/2014/main" id="{A6725D49-1777-4723-8032-0D1AE9D4A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grpSp>
        <p:nvGrpSpPr>
          <p:cNvPr id="46" name="Group 45">
            <a:extLst>
              <a:ext uri="{FF2B5EF4-FFF2-40B4-BE49-F238E27FC236}">
                <a16:creationId xmlns:a16="http://schemas.microsoft.com/office/drawing/2014/main" id="{112757B8-635D-4DAD-9299-41DE7FBAEAB3}"/>
              </a:ext>
            </a:extLst>
          </p:cNvPr>
          <p:cNvGrpSpPr>
            <a:grpSpLocks noChangeAspect="1"/>
          </p:cNvGrpSpPr>
          <p:nvPr/>
        </p:nvGrpSpPr>
        <p:grpSpPr>
          <a:xfrm>
            <a:off x="1345515" y="3555896"/>
            <a:ext cx="505000" cy="1237033"/>
            <a:chOff x="9257554" y="-500162"/>
            <a:chExt cx="1512220" cy="3704277"/>
          </a:xfrm>
        </p:grpSpPr>
        <p:sp>
          <p:nvSpPr>
            <p:cNvPr id="47" name="Rectangle: Top Corners Rounded 46">
              <a:extLst>
                <a:ext uri="{FF2B5EF4-FFF2-40B4-BE49-F238E27FC236}">
                  <a16:creationId xmlns:a16="http://schemas.microsoft.com/office/drawing/2014/main" id="{324E2C0E-3EE9-4DC7-978A-A1C802AF892F}"/>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48" name="Graphic 47">
              <a:extLst>
                <a:ext uri="{FF2B5EF4-FFF2-40B4-BE49-F238E27FC236}">
                  <a16:creationId xmlns:a16="http://schemas.microsoft.com/office/drawing/2014/main" id="{18D7E207-D1DE-4090-8943-AF21572D9D3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9" name="Graphic 48">
              <a:extLst>
                <a:ext uri="{FF2B5EF4-FFF2-40B4-BE49-F238E27FC236}">
                  <a16:creationId xmlns:a16="http://schemas.microsoft.com/office/drawing/2014/main" id="{DAB56D79-3FAB-47A0-8B42-0DE3DF1C7FA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sp>
        <p:nvSpPr>
          <p:cNvPr id="26" name="object 8">
            <a:extLst>
              <a:ext uri="{FF2B5EF4-FFF2-40B4-BE49-F238E27FC236}">
                <a16:creationId xmlns:a16="http://schemas.microsoft.com/office/drawing/2014/main" id="{56496F33-448B-4874-820B-1C1F8F025D7E}"/>
              </a:ext>
            </a:extLst>
          </p:cNvPr>
          <p:cNvSpPr txBox="1"/>
          <p:nvPr/>
        </p:nvSpPr>
        <p:spPr>
          <a:xfrm>
            <a:off x="3541115" y="1451400"/>
            <a:ext cx="7842232" cy="1438086"/>
          </a:xfrm>
          <a:prstGeom prst="rect">
            <a:avLst/>
          </a:prstGeom>
        </p:spPr>
        <p:txBody>
          <a:bodyPr vert="horz" wrap="square" lIns="0" tIns="137160" rIns="0" bIns="0" rtlCol="0">
            <a:spAutoFit/>
          </a:bodyPr>
          <a:lstStyle/>
          <a:p>
            <a:pPr marL="12700" marR="0" lvl="0" indent="0" algn="l" defTabSz="914400" rtl="0" eaLnBrk="1" fontAlgn="auto" latinLnBrk="0" hangingPunct="1">
              <a:lnSpc>
                <a:spcPct val="100000"/>
              </a:lnSpc>
              <a:spcBef>
                <a:spcPts val="1080"/>
              </a:spcBef>
              <a:spcAft>
                <a:spcPts val="0"/>
              </a:spcAft>
              <a:buClrTx/>
              <a:buSzTx/>
              <a:buFontTx/>
              <a:buNone/>
              <a:tabLst/>
              <a:defRPr/>
            </a:pPr>
            <a:r>
              <a:rPr kumimoji="0" sz="1600" b="1" i="0" u="none" strike="noStrike" kern="1200" cap="none" spc="-5" normalizeH="0" baseline="0" noProof="0" dirty="0">
                <a:ln>
                  <a:noFill/>
                </a:ln>
                <a:solidFill>
                  <a:srgbClr val="003B71"/>
                </a:solidFill>
                <a:effectLst/>
                <a:uLnTx/>
                <a:uFillTx/>
                <a:latin typeface="Arial"/>
                <a:ea typeface="+mn-ea"/>
                <a:cs typeface="Arial"/>
              </a:rPr>
              <a:t>Medicare </a:t>
            </a:r>
            <a:r>
              <a:rPr kumimoji="0" sz="1600" b="1" i="0" u="none" strike="noStrike" kern="1200" cap="none" spc="0" normalizeH="0" baseline="0" noProof="0" dirty="0">
                <a:ln>
                  <a:noFill/>
                </a:ln>
                <a:solidFill>
                  <a:srgbClr val="003B71"/>
                </a:solidFill>
                <a:effectLst/>
                <a:uLnTx/>
                <a:uFillTx/>
                <a:latin typeface="Arial"/>
                <a:ea typeface="+mn-ea"/>
                <a:cs typeface="Arial"/>
              </a:rPr>
              <a:t>Part D Income </a:t>
            </a:r>
            <a:r>
              <a:rPr kumimoji="0" sz="1600" b="1" i="0" u="none" strike="noStrike" kern="1200" cap="none" spc="-5" normalizeH="0" baseline="0" noProof="0" dirty="0">
                <a:ln>
                  <a:noFill/>
                </a:ln>
                <a:solidFill>
                  <a:srgbClr val="003B71"/>
                </a:solidFill>
                <a:effectLst/>
                <a:uLnTx/>
                <a:uFillTx/>
                <a:latin typeface="Arial"/>
                <a:ea typeface="+mn-ea"/>
                <a:cs typeface="Arial"/>
              </a:rPr>
              <a:t>Related Monthly Adjustment Amount</a:t>
            </a:r>
            <a:r>
              <a:rPr kumimoji="0" sz="1600" b="1" i="0" u="none" strike="noStrike" kern="1200" cap="none" spc="-190" normalizeH="0" baseline="0" noProof="0" dirty="0">
                <a:ln>
                  <a:noFill/>
                </a:ln>
                <a:solidFill>
                  <a:srgbClr val="003B71"/>
                </a:solidFill>
                <a:effectLst/>
                <a:uLnTx/>
                <a:uFillTx/>
                <a:latin typeface="Arial"/>
                <a:ea typeface="+mn-ea"/>
                <a:cs typeface="Arial"/>
              </a:rPr>
              <a:t> </a:t>
            </a:r>
            <a:r>
              <a:rPr kumimoji="0" sz="1600" b="1" i="0" u="none" strike="noStrike" kern="1200" cap="none" spc="-5" normalizeH="0" baseline="0" noProof="0" dirty="0">
                <a:ln>
                  <a:noFill/>
                </a:ln>
                <a:solidFill>
                  <a:srgbClr val="003B71"/>
                </a:solidFill>
                <a:effectLst/>
                <a:uLnTx/>
                <a:uFillTx/>
                <a:latin typeface="Arial"/>
                <a:ea typeface="+mn-ea"/>
                <a:cs typeface="Arial"/>
              </a:rPr>
              <a:t>(IRMAA)</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4200"/>
              </a:lnSpc>
              <a:spcBef>
                <a:spcPts val="900"/>
              </a:spcBef>
              <a:spcAft>
                <a:spcPts val="0"/>
              </a:spcAft>
              <a:buClrTx/>
              <a:buSzTx/>
              <a:buFontTx/>
              <a:buNone/>
              <a:tabLst/>
              <a:defRPr/>
            </a:pPr>
            <a:r>
              <a:rPr kumimoji="0" sz="1600" b="0" i="0" u="none" strike="noStrike" kern="1200" cap="none" spc="0" normalizeH="0" baseline="0" noProof="0" dirty="0">
                <a:ln>
                  <a:noFill/>
                </a:ln>
                <a:solidFill>
                  <a:prstClr val="black"/>
                </a:solidFill>
                <a:effectLst/>
                <a:uLnTx/>
                <a:uFillTx/>
                <a:latin typeface="Arial"/>
                <a:ea typeface="+mn-ea"/>
                <a:cs typeface="Arial"/>
              </a:rPr>
              <a:t>The Part D </a:t>
            </a:r>
            <a:r>
              <a:rPr kumimoji="0" sz="1600" b="0" i="0" u="none" strike="noStrike" kern="1200" cap="none" spc="-5" normalizeH="0" baseline="0" noProof="0" dirty="0">
                <a:ln>
                  <a:noFill/>
                </a:ln>
                <a:solidFill>
                  <a:prstClr val="black"/>
                </a:solidFill>
                <a:effectLst/>
                <a:uLnTx/>
                <a:uFillTx/>
                <a:latin typeface="Arial"/>
                <a:ea typeface="+mn-ea"/>
                <a:cs typeface="Arial"/>
              </a:rPr>
              <a:t>higher-income premium is in addition </a:t>
            </a:r>
            <a:r>
              <a:rPr kumimoji="0" sz="1600" b="0" i="0" u="none" strike="noStrike" kern="1200" cap="none" spc="0" normalizeH="0" baseline="0" noProof="0" dirty="0">
                <a:ln>
                  <a:noFill/>
                </a:ln>
                <a:solidFill>
                  <a:prstClr val="black"/>
                </a:solidFill>
                <a:effectLst/>
                <a:uLnTx/>
                <a:uFillTx/>
                <a:latin typeface="Arial"/>
                <a:ea typeface="+mn-ea"/>
                <a:cs typeface="Arial"/>
              </a:rPr>
              <a:t>to the </a:t>
            </a:r>
            <a:r>
              <a:rPr kumimoji="0" sz="1600" b="0" i="0" u="none" strike="noStrike" kern="1200" cap="none" spc="-5" normalizeH="0" baseline="0" noProof="0" dirty="0">
                <a:ln>
                  <a:noFill/>
                </a:ln>
                <a:solidFill>
                  <a:prstClr val="black"/>
                </a:solidFill>
                <a:effectLst/>
                <a:uLnTx/>
                <a:uFillTx/>
                <a:latin typeface="Arial"/>
                <a:ea typeface="+mn-ea"/>
                <a:cs typeface="Arial"/>
              </a:rPr>
              <a:t>annual </a:t>
            </a:r>
            <a:r>
              <a:rPr kumimoji="0" sz="1600" b="0" i="0" u="none" strike="noStrike" kern="1200" cap="none" spc="0" normalizeH="0" baseline="0" noProof="0" dirty="0">
                <a:ln>
                  <a:noFill/>
                </a:ln>
                <a:solidFill>
                  <a:prstClr val="black"/>
                </a:solidFill>
                <a:effectLst/>
                <a:uLnTx/>
                <a:uFillTx/>
                <a:latin typeface="Arial"/>
                <a:ea typeface="+mn-ea"/>
                <a:cs typeface="Arial"/>
              </a:rPr>
              <a:t>Part B </a:t>
            </a:r>
            <a:r>
              <a:rPr kumimoji="0" sz="1600" b="0" i="0" u="none" strike="noStrike" kern="1200" cap="none" spc="-5" normalizeH="0" baseline="0" noProof="0" dirty="0">
                <a:ln>
                  <a:noFill/>
                </a:ln>
                <a:solidFill>
                  <a:prstClr val="black"/>
                </a:solidFill>
                <a:effectLst/>
                <a:uLnTx/>
                <a:uFillTx/>
                <a:latin typeface="Arial"/>
                <a:ea typeface="+mn-ea"/>
                <a:cs typeface="Arial"/>
              </a:rPr>
              <a:t>premium</a:t>
            </a:r>
            <a:r>
              <a:rPr kumimoji="0" lang="en-US" sz="1600" b="0" i="0" u="none" strike="noStrike" kern="1200" cap="none" spc="-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adjustment and is determined according </a:t>
            </a:r>
            <a:r>
              <a:rPr kumimoji="0" sz="1600" b="0" i="0" u="none" strike="noStrike" kern="1200" cap="none" spc="0" normalizeH="0" baseline="0" noProof="0" dirty="0">
                <a:ln>
                  <a:noFill/>
                </a:ln>
                <a:solidFill>
                  <a:prstClr val="black"/>
                </a:solidFill>
                <a:effectLst/>
                <a:uLnTx/>
                <a:uFillTx/>
                <a:latin typeface="Arial"/>
                <a:ea typeface="+mn-ea"/>
                <a:cs typeface="Arial"/>
              </a:rPr>
              <a:t>to formulas set </a:t>
            </a:r>
            <a:r>
              <a:rPr kumimoji="0" sz="1600" b="0" i="0" u="none" strike="noStrike" kern="1200" cap="none" spc="-5" normalizeH="0" baseline="0" noProof="0" dirty="0">
                <a:ln>
                  <a:noFill/>
                </a:ln>
                <a:solidFill>
                  <a:prstClr val="black"/>
                </a:solidFill>
                <a:effectLst/>
                <a:uLnTx/>
                <a:uFillTx/>
                <a:latin typeface="Arial"/>
                <a:ea typeface="+mn-ea"/>
                <a:cs typeface="Arial"/>
              </a:rPr>
              <a:t>by </a:t>
            </a:r>
            <a:r>
              <a:rPr kumimoji="0" sz="1600" b="0" i="0" u="none" strike="noStrike" kern="1200" cap="none" spc="0" normalizeH="0" baseline="0" noProof="0" dirty="0">
                <a:ln>
                  <a:noFill/>
                </a:ln>
                <a:solidFill>
                  <a:prstClr val="black"/>
                </a:solidFill>
                <a:effectLst/>
                <a:uLnTx/>
                <a:uFillTx/>
                <a:latin typeface="Arial"/>
                <a:ea typeface="+mn-ea"/>
                <a:cs typeface="Arial"/>
              </a:rPr>
              <a:t>federal</a:t>
            </a:r>
            <a:r>
              <a:rPr kumimoji="0" sz="1600" b="0" i="0" u="none" strike="noStrike" kern="1200" cap="none" spc="-65" normalizeH="0" baseline="0" noProof="0" dirty="0">
                <a:ln>
                  <a:noFill/>
                </a:ln>
                <a:solidFill>
                  <a:prstClr val="black"/>
                </a:solidFill>
                <a:effectLst/>
                <a:uLnTx/>
                <a:uFillTx/>
                <a:latin typeface="Arial"/>
                <a:ea typeface="+mn-ea"/>
                <a:cs typeface="Arial"/>
              </a:rPr>
              <a:t> </a:t>
            </a:r>
            <a:r>
              <a:rPr kumimoji="0" sz="1600" b="0" i="0" u="none" strike="noStrike" kern="1200" cap="none" spc="-25" normalizeH="0" baseline="0" noProof="0" dirty="0">
                <a:ln>
                  <a:noFill/>
                </a:ln>
                <a:solidFill>
                  <a:prstClr val="black"/>
                </a:solidFill>
                <a:effectLst/>
                <a:uLnTx/>
                <a:uFillTx/>
                <a:latin typeface="Arial"/>
                <a:ea typeface="+mn-ea"/>
                <a:cs typeface="Arial"/>
              </a:rPr>
              <a:t>law.</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430"/>
              </a:spcBef>
              <a:spcAft>
                <a:spcPts val="0"/>
              </a:spcAft>
              <a:buClrTx/>
              <a:buSzTx/>
              <a:buFontTx/>
              <a:buNone/>
              <a:tabLst/>
              <a:defRPr/>
            </a:pPr>
            <a:r>
              <a:rPr kumimoji="0" sz="1600" b="1" i="0" u="none" strike="noStrike" kern="1200" cap="none" spc="-5" normalizeH="0" baseline="0" noProof="0" dirty="0">
                <a:ln>
                  <a:noFill/>
                </a:ln>
                <a:solidFill>
                  <a:srgbClr val="003B71"/>
                </a:solidFill>
                <a:effectLst/>
                <a:uLnTx/>
                <a:uFillTx/>
                <a:latin typeface="Arial"/>
                <a:ea typeface="+mn-ea"/>
                <a:cs typeface="Arial"/>
              </a:rPr>
              <a:t>Based </a:t>
            </a:r>
            <a:r>
              <a:rPr kumimoji="0" sz="1600" b="1" i="0" u="none" strike="noStrike" kern="1200" cap="none" spc="0" normalizeH="0" baseline="0" noProof="0" dirty="0">
                <a:ln>
                  <a:noFill/>
                </a:ln>
                <a:solidFill>
                  <a:srgbClr val="003B71"/>
                </a:solidFill>
                <a:effectLst/>
                <a:uLnTx/>
                <a:uFillTx/>
                <a:latin typeface="Arial"/>
                <a:ea typeface="+mn-ea"/>
                <a:cs typeface="Arial"/>
              </a:rPr>
              <a:t>on </a:t>
            </a:r>
            <a:r>
              <a:rPr kumimoji="0" sz="1600" b="1" i="0" u="none" strike="noStrike" kern="1200" cap="none" spc="-5" normalizeH="0" baseline="0" noProof="0" dirty="0">
                <a:ln>
                  <a:noFill/>
                </a:ln>
                <a:solidFill>
                  <a:srgbClr val="003B71"/>
                </a:solidFill>
                <a:effectLst/>
                <a:uLnTx/>
                <a:uFillTx/>
                <a:latin typeface="Arial"/>
                <a:ea typeface="+mn-ea"/>
                <a:cs typeface="Arial"/>
              </a:rPr>
              <a:t>your 20</a:t>
            </a:r>
            <a:r>
              <a:rPr kumimoji="0" lang="en-US" sz="1600" b="1" i="0" u="none" strike="noStrike" kern="1200" cap="none" spc="-5" normalizeH="0" baseline="0" noProof="0" dirty="0">
                <a:ln>
                  <a:noFill/>
                </a:ln>
                <a:solidFill>
                  <a:srgbClr val="003B71"/>
                </a:solidFill>
                <a:effectLst/>
                <a:uLnTx/>
                <a:uFillTx/>
                <a:latin typeface="Arial"/>
                <a:ea typeface="+mn-ea"/>
                <a:cs typeface="Arial"/>
              </a:rPr>
              <a:t>23</a:t>
            </a:r>
            <a:r>
              <a:rPr kumimoji="0" sz="1600" b="1" i="0" u="none" strike="noStrike" kern="1200" cap="none" spc="-5" normalizeH="0" baseline="0" noProof="0" dirty="0">
                <a:ln>
                  <a:noFill/>
                </a:ln>
                <a:solidFill>
                  <a:srgbClr val="003B71"/>
                </a:solidFill>
                <a:effectLst/>
                <a:uLnTx/>
                <a:uFillTx/>
                <a:latin typeface="Arial"/>
                <a:ea typeface="+mn-ea"/>
                <a:cs typeface="Arial"/>
              </a:rPr>
              <a:t> yearly </a:t>
            </a:r>
            <a:r>
              <a:rPr kumimoji="0" sz="1600" b="1" i="0" u="none" strike="noStrike" kern="1200" cap="none" spc="0" normalizeH="0" baseline="0" noProof="0" dirty="0">
                <a:ln>
                  <a:noFill/>
                </a:ln>
                <a:solidFill>
                  <a:srgbClr val="003B71"/>
                </a:solidFill>
                <a:effectLst/>
                <a:uLnTx/>
                <a:uFillTx/>
                <a:latin typeface="Arial"/>
                <a:ea typeface="+mn-ea"/>
                <a:cs typeface="Arial"/>
              </a:rPr>
              <a:t>income, </a:t>
            </a:r>
            <a:r>
              <a:rPr kumimoji="0" sz="1600" b="1" i="0" u="none" strike="noStrike" kern="1200" cap="none" spc="-5" normalizeH="0" baseline="0" noProof="0" dirty="0">
                <a:ln>
                  <a:noFill/>
                </a:ln>
                <a:solidFill>
                  <a:srgbClr val="003B71"/>
                </a:solidFill>
                <a:effectLst/>
                <a:uLnTx/>
                <a:uFillTx/>
                <a:latin typeface="Arial"/>
                <a:ea typeface="+mn-ea"/>
                <a:cs typeface="Arial"/>
              </a:rPr>
              <a:t>your 202</a:t>
            </a:r>
            <a:r>
              <a:rPr lang="en-US" sz="1600" b="1" spc="-5" dirty="0">
                <a:solidFill>
                  <a:srgbClr val="003B71"/>
                </a:solidFill>
                <a:latin typeface="Arial"/>
                <a:cs typeface="Arial"/>
              </a:rPr>
              <a:t>5</a:t>
            </a:r>
            <a:r>
              <a:rPr kumimoji="0" sz="1600" b="1" i="0" u="none" strike="noStrike" kern="1200" cap="none" spc="-5" normalizeH="0" baseline="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Part D </a:t>
            </a:r>
            <a:r>
              <a:rPr kumimoji="0" sz="1600" b="1" i="0" u="none" strike="noStrike" kern="1200" cap="none" spc="-5" normalizeH="0" baseline="0" noProof="0" dirty="0">
                <a:ln>
                  <a:noFill/>
                </a:ln>
                <a:solidFill>
                  <a:srgbClr val="003B71"/>
                </a:solidFill>
                <a:effectLst/>
                <a:uLnTx/>
                <a:uFillTx/>
                <a:latin typeface="Arial"/>
                <a:ea typeface="+mn-ea"/>
                <a:cs typeface="Arial"/>
              </a:rPr>
              <a:t>monthly cost</a:t>
            </a:r>
            <a:r>
              <a:rPr kumimoji="0" sz="1600" b="1" i="0" u="none" strike="noStrike" kern="1200" cap="none" spc="-70" normalizeH="0" baseline="0" noProof="0" dirty="0">
                <a:ln>
                  <a:noFill/>
                </a:ln>
                <a:solidFill>
                  <a:srgbClr val="003B71"/>
                </a:solidFill>
                <a:effectLst/>
                <a:uLnTx/>
                <a:uFillTx/>
                <a:latin typeface="Arial"/>
                <a:ea typeface="+mn-ea"/>
                <a:cs typeface="Arial"/>
              </a:rPr>
              <a:t> </a:t>
            </a:r>
            <a:r>
              <a:rPr kumimoji="0" sz="1600" b="1" i="0" u="none" strike="noStrike" kern="1200" cap="none" spc="0" normalizeH="0" baseline="0" noProof="0" dirty="0">
                <a:ln>
                  <a:noFill/>
                </a:ln>
                <a:solidFill>
                  <a:srgbClr val="003B71"/>
                </a:solidFill>
                <a:effectLst/>
                <a:uLnTx/>
                <a:uFillTx/>
                <a:latin typeface="Arial"/>
                <a:ea typeface="+mn-ea"/>
                <a:cs typeface="Arial"/>
              </a:rPr>
              <a:t>is:</a:t>
            </a:r>
            <a:endParaRPr kumimoji="0" sz="1600" b="0" i="0" u="none" strike="noStrike" kern="1200" cap="none" spc="0" normalizeH="0" baseline="0" noProof="0" dirty="0">
              <a:ln>
                <a:noFill/>
              </a:ln>
              <a:solidFill>
                <a:srgbClr val="003B71"/>
              </a:solidFill>
              <a:effectLst/>
              <a:uLnTx/>
              <a:uFillTx/>
              <a:latin typeface="Arial"/>
              <a:ea typeface="+mn-ea"/>
              <a:cs typeface="Arial"/>
            </a:endParaRPr>
          </a:p>
        </p:txBody>
      </p:sp>
      <p:graphicFrame>
        <p:nvGraphicFramePr>
          <p:cNvPr id="28" name="object 10">
            <a:extLst>
              <a:ext uri="{FF2B5EF4-FFF2-40B4-BE49-F238E27FC236}">
                <a16:creationId xmlns:a16="http://schemas.microsoft.com/office/drawing/2014/main" id="{BB37D047-9F3F-4857-A6DD-3E47BC114641}"/>
              </a:ext>
            </a:extLst>
          </p:cNvPr>
          <p:cNvGraphicFramePr>
            <a:graphicFrameLocks noGrp="1"/>
          </p:cNvGraphicFramePr>
          <p:nvPr/>
        </p:nvGraphicFramePr>
        <p:xfrm>
          <a:off x="3561346" y="2980702"/>
          <a:ext cx="8391168" cy="2779776"/>
        </p:xfrm>
        <a:graphic>
          <a:graphicData uri="http://schemas.openxmlformats.org/drawingml/2006/table">
            <a:tbl>
              <a:tblPr firstRow="1" bandRow="1">
                <a:tableStyleId>{2D5ABB26-0587-4C30-8999-92F81FD0307C}</a:tableStyleId>
              </a:tblPr>
              <a:tblGrid>
                <a:gridCol w="2797056">
                  <a:extLst>
                    <a:ext uri="{9D8B030D-6E8A-4147-A177-3AD203B41FA5}">
                      <a16:colId xmlns:a16="http://schemas.microsoft.com/office/drawing/2014/main" val="20000"/>
                    </a:ext>
                  </a:extLst>
                </a:gridCol>
                <a:gridCol w="2496349">
                  <a:extLst>
                    <a:ext uri="{9D8B030D-6E8A-4147-A177-3AD203B41FA5}">
                      <a16:colId xmlns:a16="http://schemas.microsoft.com/office/drawing/2014/main" val="20001"/>
                    </a:ext>
                  </a:extLst>
                </a:gridCol>
                <a:gridCol w="3097763">
                  <a:extLst>
                    <a:ext uri="{9D8B030D-6E8A-4147-A177-3AD203B41FA5}">
                      <a16:colId xmlns:a16="http://schemas.microsoft.com/office/drawing/2014/main" val="20002"/>
                    </a:ext>
                  </a:extLst>
                </a:gridCol>
              </a:tblGrid>
              <a:tr h="493776">
                <a:tc>
                  <a:txBody>
                    <a:bodyPr/>
                    <a:lstStyle/>
                    <a:p>
                      <a:pPr marL="169545">
                        <a:lnSpc>
                          <a:spcPct val="100000"/>
                        </a:lnSpc>
                        <a:spcBef>
                          <a:spcPts val="765"/>
                        </a:spcBef>
                      </a:pPr>
                      <a:r>
                        <a:rPr lang="en-US" sz="1600" dirty="0">
                          <a:solidFill>
                            <a:srgbClr val="FFFFFF"/>
                          </a:solidFill>
                          <a:latin typeface="+mn-lt"/>
                          <a:cs typeface="Arial"/>
                        </a:rPr>
                        <a:t>File </a:t>
                      </a:r>
                      <a:r>
                        <a:rPr lang="en-US" sz="1600" spc="-5" dirty="0">
                          <a:solidFill>
                            <a:srgbClr val="FFFFFF"/>
                          </a:solidFill>
                          <a:latin typeface="+mn-lt"/>
                          <a:cs typeface="Arial"/>
                        </a:rPr>
                        <a:t>individual </a:t>
                      </a:r>
                      <a:r>
                        <a:rPr lang="en-US" sz="1600" dirty="0">
                          <a:solidFill>
                            <a:srgbClr val="FFFFFF"/>
                          </a:solidFill>
                          <a:latin typeface="+mn-lt"/>
                          <a:cs typeface="Arial"/>
                        </a:rPr>
                        <a:t>tax </a:t>
                      </a:r>
                      <a:r>
                        <a:rPr lang="en-US" sz="1600" spc="-5" dirty="0">
                          <a:solidFill>
                            <a:srgbClr val="FFFFFF"/>
                          </a:solidFill>
                          <a:latin typeface="+mn-lt"/>
                          <a:cs typeface="Arial"/>
                        </a:rPr>
                        <a:t>return</a:t>
                      </a:r>
                      <a:endParaRPr sz="1600" dirty="0">
                        <a:latin typeface="Arial"/>
                        <a:cs typeface="Arial"/>
                      </a:endParaRPr>
                    </a:p>
                  </a:txBody>
                  <a:tcPr marL="0" marR="0" marT="0" marB="0" anchor="ctr">
                    <a:lnL w="3175">
                      <a:solidFill>
                        <a:srgbClr val="000000"/>
                      </a:solidFill>
                      <a:prstDash val="soli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r>
                        <a:rPr lang="en-US" sz="1600" dirty="0">
                          <a:solidFill>
                            <a:srgbClr val="FFFFFF"/>
                          </a:solidFill>
                          <a:latin typeface="+mn-lt"/>
                          <a:cs typeface="Arial"/>
                        </a:rPr>
                        <a:t>File </a:t>
                      </a:r>
                      <a:r>
                        <a:rPr lang="en-US" sz="1600" spc="-5" dirty="0">
                          <a:solidFill>
                            <a:srgbClr val="FFFFFF"/>
                          </a:solidFill>
                          <a:latin typeface="+mn-lt"/>
                          <a:cs typeface="Arial"/>
                        </a:rPr>
                        <a:t>joint </a:t>
                      </a:r>
                      <a:r>
                        <a:rPr lang="en-US" sz="1600" dirty="0">
                          <a:solidFill>
                            <a:srgbClr val="FFFFFF"/>
                          </a:solidFill>
                          <a:latin typeface="+mn-lt"/>
                          <a:cs typeface="Arial"/>
                        </a:rPr>
                        <a:t>tax </a:t>
                      </a:r>
                      <a:r>
                        <a:rPr lang="en-US" sz="1600" spc="-5" dirty="0">
                          <a:solidFill>
                            <a:srgbClr val="FFFFFF"/>
                          </a:solidFill>
                          <a:latin typeface="+mn-lt"/>
                          <a:cs typeface="Arial"/>
                        </a:rPr>
                        <a:t>return</a:t>
                      </a:r>
                      <a:endParaRPr sz="1600" dirty="0">
                        <a:latin typeface="Arial"/>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r>
                        <a:rPr lang="en-US" sz="1600" dirty="0">
                          <a:solidFill>
                            <a:srgbClr val="FFFFFF"/>
                          </a:solidFill>
                          <a:latin typeface="+mn-lt"/>
                          <a:cs typeface="Arial"/>
                        </a:rPr>
                        <a:t>In </a:t>
                      </a:r>
                      <a:r>
                        <a:rPr lang="en-US" sz="1600" spc="-5" dirty="0">
                          <a:solidFill>
                            <a:schemeClr val="bg1"/>
                          </a:solidFill>
                          <a:latin typeface="+mn-lt"/>
                          <a:cs typeface="Arial"/>
                        </a:rPr>
                        <a:t>2025, </a:t>
                      </a:r>
                      <a:r>
                        <a:rPr lang="en-US" sz="1600" dirty="0">
                          <a:solidFill>
                            <a:srgbClr val="FFFFFF"/>
                          </a:solidFill>
                          <a:latin typeface="+mn-lt"/>
                          <a:cs typeface="Arial"/>
                        </a:rPr>
                        <a:t>you </a:t>
                      </a:r>
                      <a:r>
                        <a:rPr lang="en-US" sz="1600" spc="-5" dirty="0">
                          <a:solidFill>
                            <a:srgbClr val="FFFFFF"/>
                          </a:solidFill>
                          <a:latin typeface="+mn-lt"/>
                          <a:cs typeface="Arial"/>
                        </a:rPr>
                        <a:t>pay monthly</a:t>
                      </a:r>
                      <a:endParaRPr sz="1600" dirty="0">
                        <a:latin typeface="Arial"/>
                        <a:cs typeface="Arial"/>
                      </a:endParaRPr>
                    </a:p>
                  </a:txBody>
                  <a:tcPr marL="0" marR="0" marT="0" marB="0" anchor="ctr">
                    <a:lnL w="12700" cap="flat" cmpd="sng" algn="ctr">
                      <a:solidFill>
                        <a:schemeClr val="bg1"/>
                      </a:solidFill>
                      <a:prstDash val="solid"/>
                      <a:round/>
                      <a:headEnd type="none" w="med" len="med"/>
                      <a:tailEnd type="none" w="med" len="med"/>
                    </a:lnL>
                    <a:lnR w="3175">
                      <a:solidFill>
                        <a:srgbClr val="000000"/>
                      </a:solidFill>
                      <a:prstDash val="solid"/>
                    </a:lnR>
                    <a:lnB w="3175">
                      <a:solidFill>
                        <a:srgbClr val="000000"/>
                      </a:solidFill>
                      <a:prstDash val="solid"/>
                    </a:lnB>
                    <a:solidFill>
                      <a:schemeClr val="accent1"/>
                    </a:solidFill>
                  </a:tcPr>
                </a:tc>
                <a:extLst>
                  <a:ext uri="{0D108BD9-81ED-4DB2-BD59-A6C34878D82A}">
                    <a16:rowId xmlns:a16="http://schemas.microsoft.com/office/drawing/2014/main" val="1797731806"/>
                  </a:ext>
                </a:extLst>
              </a:tr>
              <a:tr h="381000">
                <a:tc>
                  <a:txBody>
                    <a:bodyPr/>
                    <a:lstStyle/>
                    <a:p>
                      <a:pPr marL="169545">
                        <a:lnSpc>
                          <a:spcPct val="100000"/>
                        </a:lnSpc>
                        <a:spcBef>
                          <a:spcPts val="765"/>
                        </a:spcBef>
                      </a:pPr>
                      <a:r>
                        <a:rPr sz="1400" spc="-5" dirty="0">
                          <a:solidFill>
                            <a:schemeClr val="tx1"/>
                          </a:solidFill>
                          <a:latin typeface="Arial"/>
                          <a:cs typeface="Arial"/>
                        </a:rPr>
                        <a:t>$</a:t>
                      </a:r>
                      <a:r>
                        <a:rPr lang="en-US" sz="1400" spc="-5" dirty="0">
                          <a:solidFill>
                            <a:schemeClr val="tx1"/>
                          </a:solidFill>
                          <a:latin typeface="Arial"/>
                          <a:cs typeface="Arial"/>
                        </a:rPr>
                        <a:t>106</a:t>
                      </a:r>
                      <a:r>
                        <a:rPr sz="1400" spc="-5" dirty="0">
                          <a:solidFill>
                            <a:schemeClr val="tx1"/>
                          </a:solidFill>
                          <a:latin typeface="Arial"/>
                          <a:cs typeface="Arial"/>
                        </a:rPr>
                        <a:t>,000</a:t>
                      </a:r>
                      <a:r>
                        <a:rPr lang="en-US" sz="1400" spc="-5" dirty="0">
                          <a:solidFill>
                            <a:schemeClr val="tx1"/>
                          </a:solidFill>
                          <a:latin typeface="Arial"/>
                          <a:cs typeface="Arial"/>
                        </a:rPr>
                        <a:t> </a:t>
                      </a:r>
                      <a:r>
                        <a:rPr sz="1400" spc="-5" dirty="0">
                          <a:solidFill>
                            <a:schemeClr val="tx1"/>
                          </a:solidFill>
                          <a:latin typeface="Arial"/>
                          <a:cs typeface="Arial"/>
                        </a:rPr>
                        <a:t>or</a:t>
                      </a:r>
                      <a:r>
                        <a:rPr sz="1400" spc="-95" dirty="0">
                          <a:solidFill>
                            <a:schemeClr val="tx1"/>
                          </a:solidFill>
                          <a:latin typeface="Arial"/>
                          <a:cs typeface="Arial"/>
                        </a:rPr>
                        <a:t> </a:t>
                      </a:r>
                      <a:r>
                        <a:rPr sz="1400" spc="-5" dirty="0">
                          <a:solidFill>
                            <a:schemeClr val="tx1"/>
                          </a:solidFill>
                          <a:latin typeface="Arial"/>
                          <a:cs typeface="Arial"/>
                        </a:rPr>
                        <a:t>less</a:t>
                      </a:r>
                      <a:endParaRPr sz="1400" dirty="0">
                        <a:solidFill>
                          <a:schemeClr val="tx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sz="1400" spc="-5" dirty="0">
                          <a:solidFill>
                            <a:schemeClr val="tx1"/>
                          </a:solidFill>
                          <a:latin typeface="Arial"/>
                          <a:cs typeface="Arial"/>
                        </a:rPr>
                        <a:t>$</a:t>
                      </a:r>
                      <a:r>
                        <a:rPr lang="en-US" sz="1400" spc="-5" dirty="0">
                          <a:solidFill>
                            <a:schemeClr val="tx1"/>
                          </a:solidFill>
                          <a:latin typeface="Arial"/>
                          <a:cs typeface="Arial"/>
                        </a:rPr>
                        <a:t>212</a:t>
                      </a:r>
                      <a:r>
                        <a:rPr sz="1400" spc="-5" dirty="0">
                          <a:solidFill>
                            <a:schemeClr val="tx1"/>
                          </a:solidFill>
                          <a:latin typeface="Arial"/>
                          <a:cs typeface="Arial"/>
                        </a:rPr>
                        <a:t>,000 or</a:t>
                      </a:r>
                      <a:r>
                        <a:rPr sz="1400" spc="-95" dirty="0">
                          <a:solidFill>
                            <a:schemeClr val="tx1"/>
                          </a:solidFill>
                          <a:latin typeface="Arial"/>
                          <a:cs typeface="Arial"/>
                        </a:rPr>
                        <a:t> </a:t>
                      </a:r>
                      <a:r>
                        <a:rPr sz="1400" spc="-5" dirty="0">
                          <a:solidFill>
                            <a:schemeClr val="tx1"/>
                          </a:solidFill>
                          <a:latin typeface="Arial"/>
                          <a:cs typeface="Arial"/>
                        </a:rPr>
                        <a:t>less</a:t>
                      </a:r>
                      <a:endParaRPr sz="1400" dirty="0">
                        <a:solidFill>
                          <a:schemeClr val="tx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lang="en-US" sz="1600" b="1" spc="-5" dirty="0">
                          <a:solidFill>
                            <a:srgbClr val="003B71"/>
                          </a:solidFill>
                          <a:latin typeface="Arial"/>
                          <a:cs typeface="Arial"/>
                        </a:rPr>
                        <a:t>No Part D IRMAA Premium</a:t>
                      </a:r>
                      <a:endParaRPr sz="1600" dirty="0">
                        <a:solidFill>
                          <a:srgbClr val="003B7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solidFill>
                      <a:srgbClr val="D4EAF9"/>
                    </a:solidFill>
                  </a:tcPr>
                </a:tc>
                <a:extLst>
                  <a:ext uri="{0D108BD9-81ED-4DB2-BD59-A6C34878D82A}">
                    <a16:rowId xmlns:a16="http://schemas.microsoft.com/office/drawing/2014/main" val="10000"/>
                  </a:ext>
                </a:extLst>
              </a:tr>
              <a:tr h="381000">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106</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133</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212</a:t>
                      </a:r>
                      <a:r>
                        <a:rPr sz="1400" spc="-5" dirty="0">
                          <a:solidFill>
                            <a:schemeClr val="tx1"/>
                          </a:solidFill>
                          <a:latin typeface="Arial"/>
                          <a:cs typeface="Arial"/>
                        </a:rPr>
                        <a:t>,00</a:t>
                      </a:r>
                      <a:r>
                        <a:rPr lang="en-US" sz="1400" spc="-5" dirty="0">
                          <a:solidFill>
                            <a:schemeClr val="tx1"/>
                          </a:solidFill>
                          <a:latin typeface="Arial"/>
                          <a:cs typeface="Arial"/>
                        </a:rPr>
                        <a:t>0</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266</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chemeClr val="tx1"/>
                          </a:solidFill>
                          <a:latin typeface="Arial"/>
                          <a:cs typeface="Arial"/>
                        </a:rPr>
                        <a:t>$</a:t>
                      </a:r>
                      <a:r>
                        <a:rPr lang="en-US" sz="1400" b="1" spc="-5" dirty="0">
                          <a:solidFill>
                            <a:schemeClr val="tx1"/>
                          </a:solidFill>
                          <a:latin typeface="Arial"/>
                          <a:cs typeface="Arial"/>
                        </a:rPr>
                        <a:t>13.70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1"/>
                  </a:ext>
                </a:extLst>
              </a:tr>
              <a:tr h="381000">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133</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167</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266</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334</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chemeClr val="tx1"/>
                          </a:solidFill>
                          <a:latin typeface="Arial"/>
                          <a:cs typeface="Arial"/>
                        </a:rPr>
                        <a:t>$</a:t>
                      </a:r>
                      <a:r>
                        <a:rPr lang="en-US" sz="1400" b="1" spc="-5" dirty="0">
                          <a:solidFill>
                            <a:schemeClr val="tx1"/>
                          </a:solidFill>
                          <a:latin typeface="Arial"/>
                          <a:cs typeface="Arial"/>
                        </a:rPr>
                        <a:t>35</a:t>
                      </a:r>
                      <a:r>
                        <a:rPr sz="1400" b="1" spc="-5" dirty="0">
                          <a:solidFill>
                            <a:schemeClr val="tx1"/>
                          </a:solidFill>
                          <a:latin typeface="Arial"/>
                          <a:cs typeface="Arial"/>
                        </a:rPr>
                        <a:t>.</a:t>
                      </a:r>
                      <a:r>
                        <a:rPr lang="en-US" sz="1400" b="1" spc="-5" dirty="0">
                          <a:solidFill>
                            <a:schemeClr val="tx1"/>
                          </a:solidFill>
                          <a:latin typeface="Arial"/>
                          <a:cs typeface="Arial"/>
                        </a:rPr>
                        <a:t>3</a:t>
                      </a:r>
                      <a:r>
                        <a:rPr sz="1400" b="1" spc="-5" dirty="0">
                          <a:solidFill>
                            <a:schemeClr val="tx1"/>
                          </a:solidFill>
                          <a:latin typeface="Arial"/>
                          <a:cs typeface="Arial"/>
                        </a:rPr>
                        <a:t>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2"/>
                  </a:ext>
                </a:extLst>
              </a:tr>
              <a:tr h="381000">
                <a:tc>
                  <a:txBody>
                    <a:bodyPr/>
                    <a:lstStyle/>
                    <a:p>
                      <a:pPr marL="169545">
                        <a:lnSpc>
                          <a:spcPct val="100000"/>
                        </a:lnSpc>
                        <a:spcBef>
                          <a:spcPts val="755"/>
                        </a:spcBef>
                      </a:pPr>
                      <a:r>
                        <a:rPr sz="1400" spc="-5" dirty="0">
                          <a:solidFill>
                            <a:schemeClr val="tx1"/>
                          </a:solidFill>
                          <a:latin typeface="Arial"/>
                          <a:cs typeface="Arial"/>
                        </a:rPr>
                        <a:t>$</a:t>
                      </a:r>
                      <a:r>
                        <a:rPr lang="en-US" sz="1400" spc="-5" dirty="0">
                          <a:solidFill>
                            <a:schemeClr val="tx1"/>
                          </a:solidFill>
                          <a:latin typeface="Arial"/>
                          <a:cs typeface="Arial"/>
                        </a:rPr>
                        <a:t>167</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200</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a:t>
                      </a:r>
                      <a:r>
                        <a:rPr lang="en-US" sz="1400" spc="-5" dirty="0">
                          <a:solidFill>
                            <a:schemeClr val="tx1"/>
                          </a:solidFill>
                          <a:latin typeface="Arial"/>
                          <a:cs typeface="Arial"/>
                        </a:rPr>
                        <a:t>334</a:t>
                      </a:r>
                      <a:r>
                        <a:rPr sz="1400" spc="-5" dirty="0">
                          <a:solidFill>
                            <a:schemeClr val="tx1"/>
                          </a:solidFill>
                          <a:latin typeface="Arial"/>
                          <a:cs typeface="Arial"/>
                        </a:rPr>
                        <a:t>,00</a:t>
                      </a:r>
                      <a:r>
                        <a:rPr lang="en-US" sz="1400" spc="-5" dirty="0">
                          <a:solidFill>
                            <a:schemeClr val="tx1"/>
                          </a:solidFill>
                          <a:latin typeface="Arial"/>
                          <a:cs typeface="Arial"/>
                        </a:rPr>
                        <a:t>1 </a:t>
                      </a:r>
                      <a:r>
                        <a:rPr sz="1400" dirty="0">
                          <a:solidFill>
                            <a:schemeClr val="tx1"/>
                          </a:solidFill>
                          <a:latin typeface="Arial"/>
                          <a:cs typeface="Arial"/>
                        </a:rPr>
                        <a:t>to</a:t>
                      </a:r>
                      <a:r>
                        <a:rPr sz="1400" spc="-95" dirty="0">
                          <a:solidFill>
                            <a:schemeClr val="tx1"/>
                          </a:solidFill>
                          <a:latin typeface="Arial"/>
                          <a:cs typeface="Arial"/>
                        </a:rPr>
                        <a:t> </a:t>
                      </a:r>
                      <a:r>
                        <a:rPr lang="en-US" sz="1400" spc="-5" dirty="0">
                          <a:solidFill>
                            <a:schemeClr val="tx1"/>
                          </a:solidFill>
                          <a:latin typeface="Arial"/>
                          <a:cs typeface="Arial"/>
                        </a:rPr>
                        <a:t>$400</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chemeClr val="tx1"/>
                          </a:solidFill>
                          <a:latin typeface="Arial"/>
                          <a:cs typeface="Arial"/>
                        </a:rPr>
                        <a:t>$</a:t>
                      </a:r>
                      <a:r>
                        <a:rPr lang="en-US" sz="1400" b="1" spc="-5" dirty="0">
                          <a:solidFill>
                            <a:schemeClr val="tx1"/>
                          </a:solidFill>
                          <a:latin typeface="Arial"/>
                          <a:cs typeface="Arial"/>
                        </a:rPr>
                        <a:t>57</a:t>
                      </a:r>
                      <a:r>
                        <a:rPr sz="1400" b="1" spc="-5" dirty="0">
                          <a:solidFill>
                            <a:schemeClr val="tx1"/>
                          </a:solidFill>
                          <a:latin typeface="Arial"/>
                          <a:cs typeface="Arial"/>
                        </a:rPr>
                        <a:t>.</a:t>
                      </a:r>
                      <a:r>
                        <a:rPr lang="en-US" sz="1400" b="1" spc="-5" dirty="0">
                          <a:solidFill>
                            <a:schemeClr val="tx1"/>
                          </a:solidFill>
                          <a:latin typeface="Arial"/>
                          <a:cs typeface="Arial"/>
                        </a:rPr>
                        <a:t>0</a:t>
                      </a:r>
                      <a:r>
                        <a:rPr sz="1400" b="1" spc="-5" dirty="0">
                          <a:solidFill>
                            <a:schemeClr val="tx1"/>
                          </a:solidFill>
                          <a:latin typeface="Arial"/>
                          <a:cs typeface="Arial"/>
                        </a:rPr>
                        <a:t>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3"/>
                  </a:ext>
                </a:extLst>
              </a:tr>
              <a:tr h="381000">
                <a:tc>
                  <a:txBody>
                    <a:bodyPr/>
                    <a:lstStyle/>
                    <a:p>
                      <a:pPr marL="169545">
                        <a:lnSpc>
                          <a:spcPct val="100000"/>
                        </a:lnSpc>
                        <a:spcBef>
                          <a:spcPts val="755"/>
                        </a:spcBef>
                      </a:pPr>
                      <a:r>
                        <a:rPr sz="1400" spc="-5" dirty="0">
                          <a:solidFill>
                            <a:schemeClr val="tx1"/>
                          </a:solidFill>
                          <a:latin typeface="Arial"/>
                          <a:cs typeface="Arial"/>
                        </a:rPr>
                        <a:t>$</a:t>
                      </a:r>
                      <a:r>
                        <a:rPr lang="en-US" sz="1400" spc="-5" dirty="0">
                          <a:solidFill>
                            <a:schemeClr val="tx1"/>
                          </a:solidFill>
                          <a:latin typeface="Arial"/>
                          <a:cs typeface="Arial"/>
                        </a:rPr>
                        <a:t>200</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5</a:t>
                      </a:r>
                      <a:r>
                        <a:rPr sz="1400" spc="-5" dirty="0">
                          <a:solidFill>
                            <a:schemeClr val="tx1"/>
                          </a:solidFill>
                          <a:latin typeface="Arial"/>
                          <a:cs typeface="Arial"/>
                        </a:rPr>
                        <a:t>00,000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a:t>
                      </a:r>
                      <a:r>
                        <a:rPr lang="en-US" sz="1400" spc="-5" dirty="0">
                          <a:solidFill>
                            <a:schemeClr val="tx1"/>
                          </a:solidFill>
                          <a:latin typeface="Arial"/>
                          <a:cs typeface="Arial"/>
                        </a:rPr>
                        <a:t>400</a:t>
                      </a:r>
                      <a:r>
                        <a:rPr sz="1400" spc="-5" dirty="0">
                          <a:solidFill>
                            <a:schemeClr val="tx1"/>
                          </a:solidFill>
                          <a:latin typeface="Arial"/>
                          <a:cs typeface="Arial"/>
                        </a:rPr>
                        <a:t>,00</a:t>
                      </a:r>
                      <a:r>
                        <a:rPr lang="en-US" sz="1400" spc="-5" dirty="0">
                          <a:solidFill>
                            <a:schemeClr val="tx1"/>
                          </a:solidFill>
                          <a:latin typeface="Arial"/>
                          <a:cs typeface="Arial"/>
                        </a:rPr>
                        <a:t>1</a:t>
                      </a:r>
                      <a:r>
                        <a:rPr sz="1400" spc="-5" dirty="0">
                          <a:solidFill>
                            <a:schemeClr val="tx1"/>
                          </a:solidFill>
                          <a:latin typeface="Arial"/>
                          <a:cs typeface="Arial"/>
                        </a:rPr>
                        <a:t>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750</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chemeClr val="tx1"/>
                          </a:solidFill>
                          <a:latin typeface="Arial"/>
                          <a:cs typeface="Arial"/>
                        </a:rPr>
                        <a:t>$</a:t>
                      </a:r>
                      <a:r>
                        <a:rPr lang="en-US" sz="1400" b="1" spc="-5" dirty="0">
                          <a:solidFill>
                            <a:schemeClr val="tx1"/>
                          </a:solidFill>
                          <a:latin typeface="Arial"/>
                          <a:cs typeface="Arial"/>
                        </a:rPr>
                        <a:t>78</a:t>
                      </a:r>
                      <a:r>
                        <a:rPr sz="1400" b="1" spc="-5" dirty="0">
                          <a:solidFill>
                            <a:schemeClr val="tx1"/>
                          </a:solidFill>
                          <a:latin typeface="Arial"/>
                          <a:cs typeface="Arial"/>
                        </a:rPr>
                        <a:t>.</a:t>
                      </a:r>
                      <a:r>
                        <a:rPr lang="en-US" sz="1400" b="1" spc="-5" dirty="0">
                          <a:solidFill>
                            <a:schemeClr val="tx1"/>
                          </a:solidFill>
                          <a:latin typeface="Arial"/>
                          <a:cs typeface="Arial"/>
                        </a:rPr>
                        <a:t>6</a:t>
                      </a:r>
                      <a:r>
                        <a:rPr sz="1400" b="1" spc="-5" dirty="0">
                          <a:solidFill>
                            <a:schemeClr val="tx1"/>
                          </a:solidFill>
                          <a:latin typeface="Arial"/>
                          <a:cs typeface="Arial"/>
                        </a:rPr>
                        <a:t>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4"/>
                  </a:ext>
                </a:extLst>
              </a:tr>
              <a:tr h="381000">
                <a:tc>
                  <a:txBody>
                    <a:bodyPr/>
                    <a:lstStyle/>
                    <a:p>
                      <a:pPr marL="169545">
                        <a:lnSpc>
                          <a:spcPct val="100000"/>
                        </a:lnSpc>
                        <a:spcBef>
                          <a:spcPts val="755"/>
                        </a:spcBef>
                      </a:pPr>
                      <a:r>
                        <a:rPr sz="1400" spc="-5" dirty="0">
                          <a:solidFill>
                            <a:schemeClr val="tx1"/>
                          </a:solidFill>
                          <a:latin typeface="Arial"/>
                          <a:cs typeface="Arial"/>
                        </a:rPr>
                        <a:t>above</a:t>
                      </a:r>
                      <a:r>
                        <a:rPr sz="1400" spc="-100"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5</a:t>
                      </a:r>
                      <a:r>
                        <a:rPr sz="1400" spc="-5" dirty="0">
                          <a:solidFill>
                            <a:schemeClr val="tx1"/>
                          </a:solidFill>
                          <a:latin typeface="Arial"/>
                          <a:cs typeface="Arial"/>
                        </a:rPr>
                        <a:t>00,00</a:t>
                      </a:r>
                      <a:r>
                        <a:rPr lang="en-US" sz="1400" spc="-5" dirty="0">
                          <a:solidFill>
                            <a:schemeClr val="tx1"/>
                          </a:solidFill>
                          <a:latin typeface="Arial"/>
                          <a:cs typeface="Arial"/>
                        </a:rPr>
                        <a:t>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above</a:t>
                      </a:r>
                      <a:r>
                        <a:rPr sz="1400" spc="-100"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75</a:t>
                      </a:r>
                      <a:r>
                        <a:rPr sz="1400" spc="-5" dirty="0">
                          <a:solidFill>
                            <a:schemeClr val="tx1"/>
                          </a:solidFill>
                          <a:latin typeface="Arial"/>
                          <a:cs typeface="Arial"/>
                        </a:rPr>
                        <a:t>0,00</a:t>
                      </a:r>
                      <a:r>
                        <a:rPr lang="en-US" sz="1400" spc="-5" dirty="0">
                          <a:solidFill>
                            <a:schemeClr val="tx1"/>
                          </a:solidFill>
                          <a:latin typeface="Arial"/>
                          <a:cs typeface="Arial"/>
                        </a:rPr>
                        <a:t>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chemeClr val="tx1"/>
                          </a:solidFill>
                          <a:latin typeface="Arial"/>
                          <a:cs typeface="Arial"/>
                        </a:rPr>
                        <a:t>$</a:t>
                      </a:r>
                      <a:r>
                        <a:rPr lang="en-US" sz="1400" b="1" spc="-5" dirty="0">
                          <a:solidFill>
                            <a:schemeClr val="tx1"/>
                          </a:solidFill>
                          <a:latin typeface="Arial"/>
                          <a:cs typeface="Arial"/>
                        </a:rPr>
                        <a:t>85</a:t>
                      </a:r>
                      <a:r>
                        <a:rPr sz="1400" b="1" spc="-5" dirty="0">
                          <a:solidFill>
                            <a:schemeClr val="tx1"/>
                          </a:solidFill>
                          <a:latin typeface="Arial"/>
                          <a:cs typeface="Arial"/>
                        </a:rPr>
                        <a:t>.</a:t>
                      </a:r>
                      <a:r>
                        <a:rPr lang="en-US" sz="1400" b="1" spc="-5" dirty="0">
                          <a:solidFill>
                            <a:schemeClr val="tx1"/>
                          </a:solidFill>
                          <a:latin typeface="Arial"/>
                          <a:cs typeface="Arial"/>
                        </a:rPr>
                        <a:t>8</a:t>
                      </a:r>
                      <a:r>
                        <a:rPr sz="1400" b="1" spc="-5" dirty="0">
                          <a:solidFill>
                            <a:schemeClr val="tx1"/>
                          </a:solidFill>
                          <a:latin typeface="Arial"/>
                          <a:cs typeface="Arial"/>
                        </a:rPr>
                        <a:t>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5"/>
                  </a:ext>
                </a:extLst>
              </a:tr>
            </a:tbl>
          </a:graphicData>
        </a:graphic>
      </p:graphicFrame>
      <p:sp>
        <p:nvSpPr>
          <p:cNvPr id="29" name="object 11">
            <a:extLst>
              <a:ext uri="{FF2B5EF4-FFF2-40B4-BE49-F238E27FC236}">
                <a16:creationId xmlns:a16="http://schemas.microsoft.com/office/drawing/2014/main" id="{58D5E412-C12B-4EC6-A98D-1A813E992AD8}"/>
              </a:ext>
            </a:extLst>
          </p:cNvPr>
          <p:cNvSpPr txBox="1"/>
          <p:nvPr/>
        </p:nvSpPr>
        <p:spPr>
          <a:xfrm>
            <a:off x="3541115" y="5891736"/>
            <a:ext cx="774192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10" normalizeH="0" baseline="0" noProof="0" dirty="0">
                <a:ln>
                  <a:noFill/>
                </a:ln>
                <a:solidFill>
                  <a:prstClr val="black"/>
                </a:solidFill>
                <a:effectLst/>
                <a:uLnTx/>
                <a:uFillTx/>
                <a:latin typeface="Arial"/>
                <a:ea typeface="+mn-ea"/>
                <a:cs typeface="Arial"/>
              </a:rPr>
              <a:t>These amounts may change yearly</a:t>
            </a:r>
            <a:r>
              <a:rPr kumimoji="0" sz="1200" b="0" i="0" u="none" strike="noStrike" kern="1200" cap="none" spc="-10" normalizeH="0" baseline="0" noProof="0" dirty="0">
                <a:ln>
                  <a:noFill/>
                </a:ln>
                <a:solidFill>
                  <a:prstClr val="black"/>
                </a:solidFill>
                <a:effectLst/>
                <a:uLnTx/>
                <a:uFillTx/>
                <a:latin typeface="Arial"/>
                <a:ea typeface="+mn-ea"/>
                <a:cs typeface="Arial"/>
              </a:rPr>
              <a:t>.</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7" name="Graphic 26">
            <a:extLst>
              <a:ext uri="{FF2B5EF4-FFF2-40B4-BE49-F238E27FC236}">
                <a16:creationId xmlns:a16="http://schemas.microsoft.com/office/drawing/2014/main" id="{377F1216-7F7D-4BC1-A276-8468E0A199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B86F4F7C-8FF2-4AE5-B355-34E8B02ED5C4}"/>
              </a:ext>
            </a:extLst>
          </p:cNvPr>
          <p:cNvSpPr>
            <a:spLocks noGrp="1"/>
          </p:cNvSpPr>
          <p:nvPr>
            <p:ph type="sldNum" sz="quarter" idx="12"/>
          </p:nvPr>
        </p:nvSpPr>
        <p:spPr/>
        <p:txBody>
          <a:bodyPr/>
          <a:lstStyle/>
          <a:p>
            <a:fld id="{2723C7C7-B0FF-451D-99FE-9EA893039DFB}" type="slidenum">
              <a:rPr lang="en-US" smtClean="0"/>
              <a:pPr/>
              <a:t>13</a:t>
            </a:fld>
            <a:endParaRPr lang="en-US" dirty="0"/>
          </a:p>
        </p:txBody>
      </p:sp>
    </p:spTree>
    <p:extLst>
      <p:ext uri="{BB962C8B-B14F-4D97-AF65-F5344CB8AC3E}">
        <p14:creationId xmlns:p14="http://schemas.microsoft.com/office/powerpoint/2010/main" val="18837423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68380FD-F506-477F-A18E-C20A33E78360}"/>
              </a:ext>
            </a:extLst>
          </p:cNvPr>
          <p:cNvGrpSpPr/>
          <p:nvPr/>
        </p:nvGrpSpPr>
        <p:grpSpPr>
          <a:xfrm>
            <a:off x="109728" y="0"/>
            <a:ext cx="2976880" cy="6858000"/>
            <a:chOff x="109728" y="0"/>
            <a:chExt cx="2976880" cy="6858000"/>
          </a:xfrm>
        </p:grpSpPr>
        <p:sp>
          <p:nvSpPr>
            <p:cNvPr id="28" name="object 5">
              <a:extLst>
                <a:ext uri="{FF2B5EF4-FFF2-40B4-BE49-F238E27FC236}">
                  <a16:creationId xmlns:a16="http://schemas.microsoft.com/office/drawing/2014/main" id="{5168EB93-BF03-46C8-8FF4-90ED6A95C913}"/>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29" name="object 15">
              <a:extLst>
                <a:ext uri="{FF2B5EF4-FFF2-40B4-BE49-F238E27FC236}">
                  <a16:creationId xmlns:a16="http://schemas.microsoft.com/office/drawing/2014/main" id="{EDBE4E2A-AEAE-4C67-B072-7E7D6B3F8CB3}"/>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30" name="Graphic 29">
              <a:extLst>
                <a:ext uri="{FF2B5EF4-FFF2-40B4-BE49-F238E27FC236}">
                  <a16:creationId xmlns:a16="http://schemas.microsoft.com/office/drawing/2014/main" id="{4C0A4DED-7410-4C82-8896-E49318C112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1" name="object 14">
              <a:extLst>
                <a:ext uri="{FF2B5EF4-FFF2-40B4-BE49-F238E27FC236}">
                  <a16:creationId xmlns:a16="http://schemas.microsoft.com/office/drawing/2014/main" id="{4F84F21D-1E94-41F6-91C5-BEB601FB53C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32" name="Graphic 31">
              <a:extLst>
                <a:ext uri="{FF2B5EF4-FFF2-40B4-BE49-F238E27FC236}">
                  <a16:creationId xmlns:a16="http://schemas.microsoft.com/office/drawing/2014/main" id="{0FC8CC6E-88CA-49B3-A2A0-755B3979BF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34" name="object 9">
              <a:extLst>
                <a:ext uri="{FF2B5EF4-FFF2-40B4-BE49-F238E27FC236}">
                  <a16:creationId xmlns:a16="http://schemas.microsoft.com/office/drawing/2014/main" id="{F6862A4D-3E61-43CA-9AB6-8CAA6C57E67F}"/>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dirty="0"/>
            </a:p>
          </p:txBody>
        </p:sp>
        <p:sp>
          <p:nvSpPr>
            <p:cNvPr id="35" name="object 38">
              <a:extLst>
                <a:ext uri="{FF2B5EF4-FFF2-40B4-BE49-F238E27FC236}">
                  <a16:creationId xmlns:a16="http://schemas.microsoft.com/office/drawing/2014/main" id="{09D91984-ADD3-4070-8F1B-6A451DD56CF8}"/>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36" name="Group 35">
              <a:extLst>
                <a:ext uri="{FF2B5EF4-FFF2-40B4-BE49-F238E27FC236}">
                  <a16:creationId xmlns:a16="http://schemas.microsoft.com/office/drawing/2014/main" id="{FF04FF7E-9374-45C7-8A7F-E0498C53AC8E}"/>
                </a:ext>
              </a:extLst>
            </p:cNvPr>
            <p:cNvGrpSpPr>
              <a:grpSpLocks noChangeAspect="1"/>
            </p:cNvGrpSpPr>
            <p:nvPr/>
          </p:nvGrpSpPr>
          <p:grpSpPr>
            <a:xfrm>
              <a:off x="1490509" y="3366743"/>
              <a:ext cx="214886" cy="526378"/>
              <a:chOff x="9257554" y="-500162"/>
              <a:chExt cx="1512220" cy="3704277"/>
            </a:xfrm>
          </p:grpSpPr>
          <p:sp>
            <p:nvSpPr>
              <p:cNvPr id="45" name="Rectangle: Top Corners Rounded 44">
                <a:extLst>
                  <a:ext uri="{FF2B5EF4-FFF2-40B4-BE49-F238E27FC236}">
                    <a16:creationId xmlns:a16="http://schemas.microsoft.com/office/drawing/2014/main" id="{E17E1867-AE83-4825-B596-D1067C197D6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6" name="Graphic 45">
                <a:extLst>
                  <a:ext uri="{FF2B5EF4-FFF2-40B4-BE49-F238E27FC236}">
                    <a16:creationId xmlns:a16="http://schemas.microsoft.com/office/drawing/2014/main" id="{B2992CC5-AB30-4F2D-8422-B26F7853082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7" name="Graphic 46">
                <a:extLst>
                  <a:ext uri="{FF2B5EF4-FFF2-40B4-BE49-F238E27FC236}">
                    <a16:creationId xmlns:a16="http://schemas.microsoft.com/office/drawing/2014/main" id="{AB4B4DD7-B777-4C6B-86AD-9465497058E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38" name="Group 37">
              <a:extLst>
                <a:ext uri="{FF2B5EF4-FFF2-40B4-BE49-F238E27FC236}">
                  <a16:creationId xmlns:a16="http://schemas.microsoft.com/office/drawing/2014/main" id="{BD1C2CDC-F022-4E0D-A552-DFD0390459BF}"/>
                </a:ext>
              </a:extLst>
            </p:cNvPr>
            <p:cNvGrpSpPr/>
            <p:nvPr/>
          </p:nvGrpSpPr>
          <p:grpSpPr>
            <a:xfrm>
              <a:off x="1059473" y="4594225"/>
              <a:ext cx="983090" cy="1426411"/>
              <a:chOff x="9611652" y="3351258"/>
              <a:chExt cx="752589" cy="1091968"/>
            </a:xfrm>
          </p:grpSpPr>
          <p:pic>
            <p:nvPicPr>
              <p:cNvPr id="39" name="Graphic 38">
                <a:extLst>
                  <a:ext uri="{FF2B5EF4-FFF2-40B4-BE49-F238E27FC236}">
                    <a16:creationId xmlns:a16="http://schemas.microsoft.com/office/drawing/2014/main" id="{A6638655-2642-4DE2-996C-8773C0288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40" name="Graphic 39">
                <a:extLst>
                  <a:ext uri="{FF2B5EF4-FFF2-40B4-BE49-F238E27FC236}">
                    <a16:creationId xmlns:a16="http://schemas.microsoft.com/office/drawing/2014/main" id="{EAA1FF72-3DCC-4BA5-A86F-801687B30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41" name="Group 40">
                <a:extLst>
                  <a:ext uri="{FF2B5EF4-FFF2-40B4-BE49-F238E27FC236}">
                    <a16:creationId xmlns:a16="http://schemas.microsoft.com/office/drawing/2014/main" id="{BFFB380B-C141-48D6-A30E-EDE798C1CB3E}"/>
                  </a:ext>
                </a:extLst>
              </p:cNvPr>
              <p:cNvGrpSpPr>
                <a:grpSpLocks noChangeAspect="1"/>
              </p:cNvGrpSpPr>
              <p:nvPr/>
            </p:nvGrpSpPr>
            <p:grpSpPr>
              <a:xfrm>
                <a:off x="10197218" y="4040890"/>
                <a:ext cx="164248" cy="402336"/>
                <a:chOff x="9257554" y="-500162"/>
                <a:chExt cx="1512220" cy="3704277"/>
              </a:xfrm>
            </p:grpSpPr>
            <p:sp>
              <p:nvSpPr>
                <p:cNvPr id="42" name="Rectangle: Top Corners Rounded 41">
                  <a:extLst>
                    <a:ext uri="{FF2B5EF4-FFF2-40B4-BE49-F238E27FC236}">
                      <a16:creationId xmlns:a16="http://schemas.microsoft.com/office/drawing/2014/main" id="{C99B8D8E-D6C6-469E-9BE5-DF0521B5BF3B}"/>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3" name="Graphic 42">
                  <a:extLst>
                    <a:ext uri="{FF2B5EF4-FFF2-40B4-BE49-F238E27FC236}">
                      <a16:creationId xmlns:a16="http://schemas.microsoft.com/office/drawing/2014/main" id="{C25ED5D4-7A66-41D3-AFCC-E741E49255C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4" name="Graphic 43">
                  <a:extLst>
                    <a:ext uri="{FF2B5EF4-FFF2-40B4-BE49-F238E27FC236}">
                      <a16:creationId xmlns:a16="http://schemas.microsoft.com/office/drawing/2014/main" id="{D87ECEDD-4E23-4904-A7F2-A5392E2E3B5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gr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294001" cy="412934"/>
          </a:xfrm>
          <a:prstGeom prst="rect">
            <a:avLst/>
          </a:prstGeom>
        </p:spPr>
        <p:txBody>
          <a:bodyPr vert="horz" wrap="square" lIns="0" tIns="12700" rIns="0" bIns="0" rtlCol="0">
            <a:spAutoFit/>
          </a:bodyPr>
          <a:lstStyle/>
          <a:p>
            <a:pPr marL="12700">
              <a:lnSpc>
                <a:spcPct val="100000"/>
              </a:lnSpc>
              <a:spcBef>
                <a:spcPts val="100"/>
              </a:spcBef>
            </a:pPr>
            <a:r>
              <a:rPr lang="en-US" sz="2600" b="1" dirty="0">
                <a:solidFill>
                  <a:srgbClr val="0070C0"/>
                </a:solidFill>
              </a:rPr>
              <a:t>Part C: </a:t>
            </a:r>
            <a:r>
              <a:rPr lang="en-US" sz="2600" b="1" spc="-5" dirty="0">
                <a:solidFill>
                  <a:srgbClr val="0070C0"/>
                </a:solidFill>
              </a:rPr>
              <a:t>Medicare Coverage Options</a:t>
            </a:r>
            <a:endParaRPr sz="2600" b="1" dirty="0">
              <a:solidFill>
                <a:srgbClr val="0070C0"/>
              </a:solidFill>
            </a:endParaRPr>
          </a:p>
        </p:txBody>
      </p:sp>
      <p:sp>
        <p:nvSpPr>
          <p:cNvPr id="26" name="object 12">
            <a:extLst>
              <a:ext uri="{FF2B5EF4-FFF2-40B4-BE49-F238E27FC236}">
                <a16:creationId xmlns:a16="http://schemas.microsoft.com/office/drawing/2014/main" id="{563ED3AA-0275-4B90-A9E2-40FCC7DC0DF4}"/>
              </a:ext>
            </a:extLst>
          </p:cNvPr>
          <p:cNvSpPr txBox="1"/>
          <p:nvPr/>
        </p:nvSpPr>
        <p:spPr>
          <a:xfrm>
            <a:off x="3541115" y="1451400"/>
            <a:ext cx="7363459" cy="2492990"/>
          </a:xfrm>
          <a:prstGeom prst="rect">
            <a:avLst/>
          </a:prstGeom>
        </p:spPr>
        <p:txBody>
          <a:bodyPr vert="horz" wrap="square" lIns="0" tIns="137160" rIns="0" bIns="0" rtlCol="0">
            <a:spAutoFit/>
          </a:bodyPr>
          <a:lstStyle/>
          <a:p>
            <a:pPr marL="12700">
              <a:lnSpc>
                <a:spcPct val="100000"/>
              </a:lnSpc>
              <a:spcBef>
                <a:spcPts val="1080"/>
              </a:spcBef>
            </a:pPr>
            <a:r>
              <a:rPr lang="en-US" sz="1600" b="1" dirty="0">
                <a:cs typeface="Arial"/>
              </a:rPr>
              <a:t>Here are some ways you can get Medicare coverage:</a:t>
            </a:r>
          </a:p>
          <a:p>
            <a:pPr marL="139700" indent="-127000">
              <a:lnSpc>
                <a:spcPct val="100000"/>
              </a:lnSpc>
              <a:spcBef>
                <a:spcPts val="980"/>
              </a:spcBef>
              <a:buChar char="•"/>
              <a:tabLst>
                <a:tab pos="140335" algn="l"/>
              </a:tabLst>
            </a:pPr>
            <a:r>
              <a:rPr lang="en-US" sz="1600" spc="-5" dirty="0">
                <a:cs typeface="Arial"/>
              </a:rPr>
              <a:t>You get an Original Medicare Plan through the Centers for Medicare &amp; Medicaid Services (CMS).</a:t>
            </a:r>
          </a:p>
          <a:p>
            <a:pPr marL="755650" lvl="1" indent="-285750">
              <a:spcBef>
                <a:spcPts val="980"/>
              </a:spcBef>
              <a:buFont typeface="Arial" panose="020B0604020202020204" pitchFamily="34" charset="0"/>
              <a:buChar char="‒"/>
              <a:tabLst>
                <a:tab pos="140335" algn="l"/>
              </a:tabLst>
            </a:pPr>
            <a:r>
              <a:rPr lang="en-US" sz="1600" spc="-5" dirty="0">
                <a:cs typeface="Arial"/>
              </a:rPr>
              <a:t>You can supplement Original Medicare by enrolling in a MediGap Plan. Premiums for these plans are not covered. </a:t>
            </a:r>
            <a:br>
              <a:rPr lang="en-US" sz="1600" spc="-5" dirty="0">
                <a:cs typeface="Arial"/>
              </a:rPr>
            </a:br>
            <a:r>
              <a:rPr lang="en-US" sz="1600" spc="-5" dirty="0">
                <a:cs typeface="Arial"/>
              </a:rPr>
              <a:t>(Note: Kaiser Permanente does not offer MediGap plans.)</a:t>
            </a:r>
          </a:p>
          <a:p>
            <a:pPr marL="139700" indent="-127000">
              <a:lnSpc>
                <a:spcPct val="100000"/>
              </a:lnSpc>
              <a:spcBef>
                <a:spcPts val="980"/>
              </a:spcBef>
              <a:buChar char="•"/>
              <a:tabLst>
                <a:tab pos="140335" algn="l"/>
              </a:tabLst>
            </a:pPr>
            <a:r>
              <a:rPr lang="en-US" sz="1600" spc="-5" dirty="0">
                <a:cs typeface="Arial"/>
              </a:rPr>
              <a:t>You can sign up for a Medicare Advantage Plan, known as Medicare Part C, through private insurance companies.</a:t>
            </a:r>
          </a:p>
        </p:txBody>
      </p:sp>
      <p:pic>
        <p:nvPicPr>
          <p:cNvPr id="27" name="Graphic 26">
            <a:extLst>
              <a:ext uri="{FF2B5EF4-FFF2-40B4-BE49-F238E27FC236}">
                <a16:creationId xmlns:a16="http://schemas.microsoft.com/office/drawing/2014/main" id="{6B6D4C00-62EB-47B0-A1BC-FCB73B1277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B5DFA0E6-76CA-410B-AE1B-88BD71AECB0A}"/>
              </a:ext>
            </a:extLst>
          </p:cNvPr>
          <p:cNvSpPr>
            <a:spLocks noGrp="1"/>
          </p:cNvSpPr>
          <p:nvPr>
            <p:ph type="sldNum" sz="quarter" idx="12"/>
          </p:nvPr>
        </p:nvSpPr>
        <p:spPr/>
        <p:txBody>
          <a:bodyPr/>
          <a:lstStyle/>
          <a:p>
            <a:fld id="{2723C7C7-B0FF-451D-99FE-9EA893039DFB}" type="slidenum">
              <a:rPr lang="en-US" smtClean="0"/>
              <a:pPr/>
              <a:t>14</a:t>
            </a:fld>
            <a:endParaRPr lang="en-US" dirty="0"/>
          </a:p>
        </p:txBody>
      </p:sp>
    </p:spTree>
    <p:extLst>
      <p:ext uri="{BB962C8B-B14F-4D97-AF65-F5344CB8AC3E}">
        <p14:creationId xmlns:p14="http://schemas.microsoft.com/office/powerpoint/2010/main" val="15045374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EB67BD-4FF9-485E-B0DC-2A6B43091A86}"/>
              </a:ext>
            </a:extLst>
          </p:cNvPr>
          <p:cNvGrpSpPr/>
          <p:nvPr/>
        </p:nvGrpSpPr>
        <p:grpSpPr>
          <a:xfrm>
            <a:off x="109728" y="0"/>
            <a:ext cx="2976880" cy="6858000"/>
            <a:chOff x="109728" y="0"/>
            <a:chExt cx="2976880" cy="685800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9" name="object 14">
              <a:extLst>
                <a:ext uri="{FF2B5EF4-FFF2-40B4-BE49-F238E27FC236}">
                  <a16:creationId xmlns:a16="http://schemas.microsoft.com/office/drawing/2014/main" id="{3FC1904F-7C14-4D0C-B720-2D2C7936CF3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45" name="Graphic 44">
              <a:extLst>
                <a:ext uri="{FF2B5EF4-FFF2-40B4-BE49-F238E27FC236}">
                  <a16:creationId xmlns:a16="http://schemas.microsoft.com/office/drawing/2014/main" id="{A6725D49-1777-4723-8032-0D1AE9D4A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27" name="object 9">
              <a:extLst>
                <a:ext uri="{FF2B5EF4-FFF2-40B4-BE49-F238E27FC236}">
                  <a16:creationId xmlns:a16="http://schemas.microsoft.com/office/drawing/2014/main" id="{F808B4C5-6216-4C1B-A9B1-F69A6E9E614C}"/>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dirty="0"/>
            </a:p>
          </p:txBody>
        </p:sp>
        <p:sp>
          <p:nvSpPr>
            <p:cNvPr id="67" name="object 38">
              <a:extLst>
                <a:ext uri="{FF2B5EF4-FFF2-40B4-BE49-F238E27FC236}">
                  <a16:creationId xmlns:a16="http://schemas.microsoft.com/office/drawing/2014/main" id="{AF35C6D2-C9EC-48EC-BDB9-A3F297B63A84}"/>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71" name="Group 70">
              <a:extLst>
                <a:ext uri="{FF2B5EF4-FFF2-40B4-BE49-F238E27FC236}">
                  <a16:creationId xmlns:a16="http://schemas.microsoft.com/office/drawing/2014/main" id="{8FD3F52A-C0AE-4A07-84C0-91E1A2E13E27}"/>
                </a:ext>
              </a:extLst>
            </p:cNvPr>
            <p:cNvGrpSpPr>
              <a:grpSpLocks noChangeAspect="1"/>
            </p:cNvGrpSpPr>
            <p:nvPr/>
          </p:nvGrpSpPr>
          <p:grpSpPr>
            <a:xfrm>
              <a:off x="1490509" y="3366743"/>
              <a:ext cx="214886" cy="526378"/>
              <a:chOff x="9257554" y="-500162"/>
              <a:chExt cx="1512220" cy="3704277"/>
            </a:xfrm>
          </p:grpSpPr>
          <p:sp>
            <p:nvSpPr>
              <p:cNvPr id="72" name="Rectangle: Top Corners Rounded 71">
                <a:extLst>
                  <a:ext uri="{FF2B5EF4-FFF2-40B4-BE49-F238E27FC236}">
                    <a16:creationId xmlns:a16="http://schemas.microsoft.com/office/drawing/2014/main" id="{5520FB36-B72E-4524-88F3-8EA11F37EE5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3" name="Graphic 72">
                <a:extLst>
                  <a:ext uri="{FF2B5EF4-FFF2-40B4-BE49-F238E27FC236}">
                    <a16:creationId xmlns:a16="http://schemas.microsoft.com/office/drawing/2014/main" id="{1CD68F6D-F575-4018-A221-EE695AF46A3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74" name="Graphic 73">
                <a:extLst>
                  <a:ext uri="{FF2B5EF4-FFF2-40B4-BE49-F238E27FC236}">
                    <a16:creationId xmlns:a16="http://schemas.microsoft.com/office/drawing/2014/main" id="{90B24C49-4D2B-48E6-BF91-49A1103D0BF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75" name="Group 74">
              <a:extLst>
                <a:ext uri="{FF2B5EF4-FFF2-40B4-BE49-F238E27FC236}">
                  <a16:creationId xmlns:a16="http://schemas.microsoft.com/office/drawing/2014/main" id="{6C428C98-1CCB-4068-8695-AFAC90E241B4}"/>
                </a:ext>
              </a:extLst>
            </p:cNvPr>
            <p:cNvGrpSpPr/>
            <p:nvPr/>
          </p:nvGrpSpPr>
          <p:grpSpPr>
            <a:xfrm>
              <a:off x="1059473" y="4594225"/>
              <a:ext cx="983090" cy="1426411"/>
              <a:chOff x="9611652" y="3351258"/>
              <a:chExt cx="752589" cy="1091968"/>
            </a:xfrm>
          </p:grpSpPr>
          <p:pic>
            <p:nvPicPr>
              <p:cNvPr id="76" name="Graphic 75">
                <a:extLst>
                  <a:ext uri="{FF2B5EF4-FFF2-40B4-BE49-F238E27FC236}">
                    <a16:creationId xmlns:a16="http://schemas.microsoft.com/office/drawing/2014/main" id="{953354F6-1AEF-43F0-8CB6-7F96372D8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77" name="Graphic 76">
                <a:extLst>
                  <a:ext uri="{FF2B5EF4-FFF2-40B4-BE49-F238E27FC236}">
                    <a16:creationId xmlns:a16="http://schemas.microsoft.com/office/drawing/2014/main" id="{46B983FA-1B39-4D4F-94E6-D9737759B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78" name="Group 77">
                <a:extLst>
                  <a:ext uri="{FF2B5EF4-FFF2-40B4-BE49-F238E27FC236}">
                    <a16:creationId xmlns:a16="http://schemas.microsoft.com/office/drawing/2014/main" id="{11B8BA75-14CA-47A3-B2DE-1E2AEFD7CA01}"/>
                  </a:ext>
                </a:extLst>
              </p:cNvPr>
              <p:cNvGrpSpPr>
                <a:grpSpLocks noChangeAspect="1"/>
              </p:cNvGrpSpPr>
              <p:nvPr/>
            </p:nvGrpSpPr>
            <p:grpSpPr>
              <a:xfrm>
                <a:off x="10197218" y="4040890"/>
                <a:ext cx="164248" cy="402336"/>
                <a:chOff x="9257554" y="-500162"/>
                <a:chExt cx="1512220" cy="3704277"/>
              </a:xfrm>
            </p:grpSpPr>
            <p:sp>
              <p:nvSpPr>
                <p:cNvPr id="79" name="Rectangle: Top Corners Rounded 78">
                  <a:extLst>
                    <a:ext uri="{FF2B5EF4-FFF2-40B4-BE49-F238E27FC236}">
                      <a16:creationId xmlns:a16="http://schemas.microsoft.com/office/drawing/2014/main" id="{D7D1C5E6-B57F-42C0-9EAF-895DAC70744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0" name="Graphic 79">
                  <a:extLst>
                    <a:ext uri="{FF2B5EF4-FFF2-40B4-BE49-F238E27FC236}">
                      <a16:creationId xmlns:a16="http://schemas.microsoft.com/office/drawing/2014/main" id="{02171E6C-DEB2-47FB-BAA1-20A1DB4AD42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81" name="Graphic 80">
                  <a:extLst>
                    <a:ext uri="{FF2B5EF4-FFF2-40B4-BE49-F238E27FC236}">
                      <a16:creationId xmlns:a16="http://schemas.microsoft.com/office/drawing/2014/main" id="{50E788F4-8625-435D-85BF-21083A63492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gr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C</a:t>
            </a:r>
            <a:r>
              <a:rPr sz="2600" b="1" dirty="0">
                <a:solidFill>
                  <a:srgbClr val="0070C0"/>
                </a:solidFill>
              </a:rPr>
              <a:t>: </a:t>
            </a:r>
            <a:r>
              <a:rPr lang="en-US" sz="2600" b="1" spc="-5" dirty="0">
                <a:solidFill>
                  <a:srgbClr val="0070C0"/>
                </a:solidFill>
              </a:rPr>
              <a:t>Medicare Advantage</a:t>
            </a:r>
            <a:endParaRPr sz="2600" b="1" dirty="0">
              <a:solidFill>
                <a:srgbClr val="0070C0"/>
              </a:solidFill>
            </a:endParaRPr>
          </a:p>
        </p:txBody>
      </p:sp>
      <p:sp>
        <p:nvSpPr>
          <p:cNvPr id="83" name="object 37">
            <a:extLst>
              <a:ext uri="{FF2B5EF4-FFF2-40B4-BE49-F238E27FC236}">
                <a16:creationId xmlns:a16="http://schemas.microsoft.com/office/drawing/2014/main" id="{3FB19587-5437-4D58-B550-48DBBACAD818}"/>
              </a:ext>
            </a:extLst>
          </p:cNvPr>
          <p:cNvSpPr txBox="1"/>
          <p:nvPr/>
        </p:nvSpPr>
        <p:spPr>
          <a:xfrm>
            <a:off x="3541115" y="1451400"/>
            <a:ext cx="7617459" cy="3673313"/>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marR="681990" indent="-127000">
              <a:lnSpc>
                <a:spcPct val="104200"/>
              </a:lnSpc>
              <a:spcBef>
                <a:spcPts val="900"/>
              </a:spcBef>
              <a:buChar char="•"/>
              <a:tabLst>
                <a:tab pos="140335" algn="l"/>
              </a:tabLst>
            </a:pPr>
            <a:r>
              <a:rPr sz="1600" spc="-5" dirty="0">
                <a:latin typeface="Arial"/>
                <a:cs typeface="Arial"/>
              </a:rPr>
              <a:t>Combine</a:t>
            </a:r>
            <a:r>
              <a:rPr lang="en-US" sz="1600" spc="-5" dirty="0">
                <a:latin typeface="Arial"/>
                <a:cs typeface="Arial"/>
              </a:rPr>
              <a:t>s</a:t>
            </a:r>
            <a:r>
              <a:rPr sz="1600" spc="-5" dirty="0">
                <a:latin typeface="Arial"/>
                <a:cs typeface="Arial"/>
              </a:rPr>
              <a:t> </a:t>
            </a:r>
            <a:r>
              <a:rPr sz="1600" dirty="0">
                <a:latin typeface="Arial"/>
                <a:cs typeface="Arial"/>
              </a:rPr>
              <a:t>your </a:t>
            </a:r>
            <a:r>
              <a:rPr sz="1600" spc="-5" dirty="0">
                <a:latin typeface="Arial"/>
                <a:cs typeface="Arial"/>
              </a:rPr>
              <a:t>benefits </a:t>
            </a:r>
            <a:r>
              <a:rPr sz="1600" dirty="0">
                <a:latin typeface="Arial"/>
                <a:cs typeface="Arial"/>
              </a:rPr>
              <a:t>from Parts A, B, </a:t>
            </a:r>
            <a:r>
              <a:rPr sz="1600" spc="-5" dirty="0">
                <a:latin typeface="Arial"/>
                <a:cs typeface="Arial"/>
              </a:rPr>
              <a:t>and </a:t>
            </a:r>
            <a:r>
              <a:rPr sz="1600" dirty="0">
                <a:latin typeface="Arial"/>
                <a:cs typeface="Arial"/>
              </a:rPr>
              <a:t>sometimes D </a:t>
            </a:r>
            <a:r>
              <a:rPr sz="1600" spc="-5" dirty="0">
                <a:latin typeface="Arial"/>
                <a:cs typeface="Arial"/>
              </a:rPr>
              <a:t>(prescription drug</a:t>
            </a:r>
            <a:r>
              <a:rPr lang="en-US" sz="1600" spc="-5" dirty="0">
                <a:latin typeface="Arial"/>
                <a:cs typeface="Arial"/>
              </a:rPr>
              <a:t> </a:t>
            </a:r>
            <a:r>
              <a:rPr sz="1600" dirty="0">
                <a:latin typeface="Arial"/>
                <a:cs typeface="Arial"/>
              </a:rPr>
              <a:t>coverage) </a:t>
            </a:r>
            <a:r>
              <a:rPr sz="1600" spc="-5" dirty="0">
                <a:latin typeface="Arial"/>
                <a:cs typeface="Arial"/>
              </a:rPr>
              <a:t>in </a:t>
            </a:r>
            <a:r>
              <a:rPr sz="1600" dirty="0">
                <a:latin typeface="Arial"/>
                <a:cs typeface="Arial"/>
              </a:rPr>
              <a:t>a single </a:t>
            </a:r>
            <a:r>
              <a:rPr sz="1600" spc="-5" dirty="0">
                <a:latin typeface="Arial"/>
                <a:cs typeface="Arial"/>
              </a:rPr>
              <a:t>plan and are an alternative </a:t>
            </a:r>
            <a:r>
              <a:rPr sz="1600" dirty="0">
                <a:latin typeface="Arial"/>
                <a:cs typeface="Arial"/>
              </a:rPr>
              <a:t>to Original</a:t>
            </a:r>
            <a:r>
              <a:rPr sz="1600" spc="-75" dirty="0">
                <a:latin typeface="Arial"/>
                <a:cs typeface="Arial"/>
              </a:rPr>
              <a:t> </a:t>
            </a:r>
            <a:r>
              <a:rPr sz="1600" spc="-5" dirty="0">
                <a:latin typeface="Arial"/>
                <a:cs typeface="Arial"/>
              </a:rPr>
              <a:t>Medicare</a:t>
            </a:r>
            <a:r>
              <a:rPr lang="en-US" sz="1600" spc="-5" dirty="0">
                <a:latin typeface="Arial"/>
                <a:cs typeface="Arial"/>
              </a:rPr>
              <a:t>*</a:t>
            </a:r>
          </a:p>
          <a:p>
            <a:pPr marL="139700" marR="681990" indent="-127000">
              <a:lnSpc>
                <a:spcPct val="104200"/>
              </a:lnSpc>
              <a:spcBef>
                <a:spcPts val="900"/>
              </a:spcBef>
              <a:buChar char="•"/>
              <a:tabLst>
                <a:tab pos="140335" algn="l"/>
              </a:tabLst>
            </a:pPr>
            <a:r>
              <a:rPr lang="en-US" sz="1600" spc="-5" dirty="0">
                <a:latin typeface="Arial"/>
                <a:cs typeface="Arial"/>
              </a:rPr>
              <a:t>Services under a network of providers that you must use for care</a:t>
            </a:r>
            <a:endParaRPr sz="1600" dirty="0">
              <a:latin typeface="Arial"/>
              <a:cs typeface="Arial"/>
            </a:endParaRP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9700" indent="-127000">
              <a:lnSpc>
                <a:spcPct val="100000"/>
              </a:lnSpc>
              <a:spcBef>
                <a:spcPts val="975"/>
              </a:spcBef>
              <a:buChar char="•"/>
              <a:tabLst>
                <a:tab pos="140335" algn="l"/>
              </a:tabLst>
            </a:pPr>
            <a:r>
              <a:rPr sz="1600" spc="-5" dirty="0">
                <a:latin typeface="Arial"/>
                <a:cs typeface="Arial"/>
              </a:rPr>
              <a:t>Medicare pays an amount </a:t>
            </a:r>
            <a:r>
              <a:rPr sz="1600" dirty="0">
                <a:latin typeface="Arial"/>
                <a:cs typeface="Arial"/>
              </a:rPr>
              <a:t>for your coverage </a:t>
            </a:r>
            <a:r>
              <a:rPr sz="1600" spc="-5" dirty="0">
                <a:latin typeface="Arial"/>
                <a:cs typeface="Arial"/>
              </a:rPr>
              <a:t>each month </a:t>
            </a:r>
            <a:r>
              <a:rPr sz="1600" dirty="0">
                <a:latin typeface="Arial"/>
                <a:cs typeface="Arial"/>
              </a:rPr>
              <a:t>to </a:t>
            </a:r>
            <a:r>
              <a:rPr sz="1600" spc="-5" dirty="0">
                <a:latin typeface="Arial"/>
                <a:cs typeface="Arial"/>
              </a:rPr>
              <a:t>private health</a:t>
            </a:r>
            <a:r>
              <a:rPr sz="1600" spc="-55" dirty="0">
                <a:latin typeface="Arial"/>
                <a:cs typeface="Arial"/>
              </a:rPr>
              <a:t> </a:t>
            </a:r>
            <a:r>
              <a:rPr sz="1600" spc="-5" dirty="0">
                <a:latin typeface="Arial"/>
                <a:cs typeface="Arial"/>
              </a:rPr>
              <a:t>plans.</a:t>
            </a:r>
            <a:endParaRPr sz="1600" dirty="0">
              <a:latin typeface="Arial"/>
              <a:cs typeface="Arial"/>
            </a:endParaRPr>
          </a:p>
          <a:p>
            <a:pPr marL="139700" marR="5080" indent="-127000">
              <a:lnSpc>
                <a:spcPct val="104200"/>
              </a:lnSpc>
              <a:spcBef>
                <a:spcPts val="894"/>
              </a:spcBef>
              <a:buChar char="•"/>
              <a:tabLst>
                <a:tab pos="140335" algn="l"/>
              </a:tabLst>
            </a:pPr>
            <a:r>
              <a:rPr sz="1600" dirty="0">
                <a:latin typeface="Arial"/>
                <a:cs typeface="Arial"/>
              </a:rPr>
              <a:t>Some </a:t>
            </a:r>
            <a:r>
              <a:rPr sz="1600" spc="-5" dirty="0">
                <a:latin typeface="Arial"/>
                <a:cs typeface="Arial"/>
              </a:rPr>
              <a:t>plans have additional monthly premiums; in many plans, </a:t>
            </a:r>
            <a:r>
              <a:rPr sz="1600" dirty="0">
                <a:latin typeface="Arial"/>
                <a:cs typeface="Arial"/>
              </a:rPr>
              <a:t>you </a:t>
            </a:r>
            <a:r>
              <a:rPr sz="1600" spc="-5" dirty="0">
                <a:latin typeface="Arial"/>
                <a:cs typeface="Arial"/>
              </a:rPr>
              <a:t>pay </a:t>
            </a:r>
            <a:r>
              <a:rPr sz="1600" dirty="0">
                <a:latin typeface="Arial"/>
                <a:cs typeface="Arial"/>
              </a:rPr>
              <a:t>a copay for</a:t>
            </a:r>
            <a:r>
              <a:rPr lang="en-US" sz="1600" dirty="0">
                <a:latin typeface="Arial"/>
                <a:cs typeface="Arial"/>
              </a:rPr>
              <a:t> </a:t>
            </a:r>
            <a:r>
              <a:rPr sz="1600" dirty="0">
                <a:latin typeface="Arial"/>
                <a:cs typeface="Arial"/>
              </a:rPr>
              <a:t>covered</a:t>
            </a:r>
            <a:r>
              <a:rPr sz="1600" spc="-100" dirty="0">
                <a:latin typeface="Arial"/>
                <a:cs typeface="Arial"/>
              </a:rPr>
              <a:t> </a:t>
            </a:r>
            <a:r>
              <a:rPr sz="1600" dirty="0">
                <a:latin typeface="Arial"/>
                <a:cs typeface="Arial"/>
              </a:rPr>
              <a:t>services.</a:t>
            </a:r>
          </a:p>
          <a:p>
            <a:pPr marL="139700" marR="15240" indent="-127000">
              <a:lnSpc>
                <a:spcPct val="104200"/>
              </a:lnSpc>
              <a:spcBef>
                <a:spcPts val="894"/>
              </a:spcBef>
              <a:buChar char="•"/>
              <a:tabLst>
                <a:tab pos="140335" algn="l"/>
              </a:tabLst>
            </a:pPr>
            <a:r>
              <a:rPr sz="1600" dirty="0">
                <a:latin typeface="Arial"/>
                <a:cs typeface="Arial"/>
              </a:rPr>
              <a:t>If you choose </a:t>
            </a:r>
            <a:r>
              <a:rPr sz="1600" spc="-5" dirty="0">
                <a:latin typeface="Arial"/>
                <a:cs typeface="Arial"/>
              </a:rPr>
              <a:t>an out-of-network </a:t>
            </a:r>
            <a:r>
              <a:rPr sz="1600" spc="-15" dirty="0">
                <a:latin typeface="Arial"/>
                <a:cs typeface="Arial"/>
              </a:rPr>
              <a:t>provider, </a:t>
            </a:r>
            <a:r>
              <a:rPr sz="1600" dirty="0">
                <a:latin typeface="Arial"/>
                <a:cs typeface="Arial"/>
              </a:rPr>
              <a:t>you’ll </a:t>
            </a:r>
            <a:r>
              <a:rPr sz="1600" spc="-5" dirty="0">
                <a:latin typeface="Arial"/>
                <a:cs typeface="Arial"/>
              </a:rPr>
              <a:t>be </a:t>
            </a:r>
            <a:r>
              <a:rPr sz="1600" dirty="0">
                <a:latin typeface="Arial"/>
                <a:cs typeface="Arial"/>
              </a:rPr>
              <a:t>financially </a:t>
            </a:r>
            <a:r>
              <a:rPr sz="1600" spc="-5" dirty="0">
                <a:latin typeface="Arial"/>
                <a:cs typeface="Arial"/>
              </a:rPr>
              <a:t>responsible, except in</a:t>
            </a:r>
            <a:r>
              <a:rPr lang="en-US" sz="1600" spc="-5" dirty="0">
                <a:latin typeface="Arial"/>
                <a:cs typeface="Arial"/>
              </a:rPr>
              <a:t> </a:t>
            </a:r>
            <a:r>
              <a:rPr sz="1600" dirty="0">
                <a:latin typeface="Arial"/>
                <a:cs typeface="Arial"/>
              </a:rPr>
              <a:t>the case </a:t>
            </a:r>
            <a:r>
              <a:rPr sz="1600" spc="-5" dirty="0">
                <a:latin typeface="Arial"/>
                <a:cs typeface="Arial"/>
              </a:rPr>
              <a:t>of an emergency or urgent</a:t>
            </a:r>
            <a:r>
              <a:rPr sz="1600" spc="-80" dirty="0">
                <a:latin typeface="Arial"/>
                <a:cs typeface="Arial"/>
              </a:rPr>
              <a:t> </a:t>
            </a:r>
            <a:r>
              <a:rPr sz="1600" dirty="0">
                <a:latin typeface="Arial"/>
                <a:cs typeface="Arial"/>
              </a:rPr>
              <a:t>care.</a:t>
            </a:r>
            <a:r>
              <a:rPr lang="en-US" sz="1600" dirty="0">
                <a:latin typeface="Arial"/>
                <a:cs typeface="Arial"/>
              </a:rPr>
              <a:t>**</a:t>
            </a:r>
          </a:p>
        </p:txBody>
      </p:sp>
      <p:sp>
        <p:nvSpPr>
          <p:cNvPr id="26" name="Rectangle 25">
            <a:extLst>
              <a:ext uri="{FF2B5EF4-FFF2-40B4-BE49-F238E27FC236}">
                <a16:creationId xmlns:a16="http://schemas.microsoft.com/office/drawing/2014/main" id="{8F8BA80F-70DE-42CE-9E1D-B82BA6538C87}"/>
              </a:ext>
            </a:extLst>
          </p:cNvPr>
          <p:cNvSpPr/>
          <p:nvPr/>
        </p:nvSpPr>
        <p:spPr>
          <a:xfrm>
            <a:off x="3541115" y="5467525"/>
            <a:ext cx="5540112" cy="1323439"/>
          </a:xfrm>
          <a:prstGeom prst="rect">
            <a:avLst/>
          </a:prstGeom>
        </p:spPr>
        <p:txBody>
          <a:bodyPr wrap="square">
            <a:spAutoFit/>
          </a:bodyPr>
          <a:lstStyle/>
          <a:p>
            <a:r>
              <a:rPr lang="en-US" sz="1000" dirty="0">
                <a:latin typeface="Arial" charset="0"/>
                <a:ea typeface="Arial" charset="0"/>
                <a:cs typeface="Arial" charset="0"/>
              </a:rPr>
              <a:t>*Except care for some clinical research and hospice care (Original Medicare covers </a:t>
            </a:r>
            <a:br>
              <a:rPr lang="en-US" sz="1000" dirty="0">
                <a:latin typeface="Arial" charset="0"/>
                <a:ea typeface="Arial" charset="0"/>
                <a:cs typeface="Arial" charset="0"/>
              </a:rPr>
            </a:br>
            <a:r>
              <a:rPr lang="en-US" sz="1000" dirty="0">
                <a:latin typeface="Arial" charset="0"/>
                <a:ea typeface="Arial" charset="0"/>
                <a:cs typeface="Arial" charset="0"/>
              </a:rPr>
              <a:t>hospice care even if you’re in a Medicare Advantage Plan)</a:t>
            </a:r>
            <a:r>
              <a:rPr lang="en-US" sz="1000"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1000" b="0" i="0" u="none" strike="noStrike" baseline="0" dirty="0">
                <a:latin typeface="Arial" panose="020B0604020202020204" pitchFamily="34" charset="0"/>
              </a:rPr>
              <a:t>**Out-of-network/non-contracted providers are under no obligation to treat Plan members, except in emergency situations. Please call our customer service number or see your </a:t>
            </a:r>
            <a:br>
              <a:rPr lang="en-US" sz="1000" b="0" i="0" u="none" strike="noStrike" baseline="0" dirty="0">
                <a:latin typeface="Arial" panose="020B0604020202020204" pitchFamily="34" charset="0"/>
              </a:rPr>
            </a:br>
            <a:r>
              <a:rPr lang="en-US" sz="1000" b="0" i="0" u="none" strike="noStrike" baseline="0" dirty="0">
                <a:latin typeface="Arial" panose="020B0604020202020204" pitchFamily="34" charset="0"/>
              </a:rPr>
              <a:t>Evidence of Coverage for more information, including the cost-sharing that applies to </a:t>
            </a:r>
            <a:br>
              <a:rPr lang="en-US" sz="1000" b="0" i="0" u="none" strike="noStrike" baseline="0" dirty="0">
                <a:latin typeface="Arial" panose="020B0604020202020204" pitchFamily="34" charset="0"/>
              </a:rPr>
            </a:br>
            <a:r>
              <a:rPr lang="en-US" sz="1000" b="0" i="0" u="none" strike="noStrike" baseline="0" dirty="0">
                <a:latin typeface="Arial" panose="020B0604020202020204" pitchFamily="34" charset="0"/>
              </a:rPr>
              <a:t>out-of-network services.</a:t>
            </a:r>
          </a:p>
          <a:p>
            <a:endParaRPr lang="en-US" sz="1000" dirty="0"/>
          </a:p>
        </p:txBody>
      </p:sp>
      <p:pic>
        <p:nvPicPr>
          <p:cNvPr id="28" name="Graphic 27">
            <a:extLst>
              <a:ext uri="{FF2B5EF4-FFF2-40B4-BE49-F238E27FC236}">
                <a16:creationId xmlns:a16="http://schemas.microsoft.com/office/drawing/2014/main" id="{4D08E069-48C3-4EAA-AD65-DB23253E01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4" name="Slide Number Placeholder 3">
            <a:extLst>
              <a:ext uri="{FF2B5EF4-FFF2-40B4-BE49-F238E27FC236}">
                <a16:creationId xmlns:a16="http://schemas.microsoft.com/office/drawing/2014/main" id="{7022A71E-935E-4371-8583-1A11DB34CDA8}"/>
              </a:ext>
            </a:extLst>
          </p:cNvPr>
          <p:cNvSpPr>
            <a:spLocks noGrp="1"/>
          </p:cNvSpPr>
          <p:nvPr>
            <p:ph type="sldNum" sz="quarter" idx="12"/>
          </p:nvPr>
        </p:nvSpPr>
        <p:spPr/>
        <p:txBody>
          <a:bodyPr/>
          <a:lstStyle/>
          <a:p>
            <a:fld id="{2723C7C7-B0FF-451D-99FE-9EA893039DFB}" type="slidenum">
              <a:rPr lang="en-US" smtClean="0"/>
              <a:pPr/>
              <a:t>15</a:t>
            </a:fld>
            <a:endParaRPr lang="en-US" dirty="0"/>
          </a:p>
        </p:txBody>
      </p:sp>
    </p:spTree>
    <p:extLst>
      <p:ext uri="{BB962C8B-B14F-4D97-AF65-F5344CB8AC3E}">
        <p14:creationId xmlns:p14="http://schemas.microsoft.com/office/powerpoint/2010/main" val="30575565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C</a:t>
            </a:r>
            <a:r>
              <a:rPr sz="2600" b="1" dirty="0">
                <a:solidFill>
                  <a:srgbClr val="0070C0"/>
                </a:solidFill>
              </a:rPr>
              <a:t>: </a:t>
            </a:r>
            <a:r>
              <a:rPr lang="en-US" sz="2600" b="1" spc="-5" dirty="0">
                <a:solidFill>
                  <a:srgbClr val="0070C0"/>
                </a:solidFill>
              </a:rPr>
              <a:t>Medicare Advantage</a:t>
            </a:r>
            <a:endParaRPr sz="2600" b="1" dirty="0">
              <a:solidFill>
                <a:srgbClr val="0070C0"/>
              </a:solidFill>
            </a:endParaRPr>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9" name="object 14">
            <a:extLst>
              <a:ext uri="{FF2B5EF4-FFF2-40B4-BE49-F238E27FC236}">
                <a16:creationId xmlns:a16="http://schemas.microsoft.com/office/drawing/2014/main" id="{3FC1904F-7C14-4D0C-B720-2D2C7936CF3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45" name="Graphic 44">
            <a:extLst>
              <a:ext uri="{FF2B5EF4-FFF2-40B4-BE49-F238E27FC236}">
                <a16:creationId xmlns:a16="http://schemas.microsoft.com/office/drawing/2014/main" id="{A6725D49-1777-4723-8032-0D1AE9D4A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27" name="object 9">
            <a:extLst>
              <a:ext uri="{FF2B5EF4-FFF2-40B4-BE49-F238E27FC236}">
                <a16:creationId xmlns:a16="http://schemas.microsoft.com/office/drawing/2014/main" id="{F808B4C5-6216-4C1B-A9B1-F69A6E9E614C}"/>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dirty="0"/>
          </a:p>
        </p:txBody>
      </p:sp>
      <p:sp>
        <p:nvSpPr>
          <p:cNvPr id="67" name="object 38">
            <a:extLst>
              <a:ext uri="{FF2B5EF4-FFF2-40B4-BE49-F238E27FC236}">
                <a16:creationId xmlns:a16="http://schemas.microsoft.com/office/drawing/2014/main" id="{AF35C6D2-C9EC-48EC-BDB9-A3F297B63A84}"/>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71" name="Group 70">
            <a:extLst>
              <a:ext uri="{FF2B5EF4-FFF2-40B4-BE49-F238E27FC236}">
                <a16:creationId xmlns:a16="http://schemas.microsoft.com/office/drawing/2014/main" id="{8FD3F52A-C0AE-4A07-84C0-91E1A2E13E27}"/>
              </a:ext>
            </a:extLst>
          </p:cNvPr>
          <p:cNvGrpSpPr>
            <a:grpSpLocks noChangeAspect="1"/>
          </p:cNvGrpSpPr>
          <p:nvPr/>
        </p:nvGrpSpPr>
        <p:grpSpPr>
          <a:xfrm>
            <a:off x="1490509" y="3366743"/>
            <a:ext cx="214886" cy="526378"/>
            <a:chOff x="9257554" y="-500162"/>
            <a:chExt cx="1512220" cy="3704277"/>
          </a:xfrm>
        </p:grpSpPr>
        <p:sp>
          <p:nvSpPr>
            <p:cNvPr id="72" name="Rectangle: Top Corners Rounded 71">
              <a:extLst>
                <a:ext uri="{FF2B5EF4-FFF2-40B4-BE49-F238E27FC236}">
                  <a16:creationId xmlns:a16="http://schemas.microsoft.com/office/drawing/2014/main" id="{5520FB36-B72E-4524-88F3-8EA11F37EE5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3" name="Graphic 72">
              <a:extLst>
                <a:ext uri="{FF2B5EF4-FFF2-40B4-BE49-F238E27FC236}">
                  <a16:creationId xmlns:a16="http://schemas.microsoft.com/office/drawing/2014/main" id="{1CD68F6D-F575-4018-A221-EE695AF46A3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74" name="Graphic 73">
              <a:extLst>
                <a:ext uri="{FF2B5EF4-FFF2-40B4-BE49-F238E27FC236}">
                  <a16:creationId xmlns:a16="http://schemas.microsoft.com/office/drawing/2014/main" id="{90B24C49-4D2B-48E6-BF91-49A1103D0BF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75" name="Group 74">
            <a:extLst>
              <a:ext uri="{FF2B5EF4-FFF2-40B4-BE49-F238E27FC236}">
                <a16:creationId xmlns:a16="http://schemas.microsoft.com/office/drawing/2014/main" id="{6C428C98-1CCB-4068-8695-AFAC90E241B4}"/>
              </a:ext>
            </a:extLst>
          </p:cNvPr>
          <p:cNvGrpSpPr/>
          <p:nvPr/>
        </p:nvGrpSpPr>
        <p:grpSpPr>
          <a:xfrm>
            <a:off x="1059473" y="4594225"/>
            <a:ext cx="983090" cy="1426411"/>
            <a:chOff x="9611652" y="3351258"/>
            <a:chExt cx="752589" cy="1091968"/>
          </a:xfrm>
        </p:grpSpPr>
        <p:pic>
          <p:nvPicPr>
            <p:cNvPr id="76" name="Graphic 75">
              <a:extLst>
                <a:ext uri="{FF2B5EF4-FFF2-40B4-BE49-F238E27FC236}">
                  <a16:creationId xmlns:a16="http://schemas.microsoft.com/office/drawing/2014/main" id="{953354F6-1AEF-43F0-8CB6-7F96372D8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77" name="Graphic 76">
              <a:extLst>
                <a:ext uri="{FF2B5EF4-FFF2-40B4-BE49-F238E27FC236}">
                  <a16:creationId xmlns:a16="http://schemas.microsoft.com/office/drawing/2014/main" id="{46B983FA-1B39-4D4F-94E6-D9737759B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78" name="Group 77">
              <a:extLst>
                <a:ext uri="{FF2B5EF4-FFF2-40B4-BE49-F238E27FC236}">
                  <a16:creationId xmlns:a16="http://schemas.microsoft.com/office/drawing/2014/main" id="{11B8BA75-14CA-47A3-B2DE-1E2AEFD7CA01}"/>
                </a:ext>
              </a:extLst>
            </p:cNvPr>
            <p:cNvGrpSpPr>
              <a:grpSpLocks noChangeAspect="1"/>
            </p:cNvGrpSpPr>
            <p:nvPr/>
          </p:nvGrpSpPr>
          <p:grpSpPr>
            <a:xfrm>
              <a:off x="10197218" y="4040890"/>
              <a:ext cx="164248" cy="402336"/>
              <a:chOff x="9257554" y="-500162"/>
              <a:chExt cx="1512220" cy="3704277"/>
            </a:xfrm>
          </p:grpSpPr>
          <p:sp>
            <p:nvSpPr>
              <p:cNvPr id="79" name="Rectangle: Top Corners Rounded 78">
                <a:extLst>
                  <a:ext uri="{FF2B5EF4-FFF2-40B4-BE49-F238E27FC236}">
                    <a16:creationId xmlns:a16="http://schemas.microsoft.com/office/drawing/2014/main" id="{D7D1C5E6-B57F-42C0-9EAF-895DAC70744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0" name="Graphic 79">
                <a:extLst>
                  <a:ext uri="{FF2B5EF4-FFF2-40B4-BE49-F238E27FC236}">
                    <a16:creationId xmlns:a16="http://schemas.microsoft.com/office/drawing/2014/main" id="{02171E6C-DEB2-47FB-BAA1-20A1DB4AD42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81" name="Graphic 80">
                <a:extLst>
                  <a:ext uri="{FF2B5EF4-FFF2-40B4-BE49-F238E27FC236}">
                    <a16:creationId xmlns:a16="http://schemas.microsoft.com/office/drawing/2014/main" id="{50E788F4-8625-435D-85BF-21083A63492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sp>
        <p:nvSpPr>
          <p:cNvPr id="83" name="object 37">
            <a:extLst>
              <a:ext uri="{FF2B5EF4-FFF2-40B4-BE49-F238E27FC236}">
                <a16:creationId xmlns:a16="http://schemas.microsoft.com/office/drawing/2014/main" id="{3FB19587-5437-4D58-B550-48DBBACAD818}"/>
              </a:ext>
            </a:extLst>
          </p:cNvPr>
          <p:cNvSpPr txBox="1"/>
          <p:nvPr/>
        </p:nvSpPr>
        <p:spPr>
          <a:xfrm>
            <a:off x="3541115" y="1451400"/>
            <a:ext cx="7617459" cy="2611228"/>
          </a:xfrm>
          <a:prstGeom prst="rect">
            <a:avLst/>
          </a:prstGeom>
        </p:spPr>
        <p:txBody>
          <a:bodyPr vert="horz" wrap="square" lIns="0" tIns="137160" rIns="0" bIns="0" rtlCol="0">
            <a:spAutoFit/>
          </a:bodyPr>
          <a:lstStyle/>
          <a:p>
            <a:pPr marL="12700">
              <a:lnSpc>
                <a:spcPct val="100000"/>
              </a:lnSpc>
              <a:spcBef>
                <a:spcPts val="1160"/>
              </a:spcBef>
            </a:pPr>
            <a:r>
              <a:rPr lang="en-US" sz="1600" b="1" dirty="0">
                <a:cs typeface="Arial"/>
              </a:rPr>
              <a:t>Types of Medicare Advantage plans</a:t>
            </a:r>
            <a:r>
              <a:rPr lang="en-US" sz="1600" b="1" spc="-5" dirty="0">
                <a:cs typeface="Arial"/>
              </a:rPr>
              <a:t>:</a:t>
            </a:r>
            <a:endParaRPr lang="en-US" sz="1600" dirty="0">
              <a:cs typeface="Arial"/>
            </a:endParaRPr>
          </a:p>
          <a:p>
            <a:pPr marL="139700" indent="-127000">
              <a:lnSpc>
                <a:spcPct val="100000"/>
              </a:lnSpc>
              <a:spcBef>
                <a:spcPts val="975"/>
              </a:spcBef>
              <a:buChar char="•"/>
              <a:tabLst>
                <a:tab pos="140335" algn="l"/>
              </a:tabLst>
            </a:pPr>
            <a:r>
              <a:rPr lang="en-US" sz="1600" spc="-5" dirty="0">
                <a:cs typeface="Arial"/>
              </a:rPr>
              <a:t>Health maintenance organization (HMO) plans</a:t>
            </a:r>
          </a:p>
          <a:p>
            <a:pPr marL="139700" indent="-127000">
              <a:lnSpc>
                <a:spcPct val="100000"/>
              </a:lnSpc>
              <a:spcBef>
                <a:spcPts val="975"/>
              </a:spcBef>
              <a:buChar char="•"/>
              <a:tabLst>
                <a:tab pos="140335" algn="l"/>
              </a:tabLst>
            </a:pPr>
            <a:r>
              <a:rPr lang="en-US" sz="1600" spc="-5" dirty="0">
                <a:cs typeface="Arial"/>
              </a:rPr>
              <a:t>Point-of-service (HMO-POS) plans</a:t>
            </a:r>
          </a:p>
          <a:p>
            <a:pPr marL="139700" indent="-127000">
              <a:lnSpc>
                <a:spcPct val="100000"/>
              </a:lnSpc>
              <a:spcBef>
                <a:spcPts val="975"/>
              </a:spcBef>
              <a:buChar char="•"/>
              <a:tabLst>
                <a:tab pos="140335" algn="l"/>
              </a:tabLst>
            </a:pPr>
            <a:r>
              <a:rPr lang="en-US" sz="1600" spc="-5" dirty="0">
                <a:cs typeface="Arial"/>
              </a:rPr>
              <a:t>Preferred provider organization (PPO) plans</a:t>
            </a:r>
          </a:p>
          <a:p>
            <a:pPr marL="139700" indent="-127000">
              <a:spcBef>
                <a:spcPts val="975"/>
              </a:spcBef>
              <a:buFontTx/>
              <a:buChar char="•"/>
              <a:tabLst>
                <a:tab pos="140335" algn="l"/>
              </a:tabLst>
            </a:pPr>
            <a:r>
              <a:rPr lang="en-US" sz="1600" dirty="0">
                <a:latin typeface="Arial" charset="0"/>
                <a:ea typeface="Arial" charset="0"/>
                <a:cs typeface="Arial" charset="0"/>
              </a:rPr>
              <a:t>Private fee-for-service (PFFS) plans</a:t>
            </a:r>
            <a:endParaRPr lang="en-US" sz="1600" spc="-5" dirty="0">
              <a:cs typeface="Arial"/>
            </a:endParaRPr>
          </a:p>
          <a:p>
            <a:pPr marL="139700" indent="-127000">
              <a:lnSpc>
                <a:spcPct val="100000"/>
              </a:lnSpc>
              <a:spcBef>
                <a:spcPts val="975"/>
              </a:spcBef>
              <a:buChar char="•"/>
              <a:tabLst>
                <a:tab pos="140335" algn="l"/>
              </a:tabLst>
            </a:pPr>
            <a:r>
              <a:rPr lang="en-US" sz="1600" spc="-5" dirty="0">
                <a:cs typeface="Arial"/>
              </a:rPr>
              <a:t>Medical savings account (MSA) plans</a:t>
            </a:r>
            <a:endParaRPr lang="en-US" sz="1600" dirty="0">
              <a:cs typeface="Arial"/>
            </a:endParaRPr>
          </a:p>
          <a:p>
            <a:pPr marL="139700" marR="15240" indent="-127000">
              <a:lnSpc>
                <a:spcPct val="104200"/>
              </a:lnSpc>
              <a:spcBef>
                <a:spcPts val="894"/>
              </a:spcBef>
              <a:buChar char="•"/>
              <a:tabLst>
                <a:tab pos="140335" algn="l"/>
              </a:tabLst>
            </a:pPr>
            <a:endParaRPr sz="1600" dirty="0">
              <a:latin typeface="Arial"/>
              <a:cs typeface="Arial"/>
            </a:endParaRPr>
          </a:p>
        </p:txBody>
      </p:sp>
      <p:pic>
        <p:nvPicPr>
          <p:cNvPr id="24" name="Graphic 23">
            <a:extLst>
              <a:ext uri="{FF2B5EF4-FFF2-40B4-BE49-F238E27FC236}">
                <a16:creationId xmlns:a16="http://schemas.microsoft.com/office/drawing/2014/main" id="{949D1A91-19A8-4686-BC48-E3FEBD724B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01AFC622-520F-4CA1-9114-C563E100D26D}"/>
              </a:ext>
            </a:extLst>
          </p:cNvPr>
          <p:cNvSpPr>
            <a:spLocks noGrp="1"/>
          </p:cNvSpPr>
          <p:nvPr>
            <p:ph type="sldNum" sz="quarter" idx="12"/>
          </p:nvPr>
        </p:nvSpPr>
        <p:spPr/>
        <p:txBody>
          <a:bodyPr/>
          <a:lstStyle/>
          <a:p>
            <a:fld id="{2723C7C7-B0FF-451D-99FE-9EA893039DFB}" type="slidenum">
              <a:rPr lang="en-US" smtClean="0"/>
              <a:pPr/>
              <a:t>16</a:t>
            </a:fld>
            <a:endParaRPr lang="en-US" dirty="0"/>
          </a:p>
        </p:txBody>
      </p:sp>
    </p:spTree>
    <p:extLst>
      <p:ext uri="{BB962C8B-B14F-4D97-AF65-F5344CB8AC3E}">
        <p14:creationId xmlns:p14="http://schemas.microsoft.com/office/powerpoint/2010/main" val="41379038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1BD19-DE88-4BE7-9F2A-34655535DE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10" t="5379" r="43173" b="15449"/>
          <a:stretch/>
        </p:blipFill>
        <p:spPr>
          <a:xfrm>
            <a:off x="6096001" y="0"/>
            <a:ext cx="6093452" cy="6858000"/>
          </a:xfrm>
          <a:prstGeom prst="rect">
            <a:avLst/>
          </a:prstGeom>
        </p:spPr>
      </p:pic>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pic>
        <p:nvPicPr>
          <p:cNvPr id="13" name="Graphic 12">
            <a:extLst>
              <a:ext uri="{FF2B5EF4-FFF2-40B4-BE49-F238E27FC236}">
                <a16:creationId xmlns:a16="http://schemas.microsoft.com/office/drawing/2014/main" id="{3257D5DD-F2DF-41A3-9802-44806733AF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62674" y="6259892"/>
            <a:ext cx="2275119" cy="259191"/>
          </a:xfrm>
          <a:prstGeom prst="rect">
            <a:avLst/>
          </a:prstGeom>
        </p:spPr>
      </p:pic>
      <p:sp>
        <p:nvSpPr>
          <p:cNvPr id="14" name="object 3">
            <a:extLst>
              <a:ext uri="{FF2B5EF4-FFF2-40B4-BE49-F238E27FC236}">
                <a16:creationId xmlns:a16="http://schemas.microsoft.com/office/drawing/2014/main" id="{758B6672-5CC4-4ACC-BB3A-593BC84C0725}"/>
              </a:ext>
            </a:extLst>
          </p:cNvPr>
          <p:cNvSpPr txBox="1">
            <a:spLocks noGrp="1"/>
          </p:cNvSpPr>
          <p:nvPr>
            <p:ph type="title"/>
          </p:nvPr>
        </p:nvSpPr>
        <p:spPr>
          <a:xfrm>
            <a:off x="901699" y="820912"/>
            <a:ext cx="5020636" cy="813043"/>
          </a:xfrm>
          <a:prstGeom prst="rect">
            <a:avLst/>
          </a:prstGeom>
        </p:spPr>
        <p:txBody>
          <a:bodyPr vert="horz" wrap="square" lIns="0" tIns="12700" rIns="0" bIns="0" rtlCol="0">
            <a:spAutoFit/>
          </a:bodyPr>
          <a:lstStyle/>
          <a:p>
            <a:pPr marL="12700">
              <a:lnSpc>
                <a:spcPct val="100000"/>
              </a:lnSpc>
              <a:spcBef>
                <a:spcPts val="100"/>
              </a:spcBef>
            </a:pPr>
            <a:r>
              <a:rPr lang="en-US" sz="2600" b="1" dirty="0">
                <a:solidFill>
                  <a:srgbClr val="0070C0"/>
                </a:solidFill>
              </a:rPr>
              <a:t>Medicare’s Extra Help Program:</a:t>
            </a:r>
            <a:br>
              <a:rPr lang="en-US" sz="2600" b="1" dirty="0">
                <a:solidFill>
                  <a:srgbClr val="0070C0"/>
                </a:solidFill>
              </a:rPr>
            </a:br>
            <a:r>
              <a:rPr lang="en-US" sz="2600" b="1" dirty="0">
                <a:solidFill>
                  <a:srgbClr val="0070C0"/>
                </a:solidFill>
              </a:rPr>
              <a:t>Low-Income Subsidy </a:t>
            </a:r>
            <a:endParaRPr sz="2600" b="1" spc="-5" dirty="0">
              <a:solidFill>
                <a:srgbClr val="0070C0"/>
              </a:solidFill>
            </a:endParaRPr>
          </a:p>
        </p:txBody>
      </p:sp>
      <p:sp>
        <p:nvSpPr>
          <p:cNvPr id="17" name="object 14">
            <a:extLst>
              <a:ext uri="{FF2B5EF4-FFF2-40B4-BE49-F238E27FC236}">
                <a16:creationId xmlns:a16="http://schemas.microsoft.com/office/drawing/2014/main" id="{41623506-AF15-4260-AD4D-FB501A3D1E6E}"/>
              </a:ext>
            </a:extLst>
          </p:cNvPr>
          <p:cNvSpPr txBox="1"/>
          <p:nvPr/>
        </p:nvSpPr>
        <p:spPr>
          <a:xfrm>
            <a:off x="910485" y="1776160"/>
            <a:ext cx="4214408" cy="4008790"/>
          </a:xfrm>
          <a:prstGeom prst="rect">
            <a:avLst/>
          </a:prstGeom>
        </p:spPr>
        <p:txBody>
          <a:bodyPr vert="horz" wrap="square" lIns="0" tIns="137160" rIns="0" bIns="0" rtlCol="0">
            <a:spAutoFit/>
          </a:bodyPr>
          <a:lstStyle/>
          <a:p>
            <a:pPr marL="139700" indent="-127000">
              <a:lnSpc>
                <a:spcPct val="100000"/>
              </a:lnSpc>
              <a:spcBef>
                <a:spcPts val="1080"/>
              </a:spcBef>
              <a:buChar char="•"/>
              <a:tabLst>
                <a:tab pos="140335" algn="l"/>
              </a:tabLst>
            </a:pPr>
            <a:r>
              <a:rPr lang="en-US" sz="1600" spc="-5" dirty="0">
                <a:cs typeface="Arial"/>
              </a:rPr>
              <a:t>For Medicare beneficiaries with limited income and resources</a:t>
            </a:r>
          </a:p>
          <a:p>
            <a:pPr marL="139700" indent="-127000">
              <a:lnSpc>
                <a:spcPct val="100000"/>
              </a:lnSpc>
              <a:spcBef>
                <a:spcPts val="1080"/>
              </a:spcBef>
              <a:buChar char="•"/>
              <a:tabLst>
                <a:tab pos="140335" algn="l"/>
              </a:tabLst>
            </a:pPr>
            <a:r>
              <a:rPr lang="en-US" sz="1600" spc="-5" dirty="0">
                <a:cs typeface="Arial"/>
              </a:rPr>
              <a:t>Provides extra help with Part D premiums and outpatient drug copays</a:t>
            </a:r>
          </a:p>
          <a:p>
            <a:pPr marL="514350" lvl="1" indent="-285750">
              <a:spcBef>
                <a:spcPts val="1080"/>
              </a:spcBef>
              <a:buFont typeface="Arial" panose="020B0604020202020204" pitchFamily="34" charset="0"/>
              <a:buChar char="‒"/>
              <a:tabLst>
                <a:tab pos="140335" algn="l"/>
              </a:tabLst>
            </a:pPr>
            <a:r>
              <a:rPr lang="en-US" sz="1600" spc="-5" dirty="0">
                <a:cs typeface="Arial"/>
              </a:rPr>
              <a:t>Degree of help depends on income and resources</a:t>
            </a:r>
          </a:p>
          <a:p>
            <a:pPr marL="139700" indent="-127000">
              <a:lnSpc>
                <a:spcPct val="100000"/>
              </a:lnSpc>
              <a:spcBef>
                <a:spcPts val="1080"/>
              </a:spcBef>
              <a:buChar char="•"/>
              <a:tabLst>
                <a:tab pos="140335" algn="l"/>
              </a:tabLst>
            </a:pPr>
            <a:r>
              <a:rPr lang="en-US" sz="1600" spc="-5" dirty="0">
                <a:cs typeface="Arial"/>
              </a:rPr>
              <a:t>Additional facts about extra help:</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Apply at Social Security or state Medicaid office</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Administered by your plan, for CMS</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You must be enrolled in a Part D plan to get help</a:t>
            </a:r>
          </a:p>
        </p:txBody>
      </p:sp>
      <p:sp>
        <p:nvSpPr>
          <p:cNvPr id="8" name="Slide Number Placeholder 6">
            <a:extLst>
              <a:ext uri="{FF2B5EF4-FFF2-40B4-BE49-F238E27FC236}">
                <a16:creationId xmlns:a16="http://schemas.microsoft.com/office/drawing/2014/main" id="{A6439739-4D91-4890-95CB-A37DBE046A14}"/>
              </a:ext>
            </a:extLst>
          </p:cNvPr>
          <p:cNvSpPr txBox="1">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17</a:t>
            </a:fld>
            <a:endParaRPr lang="en-US" dirty="0"/>
          </a:p>
        </p:txBody>
      </p:sp>
    </p:spTree>
    <p:extLst>
      <p:ext uri="{BB962C8B-B14F-4D97-AF65-F5344CB8AC3E}">
        <p14:creationId xmlns:p14="http://schemas.microsoft.com/office/powerpoint/2010/main" val="9806557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7"/>
          <p:cNvGraphicFramePr>
            <a:graphicFrameLocks noGrp="1"/>
          </p:cNvGraphicFramePr>
          <p:nvPr/>
        </p:nvGraphicFramePr>
        <p:xfrm>
          <a:off x="6095847" y="1833697"/>
          <a:ext cx="5178424" cy="2848207"/>
        </p:xfrm>
        <a:graphic>
          <a:graphicData uri="http://schemas.openxmlformats.org/drawingml/2006/table">
            <a:tbl>
              <a:tblPr firstRow="1" bandRow="1">
                <a:tableStyleId>{2D5ABB26-0587-4C30-8999-92F81FD0307C}</a:tableStyleId>
              </a:tblPr>
              <a:tblGrid>
                <a:gridCol w="3275329">
                  <a:extLst>
                    <a:ext uri="{9D8B030D-6E8A-4147-A177-3AD203B41FA5}">
                      <a16:colId xmlns:a16="http://schemas.microsoft.com/office/drawing/2014/main" val="20000"/>
                    </a:ext>
                  </a:extLst>
                </a:gridCol>
                <a:gridCol w="1903095">
                  <a:extLst>
                    <a:ext uri="{9D8B030D-6E8A-4147-A177-3AD203B41FA5}">
                      <a16:colId xmlns:a16="http://schemas.microsoft.com/office/drawing/2014/main" val="20001"/>
                    </a:ext>
                  </a:extLst>
                </a:gridCol>
              </a:tblGrid>
              <a:tr h="330580">
                <a:tc gridSpan="2">
                  <a:txBody>
                    <a:bodyPr/>
                    <a:lstStyle/>
                    <a:p>
                      <a:pPr marL="151765" algn="ctr">
                        <a:lnSpc>
                          <a:spcPct val="100000"/>
                        </a:lnSpc>
                        <a:spcBef>
                          <a:spcPts val="535"/>
                        </a:spcBef>
                        <a:tabLst>
                          <a:tab pos="3274695" algn="l"/>
                        </a:tabLst>
                      </a:pPr>
                      <a:r>
                        <a:rPr sz="1200" b="1" spc="-5" dirty="0">
                          <a:solidFill>
                            <a:srgbClr val="FFFFFF"/>
                          </a:solidFill>
                          <a:latin typeface="Arial"/>
                          <a:cs typeface="Arial"/>
                        </a:rPr>
                        <a:t>Kaiser </a:t>
                      </a:r>
                      <a:r>
                        <a:rPr sz="1200" b="1" dirty="0">
                          <a:solidFill>
                            <a:srgbClr val="FFFFFF"/>
                          </a:solidFill>
                          <a:latin typeface="Arial"/>
                          <a:cs typeface="Arial"/>
                        </a:rPr>
                        <a:t>Permanente </a:t>
                      </a:r>
                      <a:r>
                        <a:rPr lang="en-US" sz="1200" b="1" spc="-5" dirty="0">
                          <a:solidFill>
                            <a:srgbClr val="FFFFFF"/>
                          </a:solidFill>
                          <a:latin typeface="Arial"/>
                          <a:cs typeface="Arial"/>
                        </a:rPr>
                        <a:t>market</a:t>
                      </a:r>
                      <a:r>
                        <a:rPr sz="1200" b="1" spc="-5" dirty="0">
                          <a:solidFill>
                            <a:srgbClr val="FFFFFF"/>
                          </a:solidFill>
                          <a:latin typeface="Arial"/>
                          <a:cs typeface="Arial"/>
                        </a:rPr>
                        <a:t>	</a:t>
                      </a:r>
                      <a:r>
                        <a:rPr sz="1200" b="1" dirty="0">
                          <a:solidFill>
                            <a:srgbClr val="FFFFFF"/>
                          </a:solidFill>
                          <a:latin typeface="Arial"/>
                          <a:cs typeface="Arial"/>
                        </a:rPr>
                        <a:t>Star</a:t>
                      </a:r>
                      <a:r>
                        <a:rPr sz="1200" b="1" spc="-5" dirty="0">
                          <a:solidFill>
                            <a:srgbClr val="FFFFFF"/>
                          </a:solidFill>
                          <a:latin typeface="Arial"/>
                          <a:cs typeface="Arial"/>
                        </a:rPr>
                        <a:t> rating*</a:t>
                      </a:r>
                      <a:endParaRPr sz="1200" dirty="0">
                        <a:latin typeface="Arial"/>
                        <a:cs typeface="Arial"/>
                      </a:endParaRPr>
                    </a:p>
                  </a:txBody>
                  <a:tcPr marL="0" marR="0" marT="67945" marB="0">
                    <a:solidFill>
                      <a:srgbClr val="0078B3"/>
                    </a:solidFill>
                  </a:tcPr>
                </a:tc>
                <a:tc hMerge="1">
                  <a:txBody>
                    <a:bodyPr/>
                    <a:lstStyle/>
                    <a:p>
                      <a:endParaRPr/>
                    </a:p>
                  </a:txBody>
                  <a:tcPr marL="0" marR="0" marT="0" marB="0"/>
                </a:tc>
                <a:extLst>
                  <a:ext uri="{0D108BD9-81ED-4DB2-BD59-A6C34878D82A}">
                    <a16:rowId xmlns:a16="http://schemas.microsoft.com/office/drawing/2014/main" val="10000"/>
                  </a:ext>
                </a:extLst>
              </a:tr>
              <a:tr h="356134">
                <a:tc>
                  <a:txBody>
                    <a:bodyPr/>
                    <a:lstStyle/>
                    <a:p>
                      <a:pPr marL="228600">
                        <a:lnSpc>
                          <a:spcPct val="100000"/>
                        </a:lnSpc>
                        <a:spcBef>
                          <a:spcPts val="505"/>
                        </a:spcBef>
                      </a:pPr>
                      <a:r>
                        <a:rPr sz="1400" spc="-5" dirty="0">
                          <a:latin typeface="Arial"/>
                          <a:cs typeface="Arial"/>
                        </a:rPr>
                        <a:t>California</a:t>
                      </a:r>
                      <a:endParaRPr sz="1400" dirty="0">
                        <a:latin typeface="Arial"/>
                        <a:cs typeface="Arial"/>
                      </a:endParaRPr>
                    </a:p>
                  </a:txBody>
                  <a:tcPr marL="0" marR="0" marT="64135" marB="0">
                    <a:lnL w="3175">
                      <a:solidFill>
                        <a:srgbClr val="000000"/>
                      </a:solidFill>
                      <a:prstDash val="solid"/>
                    </a:lnL>
                    <a:lnR w="3175">
                      <a:solidFill>
                        <a:srgbClr val="000000"/>
                      </a:solidFill>
                      <a:prstDash val="solid"/>
                    </a:lnR>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78B3"/>
                      </a:solidFill>
                      <a:prstDash val="solid"/>
                    </a:lnB>
                  </a:tcPr>
                </a:tc>
                <a:extLst>
                  <a:ext uri="{0D108BD9-81ED-4DB2-BD59-A6C34878D82A}">
                    <a16:rowId xmlns:a16="http://schemas.microsoft.com/office/drawing/2014/main" val="10001"/>
                  </a:ext>
                </a:extLst>
              </a:tr>
              <a:tr h="357722">
                <a:tc>
                  <a:txBody>
                    <a:bodyPr/>
                    <a:lstStyle/>
                    <a:p>
                      <a:pPr marL="228600">
                        <a:lnSpc>
                          <a:spcPct val="100000"/>
                        </a:lnSpc>
                        <a:spcBef>
                          <a:spcPts val="515"/>
                        </a:spcBef>
                      </a:pPr>
                      <a:r>
                        <a:rPr sz="1400" spc="-5" dirty="0">
                          <a:latin typeface="Arial"/>
                          <a:cs typeface="Arial"/>
                        </a:rPr>
                        <a:t>Colorado</a:t>
                      </a:r>
                      <a:endParaRPr sz="1400" dirty="0">
                        <a:latin typeface="Arial"/>
                        <a:cs typeface="Arial"/>
                      </a:endParaRPr>
                    </a:p>
                  </a:txBody>
                  <a:tcPr marL="0" marR="0" marT="6540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extLst>
                  <a:ext uri="{0D108BD9-81ED-4DB2-BD59-A6C34878D82A}">
                    <a16:rowId xmlns:a16="http://schemas.microsoft.com/office/drawing/2014/main" val="10002"/>
                  </a:ext>
                </a:extLst>
              </a:tr>
              <a:tr h="372882">
                <a:tc>
                  <a:txBody>
                    <a:bodyPr/>
                    <a:lstStyle/>
                    <a:p>
                      <a:pPr marL="228600">
                        <a:lnSpc>
                          <a:spcPct val="100000"/>
                        </a:lnSpc>
                        <a:spcBef>
                          <a:spcPts val="575"/>
                        </a:spcBef>
                      </a:pPr>
                      <a:r>
                        <a:rPr sz="1400" dirty="0">
                          <a:latin typeface="Arial"/>
                          <a:cs typeface="Arial"/>
                        </a:rPr>
                        <a:t>Georgia</a:t>
                      </a:r>
                    </a:p>
                  </a:txBody>
                  <a:tcPr marL="0" marR="0" marT="7302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extLst>
                  <a:ext uri="{0D108BD9-81ED-4DB2-BD59-A6C34878D82A}">
                    <a16:rowId xmlns:a16="http://schemas.microsoft.com/office/drawing/2014/main" val="10003"/>
                  </a:ext>
                </a:extLst>
              </a:tr>
              <a:tr h="357722">
                <a:tc>
                  <a:txBody>
                    <a:bodyPr/>
                    <a:lstStyle/>
                    <a:p>
                      <a:pPr marL="228600">
                        <a:lnSpc>
                          <a:spcPct val="100000"/>
                        </a:lnSpc>
                        <a:spcBef>
                          <a:spcPts val="515"/>
                        </a:spcBef>
                      </a:pPr>
                      <a:r>
                        <a:rPr sz="1400" spc="-5" dirty="0">
                          <a:latin typeface="Arial"/>
                          <a:cs typeface="Arial"/>
                        </a:rPr>
                        <a:t>Hawaii</a:t>
                      </a:r>
                      <a:endParaRPr sz="1400" dirty="0">
                        <a:latin typeface="Arial"/>
                        <a:cs typeface="Arial"/>
                      </a:endParaRPr>
                    </a:p>
                  </a:txBody>
                  <a:tcPr marL="0" marR="0" marT="6540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extLst>
                  <a:ext uri="{0D108BD9-81ED-4DB2-BD59-A6C34878D82A}">
                    <a16:rowId xmlns:a16="http://schemas.microsoft.com/office/drawing/2014/main" val="10004"/>
                  </a:ext>
                </a:extLst>
              </a:tr>
              <a:tr h="357722">
                <a:tc>
                  <a:txBody>
                    <a:bodyPr/>
                    <a:lstStyle/>
                    <a:p>
                      <a:pPr marL="228600">
                        <a:lnSpc>
                          <a:spcPct val="100000"/>
                        </a:lnSpc>
                        <a:spcBef>
                          <a:spcPts val="515"/>
                        </a:spcBef>
                      </a:pPr>
                      <a:r>
                        <a:rPr sz="1400" dirty="0">
                          <a:latin typeface="Arial"/>
                          <a:cs typeface="Arial"/>
                        </a:rPr>
                        <a:t>Mid-Atlantic States (MD, </a:t>
                      </a:r>
                      <a:r>
                        <a:rPr sz="1400" spc="-35" dirty="0">
                          <a:latin typeface="Arial"/>
                          <a:cs typeface="Arial"/>
                        </a:rPr>
                        <a:t>VA,</a:t>
                      </a:r>
                      <a:r>
                        <a:rPr sz="1400" spc="-40" dirty="0">
                          <a:latin typeface="Arial"/>
                          <a:cs typeface="Arial"/>
                        </a:rPr>
                        <a:t> </a:t>
                      </a:r>
                      <a:r>
                        <a:rPr sz="1400" spc="-5" dirty="0">
                          <a:latin typeface="Arial"/>
                          <a:cs typeface="Arial"/>
                        </a:rPr>
                        <a:t>D.C.)</a:t>
                      </a:r>
                      <a:endParaRPr sz="1400" dirty="0">
                        <a:latin typeface="Arial"/>
                        <a:cs typeface="Arial"/>
                      </a:endParaRPr>
                    </a:p>
                  </a:txBody>
                  <a:tcPr marL="0" marR="0" marT="6540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extLst>
                  <a:ext uri="{0D108BD9-81ED-4DB2-BD59-A6C34878D82A}">
                    <a16:rowId xmlns:a16="http://schemas.microsoft.com/office/drawing/2014/main" val="10005"/>
                  </a:ext>
                </a:extLst>
              </a:tr>
              <a:tr h="357723">
                <a:tc>
                  <a:txBody>
                    <a:bodyPr/>
                    <a:lstStyle/>
                    <a:p>
                      <a:pPr marL="228600">
                        <a:lnSpc>
                          <a:spcPct val="100000"/>
                        </a:lnSpc>
                        <a:spcBef>
                          <a:spcPts val="515"/>
                        </a:spcBef>
                      </a:pPr>
                      <a:r>
                        <a:rPr sz="1400" spc="-5" dirty="0">
                          <a:latin typeface="Arial"/>
                          <a:cs typeface="Arial"/>
                        </a:rPr>
                        <a:t>Northwest </a:t>
                      </a:r>
                      <a:r>
                        <a:rPr sz="1400" dirty="0">
                          <a:latin typeface="Arial"/>
                          <a:cs typeface="Arial"/>
                        </a:rPr>
                        <a:t>(OR, SW</a:t>
                      </a:r>
                      <a:r>
                        <a:rPr sz="1400" spc="-25" dirty="0">
                          <a:latin typeface="Arial"/>
                          <a:cs typeface="Arial"/>
                        </a:rPr>
                        <a:t> </a:t>
                      </a:r>
                      <a:r>
                        <a:rPr sz="1400" spc="-10" dirty="0">
                          <a:latin typeface="Arial"/>
                          <a:cs typeface="Arial"/>
                        </a:rPr>
                        <a:t>Washington)</a:t>
                      </a:r>
                      <a:endParaRPr sz="1400" dirty="0">
                        <a:latin typeface="Arial"/>
                        <a:cs typeface="Arial"/>
                      </a:endParaRPr>
                    </a:p>
                  </a:txBody>
                  <a:tcPr marL="0" marR="0" marT="6540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extLst>
                  <a:ext uri="{0D108BD9-81ED-4DB2-BD59-A6C34878D82A}">
                    <a16:rowId xmlns:a16="http://schemas.microsoft.com/office/drawing/2014/main" val="10006"/>
                  </a:ext>
                </a:extLst>
              </a:tr>
              <a:tr h="357722">
                <a:tc>
                  <a:txBody>
                    <a:bodyPr/>
                    <a:lstStyle/>
                    <a:p>
                      <a:pPr marL="228600">
                        <a:lnSpc>
                          <a:spcPct val="100000"/>
                        </a:lnSpc>
                        <a:spcBef>
                          <a:spcPts val="515"/>
                        </a:spcBef>
                      </a:pPr>
                      <a:r>
                        <a:rPr sz="1400" spc="-10" dirty="0">
                          <a:latin typeface="Arial"/>
                          <a:cs typeface="Arial"/>
                        </a:rPr>
                        <a:t>Washington</a:t>
                      </a:r>
                      <a:r>
                        <a:rPr lang="en-US" sz="1400" spc="-10" dirty="0">
                          <a:latin typeface="Arial"/>
                          <a:cs typeface="Arial"/>
                        </a:rPr>
                        <a:t> state</a:t>
                      </a:r>
                      <a:endParaRPr sz="1400" dirty="0">
                        <a:latin typeface="Arial"/>
                        <a:cs typeface="Arial"/>
                      </a:endParaRPr>
                    </a:p>
                  </a:txBody>
                  <a:tcPr marL="0" marR="0" marT="65405" marB="0">
                    <a:lnL w="3175">
                      <a:solidFill>
                        <a:srgbClr val="000000"/>
                      </a:solidFill>
                      <a:prstDash val="solid"/>
                    </a:lnL>
                    <a:lnR w="3175">
                      <a:solidFill>
                        <a:srgbClr val="000000"/>
                      </a:solidFill>
                      <a:prstDash val="solid"/>
                    </a:lnR>
                    <a:lnT w="3175">
                      <a:solidFill>
                        <a:srgbClr val="0078B3"/>
                      </a:solidFill>
                      <a:prstDash val="solid"/>
                    </a:lnT>
                    <a:lnB w="3175">
                      <a:solidFill>
                        <a:srgbClr val="0078B3"/>
                      </a:solidFill>
                      <a:prstDash val="solid"/>
                    </a:lnB>
                  </a:tcPr>
                </a:tc>
                <a:tc>
                  <a:txBody>
                    <a:bodyPr/>
                    <a:lstStyle/>
                    <a:p>
                      <a:pPr>
                        <a:lnSpc>
                          <a:spcPct val="100000"/>
                        </a:lnSpc>
                      </a:pPr>
                      <a:endParaRPr sz="1400" dirty="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78B3"/>
                      </a:solidFill>
                      <a:prstDash val="solid"/>
                    </a:lnT>
                    <a:lnB w="3175">
                      <a:solidFill>
                        <a:srgbClr val="000000"/>
                      </a:solidFill>
                      <a:prstDash val="solid"/>
                    </a:lnB>
                  </a:tcPr>
                </a:tc>
                <a:extLst>
                  <a:ext uri="{0D108BD9-81ED-4DB2-BD59-A6C34878D82A}">
                    <a16:rowId xmlns:a16="http://schemas.microsoft.com/office/drawing/2014/main" val="10007"/>
                  </a:ext>
                </a:extLst>
              </a:tr>
            </a:tbl>
          </a:graphicData>
        </a:graphic>
      </p:graphicFrame>
      <p:pic>
        <p:nvPicPr>
          <p:cNvPr id="48" name="Picture 47">
            <a:extLst>
              <a:ext uri="{FF2B5EF4-FFF2-40B4-BE49-F238E27FC236}">
                <a16:creationId xmlns:a16="http://schemas.microsoft.com/office/drawing/2014/main" id="{383B83AD-2EEB-4A64-B48B-785036131C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83" t="2049" r="19801" b="80"/>
          <a:stretch/>
        </p:blipFill>
        <p:spPr>
          <a:xfrm>
            <a:off x="109728" y="0"/>
            <a:ext cx="5419344" cy="6858000"/>
          </a:xfrm>
          <a:prstGeom prst="rect">
            <a:avLst/>
          </a:prstGeom>
        </p:spPr>
      </p:pic>
      <p:sp>
        <p:nvSpPr>
          <p:cNvPr id="46" name="Slide Number Placeholder 45">
            <a:extLst>
              <a:ext uri="{FF2B5EF4-FFF2-40B4-BE49-F238E27FC236}">
                <a16:creationId xmlns:a16="http://schemas.microsoft.com/office/drawing/2014/main" id="{B32A5BF1-6A43-435F-A1DC-5AB1463D19D5}"/>
              </a:ext>
            </a:extLst>
          </p:cNvPr>
          <p:cNvSpPr>
            <a:spLocks noGrp="1"/>
          </p:cNvSpPr>
          <p:nvPr>
            <p:ph type="sldNum" sz="quarter" idx="10"/>
          </p:nvPr>
        </p:nvSpPr>
        <p:spPr/>
        <p:txBody>
          <a:bodyPr/>
          <a:lstStyle/>
          <a:p>
            <a:pPr marL="38100" marR="0" lvl="0" indent="0" algn="l" defTabSz="914400" rtl="0" eaLnBrk="1" fontAlgn="auto" latinLnBrk="0" hangingPunct="1">
              <a:lnSpc>
                <a:spcPts val="1030"/>
              </a:lnSpc>
              <a:spcBef>
                <a:spcPts val="0"/>
              </a:spcBef>
              <a:spcAft>
                <a:spcPts val="0"/>
              </a:spcAft>
              <a:buClrTx/>
              <a:buSzTx/>
              <a:buFontTx/>
              <a:buNone/>
              <a:tabLst/>
              <a:defRPr/>
            </a:pPr>
            <a:fld id="{81D60167-4931-47E6-BA6A-407CBD079E47}" type="slidenum">
              <a:rPr kumimoji="0" lang="en-US" sz="800" b="1" i="0" u="none" strike="noStrike" kern="1200" cap="none" spc="0" normalizeH="0" baseline="0" noProof="0" smtClean="0">
                <a:ln>
                  <a:noFill/>
                </a:ln>
                <a:solidFill>
                  <a:srgbClr val="414042"/>
                </a:solidFill>
                <a:effectLst/>
                <a:uLnTx/>
                <a:uFillTx/>
                <a:latin typeface="Arial" panose="020B0604020202020204" pitchFamily="34" charset="0"/>
                <a:ea typeface="+mn-ea"/>
                <a:cs typeface="Arial" panose="020B0604020202020204" pitchFamily="34" charset="0"/>
              </a:rPr>
              <a:pPr marL="38100" marR="0" lvl="0" indent="0" algn="l" defTabSz="914400" rtl="0" eaLnBrk="1" fontAlgn="auto" latinLnBrk="0" hangingPunct="1">
                <a:lnSpc>
                  <a:spcPts val="103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endParaRPr>
          </a:p>
        </p:txBody>
      </p:sp>
      <p:sp>
        <p:nvSpPr>
          <p:cNvPr id="6" name="object 6"/>
          <p:cNvSpPr txBox="1">
            <a:spLocks noGrp="1"/>
          </p:cNvSpPr>
          <p:nvPr>
            <p:ph type="title" idx="4294967295"/>
          </p:nvPr>
        </p:nvSpPr>
        <p:spPr>
          <a:xfrm>
            <a:off x="6095847" y="469559"/>
            <a:ext cx="5563165" cy="1213153"/>
          </a:xfrm>
          <a:prstGeom prst="rect">
            <a:avLst/>
          </a:prstGeom>
        </p:spPr>
        <p:txBody>
          <a:bodyPr vert="horz" wrap="square" lIns="0" tIns="12700" rIns="0" bIns="0" rtlCol="0">
            <a:spAutoFit/>
          </a:bodyPr>
          <a:lstStyle/>
          <a:p>
            <a:pPr marR="5080">
              <a:lnSpc>
                <a:spcPct val="100000"/>
              </a:lnSpc>
              <a:spcBef>
                <a:spcPts val="100"/>
              </a:spcBef>
            </a:pPr>
            <a:r>
              <a:rPr lang="en-US" sz="2600" b="1" spc="-20" dirty="0">
                <a:solidFill>
                  <a:srgbClr val="0070C0"/>
                </a:solidFill>
              </a:rPr>
              <a:t>Get the confidence that comes </a:t>
            </a:r>
            <a:br>
              <a:rPr lang="en-US" sz="2600" b="1" spc="-20" dirty="0">
                <a:solidFill>
                  <a:srgbClr val="0070C0"/>
                </a:solidFill>
              </a:rPr>
            </a:br>
            <a:r>
              <a:rPr lang="en-US" sz="2600" b="1" spc="-20" dirty="0">
                <a:solidFill>
                  <a:srgbClr val="0070C0"/>
                </a:solidFill>
              </a:rPr>
              <a:t>with having a highly rated Medicare </a:t>
            </a:r>
            <a:br>
              <a:rPr lang="en-US" sz="2600" b="1" spc="-20" dirty="0">
                <a:solidFill>
                  <a:srgbClr val="0070C0"/>
                </a:solidFill>
              </a:rPr>
            </a:br>
            <a:r>
              <a:rPr lang="en-US" sz="2600" b="1" spc="-20" dirty="0">
                <a:solidFill>
                  <a:srgbClr val="0070C0"/>
                </a:solidFill>
              </a:rPr>
              <a:t>health plan</a:t>
            </a:r>
            <a:endParaRPr sz="2600" b="1" dirty="0">
              <a:solidFill>
                <a:srgbClr val="0070C0"/>
              </a:solidFill>
            </a:endParaRPr>
          </a:p>
        </p:txBody>
      </p:sp>
      <p:sp>
        <p:nvSpPr>
          <p:cNvPr id="43" name="object 43"/>
          <p:cNvSpPr txBox="1"/>
          <p:nvPr/>
        </p:nvSpPr>
        <p:spPr>
          <a:xfrm>
            <a:off x="6095847" y="4810573"/>
            <a:ext cx="5986425" cy="917944"/>
          </a:xfrm>
          <a:prstGeom prst="rect">
            <a:avLst/>
          </a:prstGeom>
        </p:spPr>
        <p:txBody>
          <a:bodyPr vert="horz" wrap="square" lIns="0" tIns="2540" rIns="0" bIns="0" rtlCol="0">
            <a:spAutoFit/>
          </a:bodyPr>
          <a:lstStyle/>
          <a:p>
            <a:pPr marL="43815" marR="5080" lvl="0" indent="0" algn="l" defTabSz="914400" rtl="0" eaLnBrk="1" fontAlgn="auto" latinLnBrk="0" hangingPunct="1">
              <a:lnSpc>
                <a:spcPct val="104200"/>
              </a:lnSpc>
              <a:spcBef>
                <a:spcPts val="2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All Kaiser Permanente Medicare health plans earned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either 4 or 4.5 stars out of 5 stars for 2025.</a:t>
            </a:r>
            <a:br>
              <a:rPr kumimoji="0" lang="en-US" sz="14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4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3815" marR="5080" lvl="0" indent="0" algn="l" defTabSz="914400" rtl="0" eaLnBrk="1" fontAlgn="auto" latinLnBrk="0" hangingPunct="1">
              <a:lnSpc>
                <a:spcPct val="104200"/>
              </a:lnSpc>
              <a:spcBef>
                <a:spcPts val="20"/>
              </a:spcBef>
              <a:spcAft>
                <a:spcPts val="0"/>
              </a:spcAft>
              <a:buClrTx/>
              <a:buSzTx/>
              <a:buFontTx/>
              <a:buNone/>
              <a:tabLst/>
              <a:defRPr/>
            </a:pPr>
            <a:r>
              <a:rPr kumimoji="0" sz="1000" b="0" i="0" u="none" strike="noStrike" kern="1200" cap="none" spc="25" normalizeH="0" baseline="0" noProof="0" dirty="0">
                <a:ln>
                  <a:noFill/>
                </a:ln>
                <a:solidFill>
                  <a:prstClr val="black"/>
                </a:solidFill>
                <a:effectLst/>
                <a:uLnTx/>
                <a:uFillTx/>
                <a:latin typeface="Arial"/>
                <a:ea typeface="+mn-ea"/>
                <a:cs typeface="Arial"/>
              </a:rPr>
              <a:t>*Every</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20" normalizeH="0" baseline="0" noProof="0" dirty="0">
                <a:ln>
                  <a:noFill/>
                </a:ln>
                <a:solidFill>
                  <a:prstClr val="black"/>
                </a:solidFill>
                <a:effectLst/>
                <a:uLnTx/>
                <a:uFillTx/>
                <a:latin typeface="Arial"/>
                <a:ea typeface="+mn-ea"/>
                <a:cs typeface="Arial"/>
              </a:rPr>
              <a:t>year,</a:t>
            </a:r>
            <a:r>
              <a:rPr kumimoji="0" sz="1000" b="0" i="0" u="none" strike="noStrike" kern="1200" cap="none" spc="80" normalizeH="0" baseline="0" noProof="0" dirty="0">
                <a:ln>
                  <a:noFill/>
                </a:ln>
                <a:solidFill>
                  <a:prstClr val="black"/>
                </a:solidFill>
                <a:effectLst/>
                <a:uLnTx/>
                <a:uFillTx/>
                <a:latin typeface="Arial"/>
                <a:ea typeface="+mn-ea"/>
                <a:cs typeface="Arial"/>
              </a:rPr>
              <a:t> </a:t>
            </a:r>
            <a:r>
              <a:rPr kumimoji="0" sz="1000" b="0" i="0" u="none" strike="noStrike" kern="1200" cap="none" spc="35" normalizeH="0" baseline="0" noProof="0" dirty="0">
                <a:ln>
                  <a:noFill/>
                </a:ln>
                <a:solidFill>
                  <a:prstClr val="black"/>
                </a:solidFill>
                <a:effectLst/>
                <a:uLnTx/>
                <a:uFillTx/>
                <a:latin typeface="Arial"/>
                <a:ea typeface="+mn-ea"/>
                <a:cs typeface="Arial"/>
              </a:rPr>
              <a:t>Medicare</a:t>
            </a:r>
            <a:r>
              <a:rPr kumimoji="0" sz="1000" b="0" i="0" u="none" strike="noStrike" kern="1200" cap="none" spc="80"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evaluates</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plans</a:t>
            </a:r>
            <a:r>
              <a:rPr kumimoji="0" sz="1000" b="0" i="0" u="none" strike="noStrike" kern="1200" cap="none" spc="80"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based</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on</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a</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5-star</a:t>
            </a:r>
            <a:r>
              <a:rPr kumimoji="0" sz="1000" b="0" i="0" u="none" strike="noStrike" kern="1200" cap="none" spc="75" normalizeH="0" baseline="0" noProof="0" dirty="0">
                <a:ln>
                  <a:noFill/>
                </a:ln>
                <a:solidFill>
                  <a:prstClr val="black"/>
                </a:solidFill>
                <a:effectLst/>
                <a:uLnTx/>
                <a:uFillTx/>
                <a:latin typeface="Arial"/>
                <a:ea typeface="+mn-ea"/>
                <a:cs typeface="Arial"/>
              </a:rPr>
              <a:t> </a:t>
            </a:r>
            <a:r>
              <a:rPr kumimoji="0" sz="1000" b="0" i="0" u="none" strike="noStrike" kern="1200" cap="none" spc="30" normalizeH="0" baseline="0" noProof="0" dirty="0">
                <a:ln>
                  <a:noFill/>
                </a:ln>
                <a:solidFill>
                  <a:prstClr val="black"/>
                </a:solidFill>
                <a:effectLst/>
                <a:uLnTx/>
                <a:uFillTx/>
                <a:latin typeface="Arial"/>
                <a:ea typeface="+mn-ea"/>
                <a:cs typeface="Arial"/>
              </a:rPr>
              <a:t>rating</a:t>
            </a:r>
            <a:r>
              <a:rPr kumimoji="0" sz="1000" b="0" i="0" u="none" strike="noStrike" kern="1200" cap="none" spc="85" normalizeH="0" baseline="0" noProof="0" dirty="0">
                <a:ln>
                  <a:noFill/>
                </a:ln>
                <a:solidFill>
                  <a:prstClr val="black"/>
                </a:solidFill>
                <a:effectLst/>
                <a:uLnTx/>
                <a:uFillTx/>
                <a:latin typeface="Arial"/>
                <a:ea typeface="+mn-ea"/>
                <a:cs typeface="Arial"/>
              </a:rPr>
              <a:t> </a:t>
            </a:r>
            <a:r>
              <a:rPr kumimoji="0" sz="1000" b="0" i="0" u="none" strike="noStrike" kern="1200" cap="none" spc="40" normalizeH="0" baseline="0" noProof="0" dirty="0">
                <a:ln>
                  <a:noFill/>
                </a:ln>
                <a:solidFill>
                  <a:prstClr val="black"/>
                </a:solidFill>
                <a:effectLst/>
                <a:uLnTx/>
                <a:uFillTx/>
                <a:latin typeface="Arial"/>
                <a:ea typeface="+mn-ea"/>
                <a:cs typeface="Arial"/>
              </a:rPr>
              <a:t>system.</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44" name="object 44"/>
          <p:cNvSpPr txBox="1"/>
          <p:nvPr/>
        </p:nvSpPr>
        <p:spPr>
          <a:xfrm>
            <a:off x="450443" y="194656"/>
            <a:ext cx="263842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5" normalizeH="0" baseline="0" noProof="0" dirty="0">
                <a:ln>
                  <a:noFill/>
                </a:ln>
                <a:solidFill>
                  <a:srgbClr val="194F7F"/>
                </a:solidFill>
                <a:effectLst/>
                <a:uLnTx/>
                <a:uFillTx/>
                <a:latin typeface="Arial"/>
                <a:ea typeface="+mn-ea"/>
                <a:cs typeface="Arial"/>
              </a:rPr>
              <a:t>KAISER PERMANENTE MEDICARE </a:t>
            </a:r>
            <a:r>
              <a:rPr kumimoji="0" sz="800" b="0" i="0" u="none" strike="noStrike" kern="1200" cap="none" spc="15" normalizeH="0" baseline="0" noProof="0" dirty="0">
                <a:ln>
                  <a:noFill/>
                </a:ln>
                <a:solidFill>
                  <a:srgbClr val="194F7F"/>
                </a:solidFill>
                <a:effectLst/>
                <a:uLnTx/>
                <a:uFillTx/>
                <a:latin typeface="Arial"/>
                <a:ea typeface="+mn-ea"/>
                <a:cs typeface="Arial"/>
              </a:rPr>
              <a:t>HEALTH</a:t>
            </a:r>
            <a:r>
              <a:rPr kumimoji="0" sz="800" b="0" i="0" u="none" strike="noStrike" kern="1200" cap="none" spc="100" normalizeH="0" baseline="0" noProof="0" dirty="0">
                <a:ln>
                  <a:noFill/>
                </a:ln>
                <a:solidFill>
                  <a:srgbClr val="194F7F"/>
                </a:solidFill>
                <a:effectLst/>
                <a:uLnTx/>
                <a:uFillTx/>
                <a:latin typeface="Arial"/>
                <a:ea typeface="+mn-ea"/>
                <a:cs typeface="Arial"/>
              </a:rPr>
              <a:t> </a:t>
            </a:r>
            <a:r>
              <a:rPr kumimoji="0" sz="800" b="0" i="0" u="none" strike="noStrike" kern="1200" cap="none" spc="30" normalizeH="0" baseline="0" noProof="0" dirty="0">
                <a:ln>
                  <a:noFill/>
                </a:ln>
                <a:solidFill>
                  <a:srgbClr val="194F7F"/>
                </a:solidFill>
                <a:effectLst/>
                <a:uLnTx/>
                <a:uFillTx/>
                <a:latin typeface="Arial"/>
                <a:ea typeface="+mn-ea"/>
                <a:cs typeface="Arial"/>
              </a:rPr>
              <a:t>PLANS</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7" name="Group 6">
            <a:extLst>
              <a:ext uri="{FF2B5EF4-FFF2-40B4-BE49-F238E27FC236}">
                <a16:creationId xmlns:a16="http://schemas.microsoft.com/office/drawing/2014/main" id="{1A4FA68D-C341-ED4D-8B85-FB7CCD0D9730}"/>
              </a:ext>
            </a:extLst>
          </p:cNvPr>
          <p:cNvGrpSpPr/>
          <p:nvPr/>
        </p:nvGrpSpPr>
        <p:grpSpPr>
          <a:xfrm>
            <a:off x="9738816" y="2248587"/>
            <a:ext cx="1063314" cy="2343167"/>
            <a:chOff x="9738816" y="2344837"/>
            <a:chExt cx="1063314" cy="2343167"/>
          </a:xfrm>
        </p:grpSpPr>
        <p:grpSp>
          <p:nvGrpSpPr>
            <p:cNvPr id="2" name="Group 1">
              <a:extLst>
                <a:ext uri="{FF2B5EF4-FFF2-40B4-BE49-F238E27FC236}">
                  <a16:creationId xmlns:a16="http://schemas.microsoft.com/office/drawing/2014/main" id="{E9F379DE-664D-C9CD-056F-F76A12207102}"/>
                </a:ext>
              </a:extLst>
            </p:cNvPr>
            <p:cNvGrpSpPr/>
            <p:nvPr/>
          </p:nvGrpSpPr>
          <p:grpSpPr>
            <a:xfrm>
              <a:off x="9754097" y="2706829"/>
              <a:ext cx="897275" cy="177393"/>
              <a:chOff x="9754097" y="2706829"/>
              <a:chExt cx="897275" cy="177393"/>
            </a:xfrm>
          </p:grpSpPr>
          <p:sp>
            <p:nvSpPr>
              <p:cNvPr id="12" name="object 12"/>
              <p:cNvSpPr/>
              <p:nvPr/>
            </p:nvSpPr>
            <p:spPr>
              <a:xfrm>
                <a:off x="9754097" y="2706829"/>
                <a:ext cx="186550" cy="177393"/>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9996924" y="2706829"/>
                <a:ext cx="186550" cy="17739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10464848" y="2706829"/>
                <a:ext cx="186524" cy="17739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0230886" y="2706829"/>
                <a:ext cx="186537" cy="17739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0CCB0642-B4C3-86FF-0D9B-B95F93DE36B6}"/>
                </a:ext>
              </a:extLst>
            </p:cNvPr>
            <p:cNvGrpSpPr/>
            <p:nvPr/>
          </p:nvGrpSpPr>
          <p:grpSpPr>
            <a:xfrm>
              <a:off x="9762979" y="4152873"/>
              <a:ext cx="888396" cy="177406"/>
              <a:chOff x="9762979" y="4152873"/>
              <a:chExt cx="888396" cy="177406"/>
            </a:xfrm>
          </p:grpSpPr>
          <p:sp>
            <p:nvSpPr>
              <p:cNvPr id="32" name="object 32"/>
              <p:cNvSpPr/>
              <p:nvPr/>
            </p:nvSpPr>
            <p:spPr>
              <a:xfrm>
                <a:off x="9762979" y="4152873"/>
                <a:ext cx="186550" cy="17740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9996928" y="4152873"/>
                <a:ext cx="186550" cy="17740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10230890" y="4152873"/>
                <a:ext cx="186537" cy="177406"/>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bject 35"/>
              <p:cNvSpPr/>
              <p:nvPr/>
            </p:nvSpPr>
            <p:spPr>
              <a:xfrm>
                <a:off x="10464851" y="4152873"/>
                <a:ext cx="186524" cy="177406"/>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F90B70A-F246-EDB4-4C09-956BE5030375}"/>
                </a:ext>
              </a:extLst>
            </p:cNvPr>
            <p:cNvGrpSpPr/>
            <p:nvPr/>
          </p:nvGrpSpPr>
          <p:grpSpPr>
            <a:xfrm>
              <a:off x="9762973" y="4510598"/>
              <a:ext cx="888397" cy="177406"/>
              <a:chOff x="9762973" y="4510598"/>
              <a:chExt cx="888397" cy="177406"/>
            </a:xfrm>
          </p:grpSpPr>
          <p:sp>
            <p:nvSpPr>
              <p:cNvPr id="38" name="object 38"/>
              <p:cNvSpPr/>
              <p:nvPr/>
            </p:nvSpPr>
            <p:spPr>
              <a:xfrm>
                <a:off x="9762973" y="4510598"/>
                <a:ext cx="186550" cy="17740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bject 39"/>
              <p:cNvSpPr/>
              <p:nvPr/>
            </p:nvSpPr>
            <p:spPr>
              <a:xfrm>
                <a:off x="9996922" y="4510598"/>
                <a:ext cx="186550" cy="17740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object 40"/>
              <p:cNvSpPr/>
              <p:nvPr/>
            </p:nvSpPr>
            <p:spPr>
              <a:xfrm>
                <a:off x="10230884" y="4510598"/>
                <a:ext cx="186537" cy="177406"/>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object 41"/>
              <p:cNvSpPr/>
              <p:nvPr/>
            </p:nvSpPr>
            <p:spPr>
              <a:xfrm>
                <a:off x="10464833" y="4510598"/>
                <a:ext cx="186537" cy="177406"/>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3" name="Graphic 2">
              <a:extLst>
                <a:ext uri="{FF2B5EF4-FFF2-40B4-BE49-F238E27FC236}">
                  <a16:creationId xmlns:a16="http://schemas.microsoft.com/office/drawing/2014/main" id="{0572FB39-4AC3-1C42-0283-0F680A22D132}"/>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8317"/>
            <a:stretch/>
          </p:blipFill>
          <p:spPr>
            <a:xfrm>
              <a:off x="9738816" y="2344837"/>
              <a:ext cx="1044362" cy="181222"/>
            </a:xfrm>
            <a:prstGeom prst="rect">
              <a:avLst/>
            </a:prstGeom>
          </p:spPr>
        </p:pic>
        <p:pic>
          <p:nvPicPr>
            <p:cNvPr id="51" name="Graphic 50">
              <a:extLst>
                <a:ext uri="{FF2B5EF4-FFF2-40B4-BE49-F238E27FC236}">
                  <a16:creationId xmlns:a16="http://schemas.microsoft.com/office/drawing/2014/main" id="{C5CF29C6-A3D1-9693-756E-E3D319C2C4AD}"/>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8317"/>
            <a:stretch/>
          </p:blipFill>
          <p:spPr>
            <a:xfrm>
              <a:off x="9747694" y="3063571"/>
              <a:ext cx="1044362" cy="181222"/>
            </a:xfrm>
            <a:prstGeom prst="rect">
              <a:avLst/>
            </a:prstGeom>
          </p:spPr>
        </p:pic>
        <p:pic>
          <p:nvPicPr>
            <p:cNvPr id="52" name="Graphic 51">
              <a:extLst>
                <a:ext uri="{FF2B5EF4-FFF2-40B4-BE49-F238E27FC236}">
                  <a16:creationId xmlns:a16="http://schemas.microsoft.com/office/drawing/2014/main" id="{636DC1EA-F871-9264-9C65-DEAAC4571685}"/>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8317"/>
            <a:stretch/>
          </p:blipFill>
          <p:spPr>
            <a:xfrm>
              <a:off x="9757768" y="3429000"/>
              <a:ext cx="1044362" cy="181222"/>
            </a:xfrm>
            <a:prstGeom prst="rect">
              <a:avLst/>
            </a:prstGeom>
          </p:spPr>
        </p:pic>
        <p:pic>
          <p:nvPicPr>
            <p:cNvPr id="53" name="Graphic 52">
              <a:extLst>
                <a:ext uri="{FF2B5EF4-FFF2-40B4-BE49-F238E27FC236}">
                  <a16:creationId xmlns:a16="http://schemas.microsoft.com/office/drawing/2014/main" id="{871057F6-3923-1286-6BD7-75C4B0CE83F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8317"/>
            <a:stretch/>
          </p:blipFill>
          <p:spPr>
            <a:xfrm>
              <a:off x="9757768" y="3790541"/>
              <a:ext cx="1044362" cy="181222"/>
            </a:xfrm>
            <a:prstGeom prst="rect">
              <a:avLst/>
            </a:prstGeom>
          </p:spPr>
        </p:pic>
      </p:grpSp>
      <p:pic>
        <p:nvPicPr>
          <p:cNvPr id="29" name="Graphic 28">
            <a:extLst>
              <a:ext uri="{FF2B5EF4-FFF2-40B4-BE49-F238E27FC236}">
                <a16:creationId xmlns:a16="http://schemas.microsoft.com/office/drawing/2014/main" id="{FB883E50-55B6-47B5-BDCF-68D99262BFE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6217" y="233561"/>
            <a:ext cx="2275119" cy="259191"/>
          </a:xfrm>
          <a:prstGeom prst="rect">
            <a:avLst/>
          </a:prstGeom>
        </p:spPr>
      </p:pic>
      <p:sp>
        <p:nvSpPr>
          <p:cNvPr id="30" name="Slide Number Placeholder 6">
            <a:extLst>
              <a:ext uri="{FF2B5EF4-FFF2-40B4-BE49-F238E27FC236}">
                <a16:creationId xmlns:a16="http://schemas.microsoft.com/office/drawing/2014/main" id="{2D4B1F75-7D9D-44AC-A4FB-6D5515EC0818}"/>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18</a:t>
            </a:fld>
            <a:endParaRPr lang="en-US" dirty="0"/>
          </a:p>
        </p:txBody>
      </p:sp>
    </p:spTree>
    <p:extLst>
      <p:ext uri="{BB962C8B-B14F-4D97-AF65-F5344CB8AC3E}">
        <p14:creationId xmlns:p14="http://schemas.microsoft.com/office/powerpoint/2010/main" val="30463793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3F8366-B16E-437A-8086-4AD31F2482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91" t="11595" r="15318"/>
          <a:stretch/>
        </p:blipFill>
        <p:spPr>
          <a:xfrm>
            <a:off x="7040979" y="0"/>
            <a:ext cx="5151021" cy="6858000"/>
          </a:xfrm>
          <a:prstGeom prst="rect">
            <a:avLst/>
          </a:prstGeom>
        </p:spPr>
      </p:pic>
      <p:sp>
        <p:nvSpPr>
          <p:cNvPr id="26" name="Rectangle 25">
            <a:extLst>
              <a:ext uri="{FF2B5EF4-FFF2-40B4-BE49-F238E27FC236}">
                <a16:creationId xmlns:a16="http://schemas.microsoft.com/office/drawing/2014/main" id="{67C88C69-EB93-4BE0-93EA-63E7BBC72034}"/>
              </a:ext>
            </a:extLst>
          </p:cNvPr>
          <p:cNvSpPr/>
          <p:nvPr/>
        </p:nvSpPr>
        <p:spPr>
          <a:xfrm>
            <a:off x="910485" y="2613317"/>
            <a:ext cx="5943600" cy="757130"/>
          </a:xfrm>
          <a:prstGeom prst="rect">
            <a:avLst/>
          </a:prstGeom>
          <a:solidFill>
            <a:schemeClr val="accent5">
              <a:lumMod val="20000"/>
              <a:lumOff val="8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600"/>
              </a:spcAft>
            </a:pPr>
            <a:r>
              <a:rPr lang="en-US" sz="1400" b="1" dirty="0"/>
              <a:t>Kaiser Permanente Member Services: </a:t>
            </a:r>
            <a:r>
              <a:rPr lang="en-US" sz="1400" dirty="0"/>
              <a:t>1-800-443-0815 (TTY 711) </a:t>
            </a:r>
          </a:p>
          <a:p>
            <a:r>
              <a:rPr lang="en-US" sz="1400" i="1" dirty="0"/>
              <a:t>7 days a week, 8 a.m. to 8 p.m.</a:t>
            </a:r>
          </a:p>
        </p:txBody>
      </p:sp>
      <p:sp>
        <p:nvSpPr>
          <p:cNvPr id="15" name="Text Placeholder 14">
            <a:extLst>
              <a:ext uri="{FF2B5EF4-FFF2-40B4-BE49-F238E27FC236}">
                <a16:creationId xmlns:a16="http://schemas.microsoft.com/office/drawing/2014/main" id="{632D5CE9-601F-474F-9482-29A7CA0D2006}"/>
              </a:ext>
            </a:extLst>
          </p:cNvPr>
          <p:cNvSpPr>
            <a:spLocks noGrp="1"/>
          </p:cNvSpPr>
          <p:nvPr>
            <p:ph type="body" sz="quarter" idx="11"/>
          </p:nvPr>
        </p:nvSpPr>
        <p:spPr/>
        <p:txBody>
          <a:bodyPr/>
          <a:lstStyle/>
          <a:p>
            <a:r>
              <a:rPr lang="en-US" dirty="0"/>
              <a:t>MEDICARE FOR GROUP MEMBERS</a:t>
            </a:r>
          </a:p>
        </p:txBody>
      </p:sp>
      <p:sp>
        <p:nvSpPr>
          <p:cNvPr id="7" name="object 7"/>
          <p:cNvSpPr txBox="1">
            <a:spLocks noGrp="1"/>
          </p:cNvSpPr>
          <p:nvPr>
            <p:ph type="title"/>
          </p:nvPr>
        </p:nvSpPr>
        <p:spPr>
          <a:xfrm>
            <a:off x="853462" y="811931"/>
            <a:ext cx="5871990" cy="421946"/>
          </a:xfrm>
        </p:spPr>
        <p:txBody>
          <a:bodyPr anchor="t" anchorCtr="0"/>
          <a:lstStyle/>
          <a:p>
            <a:r>
              <a:rPr lang="en-US" sz="2000" b="1" dirty="0">
                <a:solidFill>
                  <a:srgbClr val="0070C0"/>
                </a:solidFill>
              </a:rPr>
              <a:t>Contact Information</a:t>
            </a:r>
          </a:p>
        </p:txBody>
      </p:sp>
      <p:sp>
        <p:nvSpPr>
          <p:cNvPr id="44" name="object 14">
            <a:extLst>
              <a:ext uri="{FF2B5EF4-FFF2-40B4-BE49-F238E27FC236}">
                <a16:creationId xmlns:a16="http://schemas.microsoft.com/office/drawing/2014/main" id="{08D99681-F7DF-4841-BC9F-ABC86BA34BD1}"/>
              </a:ext>
            </a:extLst>
          </p:cNvPr>
          <p:cNvSpPr txBox="1"/>
          <p:nvPr/>
        </p:nvSpPr>
        <p:spPr>
          <a:xfrm>
            <a:off x="910485" y="1318960"/>
            <a:ext cx="5757944" cy="630942"/>
          </a:xfrm>
          <a:prstGeom prst="rect">
            <a:avLst/>
          </a:prstGeom>
        </p:spPr>
        <p:txBody>
          <a:bodyPr vert="horz" wrap="square" lIns="0" tIns="137160" rIns="0" bIns="0" rtlCol="0">
            <a:spAutoFit/>
          </a:bodyPr>
          <a:lstStyle/>
          <a:p>
            <a:pPr marL="12700">
              <a:lnSpc>
                <a:spcPct val="100000"/>
              </a:lnSpc>
            </a:pPr>
            <a:r>
              <a:rPr lang="en-US" sz="1600" spc="-5" dirty="0">
                <a:latin typeface="Arial"/>
                <a:cs typeface="Arial"/>
              </a:rPr>
              <a:t>If</a:t>
            </a:r>
            <a:r>
              <a:rPr lang="en-US" sz="1600" spc="5" dirty="0">
                <a:latin typeface="Arial"/>
                <a:cs typeface="Arial"/>
              </a:rPr>
              <a:t> </a:t>
            </a:r>
            <a:r>
              <a:rPr lang="en-US" sz="1600" spc="-30" dirty="0">
                <a:latin typeface="Arial"/>
                <a:cs typeface="Arial"/>
              </a:rPr>
              <a:t>y</a:t>
            </a:r>
            <a:r>
              <a:rPr lang="en-US" sz="1600" spc="-10" dirty="0">
                <a:latin typeface="Arial"/>
                <a:cs typeface="Arial"/>
              </a:rPr>
              <a:t>ou</a:t>
            </a:r>
            <a:r>
              <a:rPr lang="en-US" sz="1600" spc="30" dirty="0">
                <a:latin typeface="Arial"/>
                <a:cs typeface="Arial"/>
              </a:rPr>
              <a:t> </a:t>
            </a:r>
            <a:r>
              <a:rPr lang="en-US" sz="1600" spc="-10" dirty="0">
                <a:latin typeface="Arial"/>
                <a:cs typeface="Arial"/>
              </a:rPr>
              <a:t>have</a:t>
            </a:r>
            <a:r>
              <a:rPr lang="en-US" sz="1600" spc="-5" dirty="0">
                <a:latin typeface="Arial"/>
                <a:cs typeface="Arial"/>
              </a:rPr>
              <a:t> </a:t>
            </a:r>
            <a:r>
              <a:rPr lang="en-US" sz="1600" spc="-10" dirty="0">
                <a:latin typeface="Arial"/>
                <a:cs typeface="Arial"/>
              </a:rPr>
              <a:t>questions about</a:t>
            </a:r>
            <a:r>
              <a:rPr lang="en-US" sz="1600" spc="5" dirty="0">
                <a:latin typeface="Arial"/>
                <a:cs typeface="Arial"/>
              </a:rPr>
              <a:t> </a:t>
            </a:r>
            <a:r>
              <a:rPr lang="en-US" sz="1600" spc="-10" dirty="0">
                <a:latin typeface="Arial"/>
                <a:cs typeface="Arial"/>
              </a:rPr>
              <a:t>the</a:t>
            </a:r>
            <a:r>
              <a:rPr lang="en-US" sz="1600" spc="5" dirty="0">
                <a:latin typeface="Arial"/>
                <a:cs typeface="Arial"/>
              </a:rPr>
              <a:t> </a:t>
            </a:r>
            <a:r>
              <a:rPr lang="en-US" sz="1600" spc="-10" dirty="0">
                <a:latin typeface="Arial"/>
                <a:cs typeface="Arial"/>
              </a:rPr>
              <a:t>SISC</a:t>
            </a:r>
            <a:r>
              <a:rPr lang="en-US" sz="1600" dirty="0">
                <a:latin typeface="Arial"/>
                <a:cs typeface="Arial"/>
              </a:rPr>
              <a:t> </a:t>
            </a:r>
            <a:r>
              <a:rPr lang="en-US" sz="1600" spc="-10" dirty="0">
                <a:latin typeface="Arial"/>
                <a:cs typeface="Arial"/>
              </a:rPr>
              <a:t>Ka</a:t>
            </a:r>
            <a:r>
              <a:rPr lang="en-US" sz="1600" dirty="0">
                <a:latin typeface="Arial"/>
                <a:cs typeface="Arial"/>
              </a:rPr>
              <a:t>i</a:t>
            </a:r>
            <a:r>
              <a:rPr lang="en-US" sz="1600" spc="-10" dirty="0">
                <a:latin typeface="Arial"/>
                <a:cs typeface="Arial"/>
              </a:rPr>
              <a:t>ser</a:t>
            </a:r>
            <a:r>
              <a:rPr lang="en-US" sz="1600" spc="-5" dirty="0">
                <a:latin typeface="Arial"/>
                <a:cs typeface="Arial"/>
              </a:rPr>
              <a:t> </a:t>
            </a:r>
            <a:r>
              <a:rPr lang="en-US" sz="1600" spc="-10" dirty="0">
                <a:latin typeface="Arial"/>
                <a:cs typeface="Arial"/>
              </a:rPr>
              <a:t>Permanente</a:t>
            </a:r>
            <a:r>
              <a:rPr lang="en-US" sz="1600" spc="10" dirty="0">
                <a:latin typeface="Arial"/>
                <a:cs typeface="Arial"/>
              </a:rPr>
              <a:t> </a:t>
            </a:r>
            <a:r>
              <a:rPr lang="en-US" sz="1600" spc="-15" dirty="0">
                <a:latin typeface="Arial"/>
                <a:cs typeface="Arial"/>
              </a:rPr>
              <a:t>Med</a:t>
            </a:r>
            <a:r>
              <a:rPr lang="en-US" sz="1600" dirty="0">
                <a:latin typeface="Arial"/>
                <a:cs typeface="Arial"/>
              </a:rPr>
              <a:t>i</a:t>
            </a:r>
            <a:r>
              <a:rPr lang="en-US" sz="1600" spc="-10" dirty="0">
                <a:latin typeface="Arial"/>
                <a:cs typeface="Arial"/>
              </a:rPr>
              <a:t>care</a:t>
            </a:r>
            <a:r>
              <a:rPr lang="en-US" sz="1600" spc="5" dirty="0">
                <a:latin typeface="Arial"/>
                <a:cs typeface="Arial"/>
              </a:rPr>
              <a:t> </a:t>
            </a:r>
            <a:r>
              <a:rPr lang="en-US" sz="1600" spc="-10" dirty="0">
                <a:latin typeface="Arial"/>
                <a:cs typeface="Arial"/>
              </a:rPr>
              <a:t>hea</a:t>
            </a:r>
            <a:r>
              <a:rPr lang="en-US" sz="1600" dirty="0">
                <a:latin typeface="Arial"/>
                <a:cs typeface="Arial"/>
              </a:rPr>
              <a:t>l</a:t>
            </a:r>
            <a:r>
              <a:rPr lang="en-US" sz="1600" spc="-10" dirty="0">
                <a:latin typeface="Arial"/>
                <a:cs typeface="Arial"/>
              </a:rPr>
              <a:t>th</a:t>
            </a:r>
            <a:r>
              <a:rPr lang="en-US" sz="1600" spc="-5" dirty="0">
                <a:latin typeface="Arial"/>
                <a:cs typeface="Arial"/>
              </a:rPr>
              <a:t> </a:t>
            </a:r>
            <a:r>
              <a:rPr lang="en-US" sz="1600" spc="-10" dirty="0">
                <a:latin typeface="Arial"/>
                <a:cs typeface="Arial"/>
              </a:rPr>
              <a:t>p</a:t>
            </a:r>
            <a:r>
              <a:rPr lang="en-US" sz="1600" dirty="0">
                <a:latin typeface="Arial"/>
                <a:cs typeface="Arial"/>
              </a:rPr>
              <a:t>l</a:t>
            </a:r>
            <a:r>
              <a:rPr lang="en-US" sz="1600" spc="-10" dirty="0">
                <a:latin typeface="Arial"/>
                <a:cs typeface="Arial"/>
              </a:rPr>
              <a:t>an,</a:t>
            </a:r>
            <a:r>
              <a:rPr lang="en-US" sz="1600" spc="-5" dirty="0">
                <a:latin typeface="Arial"/>
                <a:cs typeface="Arial"/>
              </a:rPr>
              <a:t> c</a:t>
            </a:r>
            <a:r>
              <a:rPr lang="en-US" sz="1600" spc="-10" dirty="0">
                <a:latin typeface="Arial"/>
                <a:cs typeface="Arial"/>
              </a:rPr>
              <a:t>onta</a:t>
            </a:r>
            <a:r>
              <a:rPr lang="en-US" sz="1600" spc="-5" dirty="0">
                <a:latin typeface="Arial"/>
                <a:cs typeface="Arial"/>
              </a:rPr>
              <a:t>ct </a:t>
            </a:r>
            <a:r>
              <a:rPr lang="en-US" sz="1600" spc="-30" dirty="0">
                <a:latin typeface="Arial"/>
                <a:cs typeface="Arial"/>
              </a:rPr>
              <a:t>y</a:t>
            </a:r>
            <a:r>
              <a:rPr lang="en-US" sz="1600" spc="-10" dirty="0">
                <a:latin typeface="Arial"/>
                <a:cs typeface="Arial"/>
              </a:rPr>
              <a:t>our</a:t>
            </a:r>
            <a:r>
              <a:rPr lang="en-US" sz="1600" spc="30" dirty="0">
                <a:latin typeface="Arial"/>
                <a:cs typeface="Arial"/>
              </a:rPr>
              <a:t> </a:t>
            </a:r>
            <a:r>
              <a:rPr lang="en-US" sz="1600" spc="-10" dirty="0">
                <a:latin typeface="Arial"/>
                <a:cs typeface="Arial"/>
              </a:rPr>
              <a:t>Benefits Department.</a:t>
            </a:r>
            <a:endParaRPr lang="en-US" sz="1600" dirty="0">
              <a:latin typeface="Arial"/>
              <a:cs typeface="Arial"/>
            </a:endParaRPr>
          </a:p>
        </p:txBody>
      </p:sp>
      <p:sp>
        <p:nvSpPr>
          <p:cNvPr id="45" name="Rectangle 44">
            <a:extLst>
              <a:ext uri="{FF2B5EF4-FFF2-40B4-BE49-F238E27FC236}">
                <a16:creationId xmlns:a16="http://schemas.microsoft.com/office/drawing/2014/main" id="{6A0FEF43-BA49-48A3-9764-493552396C15}"/>
              </a:ext>
            </a:extLst>
          </p:cNvPr>
          <p:cNvSpPr/>
          <p:nvPr/>
        </p:nvSpPr>
        <p:spPr>
          <a:xfrm>
            <a:off x="910485" y="3579756"/>
            <a:ext cx="5943600" cy="757130"/>
          </a:xfrm>
          <a:prstGeom prst="rect">
            <a:avLst/>
          </a:prstGeom>
          <a:solidFill>
            <a:schemeClr val="accent5">
              <a:lumMod val="20000"/>
              <a:lumOff val="8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500"/>
              </a:spcAft>
            </a:pPr>
            <a:r>
              <a:rPr lang="en-US" sz="1400" b="1" dirty="0"/>
              <a:t>Social Security: </a:t>
            </a:r>
            <a:r>
              <a:rPr lang="en-US" sz="1400" dirty="0"/>
              <a:t>1-800-772-1213 (TTY 1-800-325-0778)</a:t>
            </a:r>
          </a:p>
          <a:p>
            <a:pPr>
              <a:spcAft>
                <a:spcPts val="500"/>
              </a:spcAft>
            </a:pPr>
            <a:r>
              <a:rPr lang="en-US" sz="1400" i="1" dirty="0"/>
              <a:t>Monday through Friday, 8 a.m. to 7 p.m.</a:t>
            </a:r>
          </a:p>
        </p:txBody>
      </p:sp>
      <p:sp>
        <p:nvSpPr>
          <p:cNvPr id="51" name="Rectangle 50">
            <a:extLst>
              <a:ext uri="{FF2B5EF4-FFF2-40B4-BE49-F238E27FC236}">
                <a16:creationId xmlns:a16="http://schemas.microsoft.com/office/drawing/2014/main" id="{FA786061-DD0F-4645-92C0-4203F89A8333}"/>
              </a:ext>
            </a:extLst>
          </p:cNvPr>
          <p:cNvSpPr/>
          <p:nvPr/>
        </p:nvSpPr>
        <p:spPr>
          <a:xfrm>
            <a:off x="910485" y="4528548"/>
            <a:ext cx="5943600" cy="757130"/>
          </a:xfrm>
          <a:prstGeom prst="rect">
            <a:avLst/>
          </a:prstGeom>
          <a:solidFill>
            <a:schemeClr val="accent5">
              <a:lumMod val="20000"/>
              <a:lumOff val="8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500"/>
              </a:spcAft>
            </a:pPr>
            <a:r>
              <a:rPr lang="en-US" sz="1400" b="1" dirty="0"/>
              <a:t>Medicare: </a:t>
            </a:r>
            <a:r>
              <a:rPr lang="en-US" sz="1400" dirty="0"/>
              <a:t>1-800-MEDICARE (1-800-633-4227) (TTY 1-877-486-2048)</a:t>
            </a:r>
          </a:p>
          <a:p>
            <a:pPr>
              <a:spcAft>
                <a:spcPts val="500"/>
              </a:spcAft>
            </a:pPr>
            <a:r>
              <a:rPr lang="en-US" sz="1400" i="1" dirty="0"/>
              <a:t>24 hours a day, 7 days a week.</a:t>
            </a:r>
          </a:p>
        </p:txBody>
      </p:sp>
      <p:pic>
        <p:nvPicPr>
          <p:cNvPr id="13" name="Graphic 12">
            <a:extLst>
              <a:ext uri="{FF2B5EF4-FFF2-40B4-BE49-F238E27FC236}">
                <a16:creationId xmlns:a16="http://schemas.microsoft.com/office/drawing/2014/main" id="{DDF407E1-BA01-4D02-888E-62A07E8584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2823FFEF-CBDE-4B2B-BEC5-466B18CF1D0D}"/>
              </a:ext>
            </a:extLst>
          </p:cNvPr>
          <p:cNvSpPr>
            <a:spLocks noGrp="1"/>
          </p:cNvSpPr>
          <p:nvPr>
            <p:ph type="sldNum" sz="quarter" idx="12"/>
          </p:nvPr>
        </p:nvSpPr>
        <p:spPr/>
        <p:txBody>
          <a:bodyPr/>
          <a:lstStyle/>
          <a:p>
            <a:fld id="{2723C7C7-B0FF-451D-99FE-9EA893039DFB}" type="slidenum">
              <a:rPr lang="en-US" smtClean="0"/>
              <a:pPr/>
              <a:t>19</a:t>
            </a:fld>
            <a:endParaRPr lang="en-US" dirty="0"/>
          </a:p>
        </p:txBody>
      </p:sp>
    </p:spTree>
    <p:extLst>
      <p:ext uri="{BB962C8B-B14F-4D97-AF65-F5344CB8AC3E}">
        <p14:creationId xmlns:p14="http://schemas.microsoft.com/office/powerpoint/2010/main" val="729214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AF97F0-6615-43E4-9848-0AFB657002E3}"/>
              </a:ext>
            </a:extLst>
          </p:cNvPr>
          <p:cNvSpPr>
            <a:spLocks noGrp="1"/>
          </p:cNvSpPr>
          <p:nvPr>
            <p:ph type="ctrTitle"/>
          </p:nvPr>
        </p:nvSpPr>
        <p:spPr>
          <a:xfrm>
            <a:off x="685800" y="5304558"/>
            <a:ext cx="10881360" cy="492443"/>
          </a:xfrm>
        </p:spPr>
        <p:txBody>
          <a:bodyPr/>
          <a:lstStyle/>
          <a:p>
            <a:r>
              <a:rPr lang="en-US" dirty="0"/>
              <a:t>Welcome to Kaiser Permanente - 2025</a:t>
            </a:r>
          </a:p>
        </p:txBody>
      </p:sp>
      <p:sp>
        <p:nvSpPr>
          <p:cNvPr id="10" name="Subtitle 2">
            <a:extLst>
              <a:ext uri="{FF2B5EF4-FFF2-40B4-BE49-F238E27FC236}">
                <a16:creationId xmlns:a16="http://schemas.microsoft.com/office/drawing/2014/main" id="{4CDAC138-C202-491D-906D-A5EE7FC346A3}"/>
              </a:ext>
            </a:extLst>
          </p:cNvPr>
          <p:cNvSpPr>
            <a:spLocks noGrp="1"/>
          </p:cNvSpPr>
          <p:nvPr>
            <p:ph type="subTitle" idx="4"/>
          </p:nvPr>
        </p:nvSpPr>
        <p:spPr>
          <a:xfrm>
            <a:off x="685800" y="5797001"/>
            <a:ext cx="10881360" cy="1358577"/>
          </a:xfrm>
        </p:spPr>
        <p:txBody>
          <a:bodyPr/>
          <a:lstStyle/>
          <a:p>
            <a:pPr>
              <a:lnSpc>
                <a:spcPct val="100000"/>
              </a:lnSpc>
              <a:spcBef>
                <a:spcPts val="0"/>
              </a:spcBef>
            </a:pPr>
            <a:r>
              <a:rPr lang="en-US" dirty="0"/>
              <a:t>Presenting Medicare 101 and the Kaiser Permanente Medicare health plans</a:t>
            </a:r>
          </a:p>
          <a:p>
            <a:pPr>
              <a:lnSpc>
                <a:spcPct val="100000"/>
              </a:lnSpc>
              <a:spcBef>
                <a:spcPts val="0"/>
              </a:spcBef>
            </a:pPr>
            <a:r>
              <a:rPr lang="en-US" dirty="0"/>
              <a:t>Presented by</a:t>
            </a:r>
          </a:p>
          <a:p>
            <a:pPr>
              <a:lnSpc>
                <a:spcPct val="100000"/>
              </a:lnSpc>
              <a:spcBef>
                <a:spcPts val="0"/>
              </a:spcBef>
            </a:pPr>
            <a:r>
              <a:rPr lang="en-US" dirty="0"/>
              <a:t>Diego Realpe, Kaiser Retiree Solutions Manager</a:t>
            </a:r>
          </a:p>
          <a:p>
            <a:endParaRPr lang="en-US" dirty="0"/>
          </a:p>
        </p:txBody>
      </p:sp>
      <p:pic>
        <p:nvPicPr>
          <p:cNvPr id="12" name="Graphic 11">
            <a:extLst>
              <a:ext uri="{FF2B5EF4-FFF2-40B4-BE49-F238E27FC236}">
                <a16:creationId xmlns:a16="http://schemas.microsoft.com/office/drawing/2014/main" id="{1EF1E459-3658-4BC9-85D7-601324194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6217" y="233561"/>
            <a:ext cx="2275119" cy="259191"/>
          </a:xfrm>
          <a:prstGeom prst="rect">
            <a:avLst/>
          </a:prstGeom>
        </p:spPr>
      </p:pic>
    </p:spTree>
    <p:extLst>
      <p:ext uri="{BB962C8B-B14F-4D97-AF65-F5344CB8AC3E}">
        <p14:creationId xmlns:p14="http://schemas.microsoft.com/office/powerpoint/2010/main" val="388327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7CDFADD-1F22-43FA-B04A-3EFE1B9290E5}"/>
              </a:ext>
            </a:extLst>
          </p:cNvPr>
          <p:cNvSpPr>
            <a:spLocks noGrp="1"/>
          </p:cNvSpPr>
          <p:nvPr>
            <p:ph type="ctrTitle"/>
          </p:nvPr>
        </p:nvSpPr>
        <p:spPr>
          <a:xfrm>
            <a:off x="668383" y="5760117"/>
            <a:ext cx="4159469" cy="492443"/>
          </a:xfrm>
        </p:spPr>
        <p:txBody>
          <a:bodyPr/>
          <a:lstStyle/>
          <a:p>
            <a:r>
              <a:rPr lang="en-US" dirty="0"/>
              <a:t>Questions?</a:t>
            </a:r>
          </a:p>
        </p:txBody>
      </p:sp>
      <p:sp>
        <p:nvSpPr>
          <p:cNvPr id="7" name="Rectangle 6">
            <a:extLst>
              <a:ext uri="{FF2B5EF4-FFF2-40B4-BE49-F238E27FC236}">
                <a16:creationId xmlns:a16="http://schemas.microsoft.com/office/drawing/2014/main" id="{739C06CE-4842-452D-BA50-48986C83C0FE}"/>
              </a:ext>
            </a:extLst>
          </p:cNvPr>
          <p:cNvSpPr/>
          <p:nvPr/>
        </p:nvSpPr>
        <p:spPr>
          <a:xfrm>
            <a:off x="3749663" y="5881624"/>
            <a:ext cx="8442337" cy="710451"/>
          </a:xfrm>
          <a:prstGeom prst="rect">
            <a:avLst/>
          </a:prstGeom>
        </p:spPr>
        <p:txBody>
          <a:bodyPr wrap="square">
            <a:spAutoFit/>
          </a:bodyPr>
          <a:lstStyle/>
          <a:p>
            <a:pPr marL="0" marR="0"/>
            <a:r>
              <a:rPr lang="en-US" sz="1200" dirty="0">
                <a:effectLst/>
                <a:ea typeface="Calibri" panose="020F0502020204030204" pitchFamily="34" charset="0"/>
              </a:rPr>
              <a:t>Kaiser Permanente is an HMO plan with a Medicare contract. Enrollment in Kaiser Permanente depends on contract renewal.</a:t>
            </a:r>
            <a:r>
              <a:rPr lang="en-US" sz="1200" dirty="0">
                <a:effectLst/>
                <a:ea typeface="Times New Roman" panose="02020603050405020304" pitchFamily="18" charset="0"/>
              </a:rPr>
              <a:t> You must reside in the Kaiser Permanente Medicare health plan service area in which you enroll.</a:t>
            </a:r>
            <a:endParaRPr lang="en-US" sz="1200" dirty="0">
              <a:effectLst/>
              <a:ea typeface="Calibri" panose="020F0502020204030204" pitchFamily="34" charset="0"/>
            </a:endParaRPr>
          </a:p>
          <a:p>
            <a:pPr algn="just">
              <a:spcBef>
                <a:spcPts val="500"/>
              </a:spcBef>
            </a:pPr>
            <a:endParaRPr lang="en-US" sz="1200" dirty="0">
              <a:cs typeface="Arial" panose="020B0604020202020204" pitchFamily="34" charset="0"/>
            </a:endParaRPr>
          </a:p>
        </p:txBody>
      </p:sp>
      <p:sp>
        <p:nvSpPr>
          <p:cNvPr id="8" name="Rectangle 3">
            <a:extLst>
              <a:ext uri="{FF2B5EF4-FFF2-40B4-BE49-F238E27FC236}">
                <a16:creationId xmlns:a16="http://schemas.microsoft.com/office/drawing/2014/main" id="{05DFAE79-344D-4337-B47F-8F962BCD550A}"/>
              </a:ext>
            </a:extLst>
          </p:cNvPr>
          <p:cNvSpPr txBox="1">
            <a:spLocks noChangeArrowheads="1"/>
          </p:cNvSpPr>
          <p:nvPr/>
        </p:nvSpPr>
        <p:spPr bwMode="gray">
          <a:xfrm>
            <a:off x="831919" y="6592075"/>
            <a:ext cx="4230203" cy="2092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91440" bIns="45720" numCol="1" anchor="t" anchorCtr="0" compatLnSpc="1">
            <a:prstTxWarp prst="textNoShape">
              <a:avLst/>
            </a:prstTxWarp>
            <a:spAutoFit/>
          </a:bodyPr>
          <a:lstStyle>
            <a:lvl1pPr marL="285750" indent="-285750" algn="l" rtl="0" fontAlgn="base">
              <a:lnSpc>
                <a:spcPct val="95000"/>
              </a:lnSpc>
              <a:spcBef>
                <a:spcPct val="35000"/>
              </a:spcBef>
              <a:spcAft>
                <a:spcPct val="0"/>
              </a:spcAft>
              <a:buClr>
                <a:schemeClr val="tx2"/>
              </a:buClr>
              <a:buFont typeface="Wingdings" charset="0"/>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fontAlgn="base">
              <a:lnSpc>
                <a:spcPct val="95000"/>
              </a:lnSpc>
              <a:spcBef>
                <a:spcPct val="35000"/>
              </a:spcBef>
              <a:spcAft>
                <a:spcPct val="0"/>
              </a:spcAft>
              <a:buClr>
                <a:schemeClr val="tx2"/>
              </a:buClr>
              <a:buFont typeface="Wingdings" charset="0"/>
              <a:buChar char="§"/>
              <a:defRPr>
                <a:solidFill>
                  <a:schemeClr val="tx1"/>
                </a:solidFill>
                <a:latin typeface="+mn-lt"/>
                <a:ea typeface="Arial" charset="0"/>
                <a:cs typeface="+mn-cs"/>
              </a:defRPr>
            </a:lvl3pPr>
            <a:lvl4pPr marL="1600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marL="0" indent="0">
              <a:buNone/>
            </a:pPr>
            <a:r>
              <a:rPr lang="en-US" sz="800" dirty="0"/>
              <a:t>Updated: October 2024</a:t>
            </a:r>
          </a:p>
        </p:txBody>
      </p:sp>
      <p:pic>
        <p:nvPicPr>
          <p:cNvPr id="5" name="Graphic 4">
            <a:extLst>
              <a:ext uri="{FF2B5EF4-FFF2-40B4-BE49-F238E27FC236}">
                <a16:creationId xmlns:a16="http://schemas.microsoft.com/office/drawing/2014/main" id="{6FB090ED-7B1C-4275-9D67-109A80E1D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6217" y="233561"/>
            <a:ext cx="2275119" cy="259191"/>
          </a:xfrm>
          <a:prstGeom prst="rect">
            <a:avLst/>
          </a:prstGeom>
        </p:spPr>
      </p:pic>
      <p:sp>
        <p:nvSpPr>
          <p:cNvPr id="6" name="Slide Number Placeholder 6">
            <a:extLst>
              <a:ext uri="{FF2B5EF4-FFF2-40B4-BE49-F238E27FC236}">
                <a16:creationId xmlns:a16="http://schemas.microsoft.com/office/drawing/2014/main" id="{727F8A93-7771-4579-825D-104CC39AD44D}"/>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20</a:t>
            </a:fld>
            <a:endParaRPr lang="en-US" dirty="0"/>
          </a:p>
        </p:txBody>
      </p:sp>
    </p:spTree>
    <p:extLst>
      <p:ext uri="{BB962C8B-B14F-4D97-AF65-F5344CB8AC3E}">
        <p14:creationId xmlns:p14="http://schemas.microsoft.com/office/powerpoint/2010/main" val="38044887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ECC5A59-7155-4F94-B8FA-275DFA7B6673}"/>
              </a:ext>
            </a:extLst>
          </p:cNvPr>
          <p:cNvGrpSpPr/>
          <p:nvPr/>
        </p:nvGrpSpPr>
        <p:grpSpPr>
          <a:xfrm>
            <a:off x="0" y="-183759"/>
            <a:ext cx="6293429" cy="7041759"/>
            <a:chOff x="0" y="-85725"/>
            <a:chExt cx="1586292" cy="3285030"/>
          </a:xfrm>
        </p:grpSpPr>
        <p:sp>
          <p:nvSpPr>
            <p:cNvPr id="8" name="Freeform 3">
              <a:extLst>
                <a:ext uri="{FF2B5EF4-FFF2-40B4-BE49-F238E27FC236}">
                  <a16:creationId xmlns:a16="http://schemas.microsoft.com/office/drawing/2014/main" id="{350B1CDB-416D-4B27-B6C2-090A4DF176CD}"/>
                </a:ext>
              </a:extLst>
            </p:cNvPr>
            <p:cNvSpPr/>
            <p:nvPr/>
          </p:nvSpPr>
          <p:spPr>
            <a:xfrm>
              <a:off x="0" y="0"/>
              <a:ext cx="1586292" cy="3199305"/>
            </a:xfrm>
            <a:custGeom>
              <a:avLst/>
              <a:gdLst/>
              <a:ahLst/>
              <a:cxnLst/>
              <a:rect l="l" t="t" r="r" b="b"/>
              <a:pathLst>
                <a:path w="1510824" h="3199305">
                  <a:moveTo>
                    <a:pt x="6748" y="0"/>
                  </a:moveTo>
                  <a:lnTo>
                    <a:pt x="1504076" y="0"/>
                  </a:lnTo>
                  <a:cubicBezTo>
                    <a:pt x="1507803" y="0"/>
                    <a:pt x="1510824" y="3021"/>
                    <a:pt x="1510824" y="6748"/>
                  </a:cubicBezTo>
                  <a:lnTo>
                    <a:pt x="1510824" y="3192557"/>
                  </a:lnTo>
                  <a:cubicBezTo>
                    <a:pt x="1510824" y="3196284"/>
                    <a:pt x="1507803" y="3199305"/>
                    <a:pt x="1504076" y="3199305"/>
                  </a:cubicBezTo>
                  <a:lnTo>
                    <a:pt x="6748" y="3199305"/>
                  </a:lnTo>
                  <a:cubicBezTo>
                    <a:pt x="3021" y="3199305"/>
                    <a:pt x="0" y="3196284"/>
                    <a:pt x="0" y="3192557"/>
                  </a:cubicBezTo>
                  <a:lnTo>
                    <a:pt x="0" y="6748"/>
                  </a:lnTo>
                  <a:cubicBezTo>
                    <a:pt x="0" y="3021"/>
                    <a:pt x="3021" y="0"/>
                    <a:pt x="6748" y="0"/>
                  </a:cubicBezTo>
                  <a:close/>
                </a:path>
              </a:pathLst>
            </a:custGeom>
            <a:solidFill>
              <a:srgbClr val="4F9FB0"/>
            </a:solidFill>
          </p:spPr>
        </p:sp>
        <p:sp>
          <p:nvSpPr>
            <p:cNvPr id="9" name="TextBox 4">
              <a:extLst>
                <a:ext uri="{FF2B5EF4-FFF2-40B4-BE49-F238E27FC236}">
                  <a16:creationId xmlns:a16="http://schemas.microsoft.com/office/drawing/2014/main" id="{FF6C09AD-85E4-4994-8FC6-D3B8B7702B00}"/>
                </a:ext>
              </a:extLst>
            </p:cNvPr>
            <p:cNvSpPr txBox="1"/>
            <p:nvPr/>
          </p:nvSpPr>
          <p:spPr>
            <a:xfrm>
              <a:off x="0" y="-85725"/>
              <a:ext cx="812800" cy="898525"/>
            </a:xfrm>
            <a:prstGeom prst="rect">
              <a:avLst/>
            </a:prstGeom>
          </p:spPr>
          <p:txBody>
            <a:bodyPr lIns="33867" tIns="33867" rIns="33867" bIns="33867" rtlCol="0" anchor="ctr"/>
            <a:lstStyle/>
            <a:p>
              <a:pPr algn="ctr" defTabSz="609630">
                <a:lnSpc>
                  <a:spcPts val="1960"/>
                </a:lnSpc>
              </a:pPr>
              <a:endParaRPr sz="1200" dirty="0">
                <a:solidFill>
                  <a:prstClr val="black"/>
                </a:solidFill>
                <a:latin typeface="Calibri"/>
              </a:endParaRPr>
            </a:p>
          </p:txBody>
        </p:sp>
      </p:grpSp>
      <p:sp>
        <p:nvSpPr>
          <p:cNvPr id="5" name="TextBox 4">
            <a:extLst>
              <a:ext uri="{FF2B5EF4-FFF2-40B4-BE49-F238E27FC236}">
                <a16:creationId xmlns:a16="http://schemas.microsoft.com/office/drawing/2014/main" id="{B4B3C056-23E6-4974-BE16-6076F5AC97D8}"/>
              </a:ext>
            </a:extLst>
          </p:cNvPr>
          <p:cNvSpPr txBox="1"/>
          <p:nvPr/>
        </p:nvSpPr>
        <p:spPr>
          <a:xfrm>
            <a:off x="219874" y="609600"/>
            <a:ext cx="5512469" cy="1938992"/>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General Overview:</a:t>
            </a:r>
          </a:p>
          <a:p>
            <a:r>
              <a:rPr lang="en-US" sz="4000" b="1" dirty="0">
                <a:solidFill>
                  <a:schemeClr val="bg1"/>
                </a:solidFill>
                <a:latin typeface="Arial" panose="020B0604020202020204" pitchFamily="34" charset="0"/>
                <a:cs typeface="Arial" panose="020B0604020202020204" pitchFamily="34" charset="0"/>
              </a:rPr>
              <a:t>SISC Medicare Health</a:t>
            </a:r>
          </a:p>
          <a:p>
            <a:r>
              <a:rPr lang="en-US" sz="4000" b="1" dirty="0">
                <a:solidFill>
                  <a:schemeClr val="bg1"/>
                </a:solidFill>
                <a:latin typeface="Arial" panose="020B0604020202020204" pitchFamily="34" charset="0"/>
                <a:cs typeface="Arial" panose="020B0604020202020204" pitchFamily="34" charset="0"/>
              </a:rPr>
              <a:t>Plan Options</a:t>
            </a:r>
          </a:p>
        </p:txBody>
      </p:sp>
      <p:grpSp>
        <p:nvGrpSpPr>
          <p:cNvPr id="13" name="Group 2">
            <a:extLst>
              <a:ext uri="{FF2B5EF4-FFF2-40B4-BE49-F238E27FC236}">
                <a16:creationId xmlns:a16="http://schemas.microsoft.com/office/drawing/2014/main" id="{337CBD16-A78E-4B52-BD15-F7F266E7A255}"/>
              </a:ext>
            </a:extLst>
          </p:cNvPr>
          <p:cNvGrpSpPr/>
          <p:nvPr/>
        </p:nvGrpSpPr>
        <p:grpSpPr>
          <a:xfrm>
            <a:off x="5579302" y="-183759"/>
            <a:ext cx="1311355" cy="7041759"/>
            <a:chOff x="0" y="-85725"/>
            <a:chExt cx="1510824" cy="3285030"/>
          </a:xfrm>
        </p:grpSpPr>
        <p:sp>
          <p:nvSpPr>
            <p:cNvPr id="14" name="Freeform 3">
              <a:extLst>
                <a:ext uri="{FF2B5EF4-FFF2-40B4-BE49-F238E27FC236}">
                  <a16:creationId xmlns:a16="http://schemas.microsoft.com/office/drawing/2014/main" id="{29C57E47-A032-4052-B250-100E8C3932FA}"/>
                </a:ext>
              </a:extLst>
            </p:cNvPr>
            <p:cNvSpPr/>
            <p:nvPr/>
          </p:nvSpPr>
          <p:spPr>
            <a:xfrm>
              <a:off x="0" y="0"/>
              <a:ext cx="1510824" cy="3199305"/>
            </a:xfrm>
            <a:custGeom>
              <a:avLst/>
              <a:gdLst/>
              <a:ahLst/>
              <a:cxnLst/>
              <a:rect l="l" t="t" r="r" b="b"/>
              <a:pathLst>
                <a:path w="1510824" h="3199305">
                  <a:moveTo>
                    <a:pt x="6748" y="0"/>
                  </a:moveTo>
                  <a:lnTo>
                    <a:pt x="1504076" y="0"/>
                  </a:lnTo>
                  <a:cubicBezTo>
                    <a:pt x="1507803" y="0"/>
                    <a:pt x="1510824" y="3021"/>
                    <a:pt x="1510824" y="6748"/>
                  </a:cubicBezTo>
                  <a:lnTo>
                    <a:pt x="1510824" y="3192557"/>
                  </a:lnTo>
                  <a:cubicBezTo>
                    <a:pt x="1510824" y="3196284"/>
                    <a:pt x="1507803" y="3199305"/>
                    <a:pt x="1504076" y="3199305"/>
                  </a:cubicBezTo>
                  <a:lnTo>
                    <a:pt x="6748" y="3199305"/>
                  </a:lnTo>
                  <a:cubicBezTo>
                    <a:pt x="3021" y="3199305"/>
                    <a:pt x="0" y="3196284"/>
                    <a:pt x="0" y="3192557"/>
                  </a:cubicBezTo>
                  <a:lnTo>
                    <a:pt x="0" y="6748"/>
                  </a:lnTo>
                  <a:cubicBezTo>
                    <a:pt x="0" y="3021"/>
                    <a:pt x="3021" y="0"/>
                    <a:pt x="6748" y="0"/>
                  </a:cubicBezTo>
                  <a:close/>
                </a:path>
              </a:pathLst>
            </a:custGeom>
            <a:solidFill>
              <a:srgbClr val="4F9FB0">
                <a:alpha val="72000"/>
              </a:srgbClr>
            </a:solidFill>
          </p:spPr>
        </p:sp>
        <p:sp>
          <p:nvSpPr>
            <p:cNvPr id="15" name="TextBox 4">
              <a:extLst>
                <a:ext uri="{FF2B5EF4-FFF2-40B4-BE49-F238E27FC236}">
                  <a16:creationId xmlns:a16="http://schemas.microsoft.com/office/drawing/2014/main" id="{12BD931B-6536-4F15-9301-70224D225BDE}"/>
                </a:ext>
              </a:extLst>
            </p:cNvPr>
            <p:cNvSpPr txBox="1"/>
            <p:nvPr/>
          </p:nvSpPr>
          <p:spPr>
            <a:xfrm>
              <a:off x="0" y="-85725"/>
              <a:ext cx="812800" cy="898525"/>
            </a:xfrm>
            <a:prstGeom prst="rect">
              <a:avLst/>
            </a:prstGeom>
          </p:spPr>
          <p:txBody>
            <a:bodyPr lIns="33867" tIns="33867" rIns="33867" bIns="33867" rtlCol="0" anchor="ctr"/>
            <a:lstStyle/>
            <a:p>
              <a:pPr algn="ctr" defTabSz="609630">
                <a:lnSpc>
                  <a:spcPts val="1960"/>
                </a:lnSpc>
              </a:pPr>
              <a:endParaRPr sz="1200" dirty="0">
                <a:solidFill>
                  <a:prstClr val="black"/>
                </a:solidFill>
                <a:latin typeface="Calibri"/>
              </a:endParaRPr>
            </a:p>
          </p:txBody>
        </p:sp>
      </p:grpSp>
      <p:cxnSp>
        <p:nvCxnSpPr>
          <p:cNvPr id="6" name="Straight Connector 5">
            <a:extLst>
              <a:ext uri="{FF2B5EF4-FFF2-40B4-BE49-F238E27FC236}">
                <a16:creationId xmlns:a16="http://schemas.microsoft.com/office/drawing/2014/main" id="{6EFAF714-2328-44B2-B03A-18EB3A3D17B4}"/>
              </a:ext>
            </a:extLst>
          </p:cNvPr>
          <p:cNvCxnSpPr>
            <a:cxnSpLocks/>
          </p:cNvCxnSpPr>
          <p:nvPr/>
        </p:nvCxnSpPr>
        <p:spPr>
          <a:xfrm>
            <a:off x="219874" y="1260022"/>
            <a:ext cx="544868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37094DF9-817F-4F5E-946B-7D10ACC6BCDA}"/>
              </a:ext>
            </a:extLst>
          </p:cNvPr>
          <p:cNvSpPr txBox="1"/>
          <p:nvPr/>
        </p:nvSpPr>
        <p:spPr>
          <a:xfrm>
            <a:off x="219874" y="5707915"/>
            <a:ext cx="6210636" cy="830997"/>
          </a:xfrm>
          <a:prstGeom prst="rect">
            <a:avLst/>
          </a:prstGeom>
          <a:noFill/>
        </p:spPr>
        <p:txBody>
          <a:bodyPr wrap="square">
            <a:spAutoFit/>
          </a:bodyPr>
          <a:lstStyle/>
          <a:p>
            <a:r>
              <a:rPr lang="en-US" sz="2400" b="1" spc="-100" dirty="0">
                <a:solidFill>
                  <a:schemeClr val="bg1"/>
                </a:solidFill>
                <a:latin typeface="+mj-lt"/>
                <a:ea typeface="+mj-ea"/>
                <a:cs typeface="+mj-cs"/>
              </a:rPr>
              <a:t>Presented by:</a:t>
            </a:r>
          </a:p>
          <a:p>
            <a:r>
              <a:rPr lang="en-US" sz="2400" b="1" spc="-100" dirty="0">
                <a:solidFill>
                  <a:schemeClr val="bg1"/>
                </a:solidFill>
                <a:latin typeface="+mj-lt"/>
                <a:ea typeface="+mj-ea"/>
                <a:cs typeface="+mj-cs"/>
              </a:rPr>
              <a:t>Frank Impastato, Account Manager</a:t>
            </a:r>
          </a:p>
        </p:txBody>
      </p:sp>
      <p:sp>
        <p:nvSpPr>
          <p:cNvPr id="19" name="TextBox 18">
            <a:extLst>
              <a:ext uri="{FF2B5EF4-FFF2-40B4-BE49-F238E27FC236}">
                <a16:creationId xmlns:a16="http://schemas.microsoft.com/office/drawing/2014/main" id="{962466B8-970A-48D6-8BAD-25BCC2EC8A15}"/>
              </a:ext>
            </a:extLst>
          </p:cNvPr>
          <p:cNvSpPr txBox="1"/>
          <p:nvPr/>
        </p:nvSpPr>
        <p:spPr>
          <a:xfrm>
            <a:off x="219874" y="3884657"/>
            <a:ext cx="6210636" cy="830997"/>
          </a:xfrm>
          <a:prstGeom prst="rect">
            <a:avLst/>
          </a:prstGeom>
          <a:noFill/>
        </p:spPr>
        <p:txBody>
          <a:bodyPr wrap="square">
            <a:spAutoFit/>
          </a:bodyPr>
          <a:lstStyle/>
          <a:p>
            <a:r>
              <a:rPr lang="en-US" sz="2400" b="1" spc="-100" dirty="0">
                <a:solidFill>
                  <a:schemeClr val="bg1"/>
                </a:solidFill>
                <a:latin typeface="+mj-lt"/>
                <a:ea typeface="+mj-ea"/>
                <a:cs typeface="+mj-cs"/>
              </a:rPr>
              <a:t>Marin Community College District</a:t>
            </a:r>
          </a:p>
          <a:p>
            <a:r>
              <a:rPr lang="en-US" sz="2400" b="1" spc="-100" dirty="0">
                <a:solidFill>
                  <a:schemeClr val="bg1"/>
                </a:solidFill>
                <a:latin typeface="+mj-lt"/>
                <a:ea typeface="+mj-ea"/>
                <a:cs typeface="+mj-cs"/>
              </a:rPr>
              <a:t>May 2025</a:t>
            </a:r>
          </a:p>
        </p:txBody>
      </p:sp>
      <p:pic>
        <p:nvPicPr>
          <p:cNvPr id="16" name="Picture 2">
            <a:extLst>
              <a:ext uri="{FF2B5EF4-FFF2-40B4-BE49-F238E27FC236}">
                <a16:creationId xmlns:a16="http://schemas.microsoft.com/office/drawing/2014/main" id="{020B75CC-AF5F-4591-92AF-146AA39F7C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018" y="5344977"/>
            <a:ext cx="2851578" cy="94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288C416C-1BAB-4527-B5C7-A41C3FCB5EC3}"/>
              </a:ext>
            </a:extLst>
          </p:cNvPr>
          <p:cNvSpPr>
            <a:spLocks noGrp="1"/>
          </p:cNvSpPr>
          <p:nvPr>
            <p:ph type="sldNum" sz="quarter" idx="12"/>
          </p:nvPr>
        </p:nvSpPr>
        <p:spPr/>
        <p:txBody>
          <a:bodyPr/>
          <a:lstStyle/>
          <a:p>
            <a:fld id="{1B559DBB-C45F-461D-8AEE-61FFC6EFADA2}" type="slidenum">
              <a:rPr lang="en-US" smtClean="0"/>
              <a:t>21</a:t>
            </a:fld>
            <a:endParaRPr lang="en-US" dirty="0"/>
          </a:p>
        </p:txBody>
      </p:sp>
    </p:spTree>
    <p:extLst>
      <p:ext uri="{BB962C8B-B14F-4D97-AF65-F5344CB8AC3E}">
        <p14:creationId xmlns:p14="http://schemas.microsoft.com/office/powerpoint/2010/main" val="279439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289" y="864750"/>
            <a:ext cx="9869331" cy="5527885"/>
          </a:xfrm>
        </p:spPr>
        <p:txBody>
          <a:bodyPr>
            <a:normAutofit fontScale="85000" lnSpcReduction="20000"/>
          </a:bodyPr>
          <a:lstStyle/>
          <a:p>
            <a:pPr marL="0" indent="0">
              <a:buNone/>
            </a:pPr>
            <a:endParaRPr lang="en-US" sz="3100" dirty="0"/>
          </a:p>
          <a:p>
            <a:r>
              <a:rPr lang="en-US" sz="3100" dirty="0"/>
              <a:t>Retirees </a:t>
            </a:r>
            <a:r>
              <a:rPr lang="en-US" sz="3100" dirty="0">
                <a:solidFill>
                  <a:srgbClr val="FF0000"/>
                </a:solidFill>
              </a:rPr>
              <a:t>under age 65 </a:t>
            </a:r>
            <a:r>
              <a:rPr lang="en-US" sz="3100" dirty="0"/>
              <a:t>select from options that mirror the active employee plans available for districts corresponding bargaining units.</a:t>
            </a:r>
          </a:p>
          <a:p>
            <a:pPr marL="0" indent="0">
              <a:buNone/>
            </a:pPr>
            <a:endParaRPr lang="en-US" sz="3100" dirty="0"/>
          </a:p>
          <a:p>
            <a:r>
              <a:rPr lang="en-US" sz="3100" dirty="0"/>
              <a:t>SISC offers member districts the choice of offering several Retiree Health Plan Options. </a:t>
            </a:r>
          </a:p>
          <a:p>
            <a:endParaRPr lang="en-US" sz="3100" dirty="0"/>
          </a:p>
          <a:p>
            <a:r>
              <a:rPr lang="en-US" sz="3100" dirty="0"/>
              <a:t>Each District will have different options, so you will need to check with your district benefit office in advance of retirement to see which options, if any, may be available to you.</a:t>
            </a:r>
          </a:p>
          <a:p>
            <a:endParaRPr lang="en-US" sz="3100" dirty="0"/>
          </a:p>
          <a:p>
            <a:pPr marL="182880" lvl="1"/>
            <a:r>
              <a:rPr lang="en-US" sz="3100" dirty="0"/>
              <a:t>SISC </a:t>
            </a:r>
            <a:r>
              <a:rPr lang="en-US" sz="3100" dirty="0">
                <a:solidFill>
                  <a:srgbClr val="FF0000"/>
                </a:solidFill>
              </a:rPr>
              <a:t>cannot answer </a:t>
            </a:r>
            <a:r>
              <a:rPr lang="en-US" sz="3100" dirty="0"/>
              <a:t>questions regarding district contributions or eligibility for post-retirement benefits.</a:t>
            </a:r>
          </a:p>
          <a:p>
            <a:pPr marL="182880" lvl="1"/>
            <a:endParaRPr lang="en-US" sz="3100" dirty="0"/>
          </a:p>
          <a:p>
            <a:pPr marL="182880" lvl="1"/>
            <a:r>
              <a:rPr lang="en-US" sz="3100" dirty="0"/>
              <a:t>Districts may offer SISC’s direct billing program for eligible retirees who do not receive a district contribution.</a:t>
            </a:r>
          </a:p>
          <a:p>
            <a:pPr marL="182880" lvl="1"/>
            <a:endParaRPr lang="en-US" sz="4900" b="1" dirty="0">
              <a:solidFill>
                <a:schemeClr val="tx2"/>
              </a:solidFill>
            </a:endParaRPr>
          </a:p>
          <a:p>
            <a:endParaRPr lang="en-US" dirty="0">
              <a:solidFill>
                <a:schemeClr val="accent1"/>
              </a:solidFill>
            </a:endParaRPr>
          </a:p>
          <a:p>
            <a:pPr marL="0" indent="0">
              <a:buNone/>
            </a:pPr>
            <a:endParaRPr lang="en-US" sz="2500" dirty="0">
              <a:solidFill>
                <a:schemeClr val="accent1"/>
              </a:solidFill>
            </a:endParaRPr>
          </a:p>
          <a:p>
            <a:pPr marL="548640" lvl="2" indent="0">
              <a:buNone/>
            </a:pPr>
            <a:endParaRPr lang="en-US" sz="4700" dirty="0">
              <a:solidFill>
                <a:schemeClr val="tx2"/>
              </a:solidFill>
            </a:endParaRPr>
          </a:p>
          <a:p>
            <a:pPr lvl="1"/>
            <a:endParaRPr lang="en-US" sz="4800" dirty="0">
              <a:solidFill>
                <a:schemeClr val="tx2"/>
              </a:solidFill>
            </a:endParaRPr>
          </a:p>
          <a:p>
            <a:pPr marL="0" indent="0">
              <a:buNone/>
            </a:pPr>
            <a:endParaRPr lang="en-US" sz="4900" dirty="0">
              <a:solidFill>
                <a:schemeClr val="tx2"/>
              </a:solidFill>
            </a:endParaRPr>
          </a:p>
          <a:p>
            <a:pPr lvl="1" indent="-685800"/>
            <a:endParaRPr lang="en-US" sz="3200" b="1" dirty="0"/>
          </a:p>
        </p:txBody>
      </p:sp>
      <p:sp>
        <p:nvSpPr>
          <p:cNvPr id="4" name="Slide Number Placeholder 3"/>
          <p:cNvSpPr>
            <a:spLocks noGrp="1"/>
          </p:cNvSpPr>
          <p:nvPr>
            <p:ph type="sldNum" sz="quarter" idx="12"/>
          </p:nvPr>
        </p:nvSpPr>
        <p:spPr>
          <a:xfrm>
            <a:off x="9144000" y="-24384"/>
            <a:ext cx="1066800" cy="329184"/>
          </a:xfrm>
        </p:spPr>
        <p:txBody>
          <a:bodyPr/>
          <a:lstStyle/>
          <a:p>
            <a:pPr>
              <a:defRPr/>
            </a:pPr>
            <a:fld id="{0CFEC368-1D7A-4F81-ABF6-AE0E36BAF64C}" type="slidenum">
              <a:rPr lang="en-US" sz="1400" b="1">
                <a:solidFill>
                  <a:srgbClr val="FFFFFF"/>
                </a:solidFill>
                <a:latin typeface="Arial"/>
              </a:rPr>
              <a:pPr>
                <a:defRPr/>
              </a:pPr>
              <a:t>22</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D638AC86-ADD3-4064-A7CC-4F247F468664}"/>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E22EECC9-F09D-4A1F-94B5-D97C4ED7978E}"/>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05D6FD24-E6D4-465E-82CB-54E6F5253C02}"/>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0CF75033-7FEE-4325-ACE7-FD8E5ACE5BB9}"/>
              </a:ext>
            </a:extLst>
          </p:cNvPr>
          <p:cNvSpPr txBox="1"/>
          <p:nvPr/>
        </p:nvSpPr>
        <p:spPr>
          <a:xfrm>
            <a:off x="1341523" y="140208"/>
            <a:ext cx="9106084" cy="584775"/>
          </a:xfrm>
          <a:prstGeom prst="rect">
            <a:avLst/>
          </a:prstGeom>
          <a:noFill/>
        </p:spPr>
        <p:txBody>
          <a:bodyPr wrap="none" rtlCol="0">
            <a:spAutoFit/>
          </a:bodyPr>
          <a:lstStyle/>
          <a:p>
            <a:pPr algn="ctr"/>
            <a:r>
              <a:rPr lang="en-US" sz="3200" b="1" dirty="0">
                <a:solidFill>
                  <a:schemeClr val="bg1"/>
                </a:solidFill>
              </a:rPr>
              <a:t>Does SISC Offer Health Benefits for District Retirees?</a:t>
            </a:r>
            <a:endParaRPr lang="en-US" sz="3200" dirty="0">
              <a:solidFill>
                <a:schemeClr val="bg1"/>
              </a:solidFill>
            </a:endParaRPr>
          </a:p>
        </p:txBody>
      </p:sp>
      <p:sp>
        <p:nvSpPr>
          <p:cNvPr id="11" name="Slide Number Placeholder 6">
            <a:extLst>
              <a:ext uri="{FF2B5EF4-FFF2-40B4-BE49-F238E27FC236}">
                <a16:creationId xmlns:a16="http://schemas.microsoft.com/office/drawing/2014/main" id="{A64782AF-CD43-4C2E-A1B2-14F94F7B4E0C}"/>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22</a:t>
            </a:fld>
            <a:endParaRPr lang="en-US" dirty="0"/>
          </a:p>
        </p:txBody>
      </p:sp>
    </p:spTree>
    <p:extLst>
      <p:ext uri="{BB962C8B-B14F-4D97-AF65-F5344CB8AC3E}">
        <p14:creationId xmlns:p14="http://schemas.microsoft.com/office/powerpoint/2010/main" val="200838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864751"/>
            <a:ext cx="11269435" cy="6079682"/>
          </a:xfrm>
        </p:spPr>
        <p:txBody>
          <a:bodyPr>
            <a:normAutofit fontScale="25000" lnSpcReduction="20000"/>
          </a:bodyPr>
          <a:lstStyle/>
          <a:p>
            <a:pPr marL="0" indent="0">
              <a:buNone/>
            </a:pPr>
            <a:r>
              <a:rPr lang="en-US" sz="9600" dirty="0"/>
              <a:t>Regardless of plan option selected, it is very important to understand all of the following:</a:t>
            </a:r>
          </a:p>
          <a:p>
            <a:pPr marL="457200" lvl="1" indent="0">
              <a:buNone/>
            </a:pPr>
            <a:endParaRPr lang="en-US" sz="8800" dirty="0"/>
          </a:p>
          <a:p>
            <a:pPr lvl="1"/>
            <a:r>
              <a:rPr lang="en-US" sz="8800" dirty="0"/>
              <a:t>Retired members must enroll in Medicare Parts A &amp; B on the </a:t>
            </a:r>
            <a:r>
              <a:rPr lang="en-US" sz="8800" dirty="0">
                <a:solidFill>
                  <a:srgbClr val="FF0000"/>
                </a:solidFill>
              </a:rPr>
              <a:t>first date of eligibility</a:t>
            </a:r>
            <a:r>
              <a:rPr lang="en-US" sz="8800" dirty="0"/>
              <a:t>.</a:t>
            </a:r>
          </a:p>
          <a:p>
            <a:pPr lvl="1"/>
            <a:endParaRPr lang="en-US" sz="8800" dirty="0"/>
          </a:p>
          <a:p>
            <a:pPr lvl="1"/>
            <a:r>
              <a:rPr lang="en-US" sz="8800" dirty="0"/>
              <a:t>Members working past age 65 must enroll in Medicare Parts A &amp; B on the first date following retirement.</a:t>
            </a:r>
          </a:p>
          <a:p>
            <a:pPr lvl="1"/>
            <a:endParaRPr lang="en-US" sz="8800" b="1" dirty="0"/>
          </a:p>
          <a:p>
            <a:pPr lvl="1"/>
            <a:r>
              <a:rPr lang="en-US" sz="8800" dirty="0"/>
              <a:t>Retired Medicare-eligible members must </a:t>
            </a:r>
            <a:r>
              <a:rPr lang="en-US" sz="8800" dirty="0">
                <a:solidFill>
                  <a:srgbClr val="FF0000"/>
                </a:solidFill>
              </a:rPr>
              <a:t>maintain continuous enrollment </a:t>
            </a:r>
            <a:r>
              <a:rPr lang="en-US" sz="8800" dirty="0"/>
              <a:t>in Medicare    Parts A &amp; B or be subject to disenrollment and/or higher surcharged premiums.</a:t>
            </a:r>
          </a:p>
          <a:p>
            <a:pPr lvl="1"/>
            <a:endParaRPr lang="en-US" sz="8800" dirty="0"/>
          </a:p>
          <a:p>
            <a:pPr lvl="1"/>
            <a:r>
              <a:rPr lang="en-US" sz="8800" dirty="0"/>
              <a:t>Per CMS rules, members may only be enrolled in one Medicare Part D prescription            drug plan.</a:t>
            </a:r>
          </a:p>
          <a:p>
            <a:pPr lvl="1"/>
            <a:endParaRPr lang="en-US" sz="8800" dirty="0"/>
          </a:p>
          <a:p>
            <a:pPr lvl="1"/>
            <a:r>
              <a:rPr lang="en-US" sz="8800" dirty="0"/>
              <a:t>All of the SISC Prescription Drug Plans are considered Creditable Coverage.</a:t>
            </a:r>
          </a:p>
          <a:p>
            <a:pPr lvl="1"/>
            <a:endParaRPr lang="en-US" sz="8800" dirty="0"/>
          </a:p>
          <a:p>
            <a:pPr lvl="1"/>
            <a:r>
              <a:rPr lang="en-US" sz="8800" dirty="0"/>
              <a:t>Retirees who do not enroll upon retirement will not be permitted to enroll in SISC        Health Benefits at a future date.  </a:t>
            </a:r>
          </a:p>
          <a:p>
            <a:pPr lvl="1"/>
            <a:endParaRPr lang="en-US" sz="8800" dirty="0"/>
          </a:p>
          <a:p>
            <a:pPr lvl="1"/>
            <a:r>
              <a:rPr lang="en-US" sz="8800" dirty="0"/>
              <a:t>Dependents may be added/dropped at the annual open enrollment.</a:t>
            </a:r>
          </a:p>
          <a:p>
            <a:endParaRPr lang="en-US" dirty="0"/>
          </a:p>
        </p:txBody>
      </p:sp>
      <p:grpSp>
        <p:nvGrpSpPr>
          <p:cNvPr id="5" name="Group 3">
            <a:extLst>
              <a:ext uri="{FF2B5EF4-FFF2-40B4-BE49-F238E27FC236}">
                <a16:creationId xmlns:a16="http://schemas.microsoft.com/office/drawing/2014/main" id="{1B3A2770-4D69-4829-B60E-35F09AFE77DF}"/>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1161A2E2-1EF3-4777-84E4-5D731A013E4B}"/>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EFA188EF-A5D4-4DF9-9040-88D3C9850DC8}"/>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C8E899D4-DC02-4C47-9AEB-94EB09496112}"/>
              </a:ext>
            </a:extLst>
          </p:cNvPr>
          <p:cNvSpPr txBox="1"/>
          <p:nvPr/>
        </p:nvSpPr>
        <p:spPr>
          <a:xfrm>
            <a:off x="2748929" y="96262"/>
            <a:ext cx="6694140" cy="584775"/>
          </a:xfrm>
          <a:prstGeom prst="rect">
            <a:avLst/>
          </a:prstGeom>
          <a:noFill/>
        </p:spPr>
        <p:txBody>
          <a:bodyPr wrap="none" rtlCol="0">
            <a:spAutoFit/>
          </a:bodyPr>
          <a:lstStyle/>
          <a:p>
            <a:r>
              <a:rPr lang="en-US" sz="3200" b="1" dirty="0">
                <a:solidFill>
                  <a:schemeClr val="bg1"/>
                </a:solidFill>
              </a:rPr>
              <a:t>Important Details for Retirees Age 65+</a:t>
            </a:r>
            <a:endParaRPr lang="en-US" sz="3200" dirty="0">
              <a:solidFill>
                <a:schemeClr val="bg1"/>
              </a:solidFill>
            </a:endParaRPr>
          </a:p>
        </p:txBody>
      </p:sp>
      <p:sp>
        <p:nvSpPr>
          <p:cNvPr id="9" name="Slide Number Placeholder 6">
            <a:extLst>
              <a:ext uri="{FF2B5EF4-FFF2-40B4-BE49-F238E27FC236}">
                <a16:creationId xmlns:a16="http://schemas.microsoft.com/office/drawing/2014/main" id="{8110819C-4277-4A14-A649-62DA7350B088}"/>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23</a:t>
            </a:fld>
            <a:endParaRPr lang="en-US" dirty="0"/>
          </a:p>
        </p:txBody>
      </p:sp>
    </p:spTree>
    <p:extLst>
      <p:ext uri="{BB962C8B-B14F-4D97-AF65-F5344CB8AC3E}">
        <p14:creationId xmlns:p14="http://schemas.microsoft.com/office/powerpoint/2010/main" val="163391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4" y="675287"/>
            <a:ext cx="9192985" cy="4970118"/>
          </a:xfrm>
        </p:spPr>
        <p:txBody>
          <a:bodyPr>
            <a:normAutofit fontScale="25000" lnSpcReduction="20000"/>
          </a:bodyPr>
          <a:lstStyle/>
          <a:p>
            <a:pPr marL="0" indent="0">
              <a:buNone/>
            </a:pPr>
            <a:endParaRPr lang="en-US" sz="9600" b="1" dirty="0"/>
          </a:p>
          <a:p>
            <a:pPr marL="182880" lvl="1"/>
            <a:r>
              <a:rPr lang="en-US" sz="9600" b="1" dirty="0"/>
              <a:t>Companion Care Medicare Supplement Plan</a:t>
            </a:r>
          </a:p>
          <a:p>
            <a:pPr lvl="1"/>
            <a:r>
              <a:rPr lang="en-US" sz="9600" dirty="0"/>
              <a:t>Single $469 per member per month  </a:t>
            </a:r>
          </a:p>
          <a:p>
            <a:pPr marL="457200" lvl="1" indent="0">
              <a:buNone/>
            </a:pPr>
            <a:endParaRPr lang="en-US" sz="9600" dirty="0"/>
          </a:p>
          <a:p>
            <a:r>
              <a:rPr lang="en-US" sz="9600" b="1" dirty="0"/>
              <a:t>Kaiser Permanente Senior Advantage (KPSA) Plan </a:t>
            </a:r>
            <a:r>
              <a:rPr lang="en-US" sz="9600" dirty="0"/>
              <a:t>(HMO)</a:t>
            </a:r>
          </a:p>
          <a:p>
            <a:pPr lvl="1"/>
            <a:r>
              <a:rPr lang="en-US" sz="9600" dirty="0"/>
              <a:t>Single $351 per member per month</a:t>
            </a:r>
          </a:p>
          <a:p>
            <a:pPr lvl="1"/>
            <a:endParaRPr lang="en-US" sz="9600" b="1" dirty="0"/>
          </a:p>
          <a:p>
            <a:pPr marL="182880" lvl="1"/>
            <a:r>
              <a:rPr lang="en-US" sz="9600" b="1" dirty="0"/>
              <a:t>Blue Shield PPO for Retirees under age 65 </a:t>
            </a:r>
          </a:p>
          <a:p>
            <a:pPr marL="457200" lvl="2"/>
            <a:r>
              <a:rPr lang="en-US" sz="8000" dirty="0"/>
              <a:t>Premium amounts vary by plan; verify what options are offered at your district</a:t>
            </a:r>
          </a:p>
          <a:p>
            <a:pPr marL="182880" lvl="1"/>
            <a:endParaRPr lang="en-US" sz="9600" dirty="0"/>
          </a:p>
          <a:p>
            <a:pPr marL="182880" lvl="1"/>
            <a:r>
              <a:rPr lang="en-US" sz="9600" b="1" dirty="0"/>
              <a:t>Blue Shield PPO Plans for Retirees over age 65 </a:t>
            </a:r>
            <a:endParaRPr lang="en-US" sz="9600" dirty="0"/>
          </a:p>
          <a:p>
            <a:pPr marL="457200" lvl="2"/>
            <a:r>
              <a:rPr lang="en-US" sz="8000" dirty="0"/>
              <a:t>Premium amounts vary by plan; verify what options are offered at your district</a:t>
            </a:r>
          </a:p>
          <a:p>
            <a:pPr marL="457200" lvl="1" indent="0">
              <a:buNone/>
            </a:pPr>
            <a:endParaRPr lang="en-US" sz="6200" dirty="0"/>
          </a:p>
        </p:txBody>
      </p:sp>
      <p:sp>
        <p:nvSpPr>
          <p:cNvPr id="4" name="Slide Number Placeholder 3"/>
          <p:cNvSpPr>
            <a:spLocks noGrp="1"/>
          </p:cNvSpPr>
          <p:nvPr>
            <p:ph type="sldNum" sz="quarter" idx="12"/>
          </p:nvPr>
        </p:nvSpPr>
        <p:spPr>
          <a:xfrm>
            <a:off x="9144000" y="-24384"/>
            <a:ext cx="1066800" cy="329184"/>
          </a:xfrm>
        </p:spPr>
        <p:txBody>
          <a:bodyPr/>
          <a:lstStyle/>
          <a:p>
            <a:pPr>
              <a:defRPr/>
            </a:pPr>
            <a:fld id="{0CFEC368-1D7A-4F81-ABF6-AE0E36BAF64C}" type="slidenum">
              <a:rPr lang="en-US" sz="1400" b="1">
                <a:solidFill>
                  <a:srgbClr val="FFFFFF"/>
                </a:solidFill>
                <a:latin typeface="Arial"/>
              </a:rPr>
              <a:pPr>
                <a:defRPr/>
              </a:pPr>
              <a:t>24</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3AF284B3-90B8-4A81-857D-41A425F6B2CE}"/>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4F1C62F0-DCCD-4787-94C2-DB2D6AA0EF6D}"/>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34649919-1082-462C-89A0-0FC0E0DDF865}"/>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0DF07220-FD4E-4E6B-8368-4A76BEFC1798}"/>
              </a:ext>
            </a:extLst>
          </p:cNvPr>
          <p:cNvSpPr txBox="1"/>
          <p:nvPr/>
        </p:nvSpPr>
        <p:spPr>
          <a:xfrm>
            <a:off x="957508" y="90512"/>
            <a:ext cx="10276981" cy="584775"/>
          </a:xfrm>
          <a:prstGeom prst="rect">
            <a:avLst/>
          </a:prstGeom>
          <a:noFill/>
        </p:spPr>
        <p:txBody>
          <a:bodyPr wrap="none" rtlCol="0">
            <a:spAutoFit/>
          </a:bodyPr>
          <a:lstStyle/>
          <a:p>
            <a:r>
              <a:rPr lang="en-US" sz="3200" b="1" dirty="0">
                <a:solidFill>
                  <a:schemeClr val="bg1"/>
                </a:solidFill>
              </a:rPr>
              <a:t>What Options Are Available Through SISC Post-Retirement?</a:t>
            </a:r>
            <a:endParaRPr lang="en-US" sz="3200" dirty="0">
              <a:solidFill>
                <a:schemeClr val="bg1"/>
              </a:solidFill>
            </a:endParaRPr>
          </a:p>
        </p:txBody>
      </p:sp>
      <p:sp>
        <p:nvSpPr>
          <p:cNvPr id="9" name="TextBox 8">
            <a:extLst>
              <a:ext uri="{FF2B5EF4-FFF2-40B4-BE49-F238E27FC236}">
                <a16:creationId xmlns:a16="http://schemas.microsoft.com/office/drawing/2014/main" id="{F66A0CC9-7914-4AEB-A9C5-E82897B9935E}"/>
              </a:ext>
            </a:extLst>
          </p:cNvPr>
          <p:cNvSpPr txBox="1"/>
          <p:nvPr/>
        </p:nvSpPr>
        <p:spPr>
          <a:xfrm>
            <a:off x="1632858" y="6022189"/>
            <a:ext cx="7331528" cy="461665"/>
          </a:xfrm>
          <a:prstGeom prst="rect">
            <a:avLst/>
          </a:prstGeom>
          <a:noFill/>
        </p:spPr>
        <p:txBody>
          <a:bodyPr wrap="square" rtlCol="0">
            <a:spAutoFit/>
          </a:bodyPr>
          <a:lstStyle/>
          <a:p>
            <a:r>
              <a:rPr lang="en-US" sz="2400" dirty="0"/>
              <a:t>All rates shown are effective 10/01/2025 – 09/30/2026.</a:t>
            </a:r>
          </a:p>
        </p:txBody>
      </p:sp>
      <p:sp>
        <p:nvSpPr>
          <p:cNvPr id="10" name="Slide Number Placeholder 6">
            <a:extLst>
              <a:ext uri="{FF2B5EF4-FFF2-40B4-BE49-F238E27FC236}">
                <a16:creationId xmlns:a16="http://schemas.microsoft.com/office/drawing/2014/main" id="{36894580-6C00-434D-AA82-5FBEBE46BB27}"/>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24</a:t>
            </a:fld>
            <a:endParaRPr lang="en-US" dirty="0"/>
          </a:p>
        </p:txBody>
      </p:sp>
    </p:spTree>
    <p:extLst>
      <p:ext uri="{BB962C8B-B14F-4D97-AF65-F5344CB8AC3E}">
        <p14:creationId xmlns:p14="http://schemas.microsoft.com/office/powerpoint/2010/main" val="423462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85" y="801626"/>
            <a:ext cx="10613571" cy="5410200"/>
          </a:xfrm>
        </p:spPr>
        <p:txBody>
          <a:bodyPr>
            <a:normAutofit/>
          </a:bodyPr>
          <a:lstStyle/>
          <a:p>
            <a:pPr marL="0" indent="0">
              <a:buNone/>
            </a:pPr>
            <a:r>
              <a:rPr lang="en-US" b="1" spc="-100" dirty="0"/>
              <a:t>SISC PPO </a:t>
            </a:r>
            <a:r>
              <a:rPr lang="en-US" b="1" spc="-100" dirty="0">
                <a:solidFill>
                  <a:srgbClr val="FF0000"/>
                </a:solidFill>
              </a:rPr>
              <a:t>under age 65 </a:t>
            </a:r>
            <a:r>
              <a:rPr lang="en-US" b="1" spc="-100" dirty="0"/>
              <a:t>(non-Medicare) with Prescription Drug Coverage</a:t>
            </a:r>
          </a:p>
          <a:p>
            <a:pPr marL="0" indent="0">
              <a:buNone/>
            </a:pPr>
            <a:endParaRPr lang="en-US" sz="2400" b="1" spc="-100" dirty="0"/>
          </a:p>
          <a:p>
            <a:pPr>
              <a:lnSpc>
                <a:spcPct val="100000"/>
              </a:lnSpc>
              <a:spcBef>
                <a:spcPts val="0"/>
              </a:spcBef>
            </a:pPr>
            <a:r>
              <a:rPr lang="en-US" sz="2400" spc="-100" dirty="0"/>
              <a:t>Network of Medical Providers is the Blue Shield PPO Network</a:t>
            </a:r>
          </a:p>
          <a:p>
            <a:pPr>
              <a:lnSpc>
                <a:spcPct val="100000"/>
              </a:lnSpc>
              <a:spcBef>
                <a:spcPts val="0"/>
              </a:spcBef>
            </a:pPr>
            <a:r>
              <a:rPr lang="en-US" sz="2400" spc="-100" dirty="0"/>
              <a:t>Pharmacy Network </a:t>
            </a:r>
            <a:r>
              <a:rPr lang="en-US" sz="2400" b="1" spc="-100" dirty="0"/>
              <a:t>excludes</a:t>
            </a:r>
            <a:r>
              <a:rPr lang="en-US" sz="2400" spc="-100" dirty="0"/>
              <a:t> Walgreens</a:t>
            </a:r>
          </a:p>
          <a:p>
            <a:pPr>
              <a:lnSpc>
                <a:spcPct val="100000"/>
              </a:lnSpc>
              <a:spcBef>
                <a:spcPts val="0"/>
              </a:spcBef>
            </a:pPr>
            <a:r>
              <a:rPr lang="en-US" sz="2400" spc="-100" dirty="0"/>
              <a:t>Members remain on the non-Medicare Prescription Drug Plan through Navitus</a:t>
            </a:r>
          </a:p>
          <a:p>
            <a:pPr>
              <a:lnSpc>
                <a:spcPct val="100000"/>
              </a:lnSpc>
              <a:spcBef>
                <a:spcPts val="0"/>
              </a:spcBef>
            </a:pPr>
            <a:r>
              <a:rPr lang="en-US" sz="2400" spc="-100" dirty="0"/>
              <a:t>Plan options mirror those offered to the active employees of the applicable bargaining unit </a:t>
            </a:r>
          </a:p>
          <a:p>
            <a:pPr>
              <a:lnSpc>
                <a:spcPct val="100000"/>
              </a:lnSpc>
              <a:spcBef>
                <a:spcPts val="0"/>
              </a:spcBef>
            </a:pPr>
            <a:r>
              <a:rPr lang="en-US" sz="2400" spc="-100" dirty="0"/>
              <a:t>Active &amp; Fit discounted gym membership benefit is available</a:t>
            </a:r>
          </a:p>
          <a:p>
            <a:pPr>
              <a:lnSpc>
                <a:spcPct val="100000"/>
              </a:lnSpc>
              <a:spcBef>
                <a:spcPts val="0"/>
              </a:spcBef>
            </a:pPr>
            <a:endParaRPr lang="en-US" sz="2400" spc="-100" dirty="0"/>
          </a:p>
          <a:p>
            <a:pPr>
              <a:lnSpc>
                <a:spcPct val="100000"/>
              </a:lnSpc>
              <a:spcBef>
                <a:spcPts val="0"/>
              </a:spcBef>
            </a:pPr>
            <a:r>
              <a:rPr lang="en-US" sz="2400" spc="-100" dirty="0"/>
              <a:t>Retirees may remain on the under age 65 PPO plan provided:</a:t>
            </a:r>
          </a:p>
          <a:p>
            <a:pPr marL="617220" lvl="2" indent="-342900">
              <a:lnSpc>
                <a:spcPct val="100000"/>
              </a:lnSpc>
              <a:spcBef>
                <a:spcPts val="0"/>
              </a:spcBef>
              <a:buFont typeface="Wingdings" panose="05000000000000000000" pitchFamily="2" charset="2"/>
              <a:buChar char="ü"/>
            </a:pPr>
            <a:r>
              <a:rPr lang="en-US" sz="2400" spc="-100" dirty="0"/>
              <a:t>One member is under age 65, and</a:t>
            </a:r>
          </a:p>
          <a:p>
            <a:pPr marL="617220" lvl="2" indent="-342900">
              <a:lnSpc>
                <a:spcPct val="100000"/>
              </a:lnSpc>
              <a:spcBef>
                <a:spcPts val="0"/>
              </a:spcBef>
              <a:buFont typeface="Wingdings" panose="05000000000000000000" pitchFamily="2" charset="2"/>
              <a:buChar char="ü"/>
            </a:pPr>
            <a:r>
              <a:rPr lang="en-US" sz="2400" spc="-100" dirty="0"/>
              <a:t>All retired Medicare-eligible members enroll on the first date of eligibility and maintain continuous enrollment in Medicare Parts A &amp; B</a:t>
            </a:r>
          </a:p>
          <a:p>
            <a:pPr marL="617220" lvl="2" indent="-342900">
              <a:lnSpc>
                <a:spcPct val="100000"/>
              </a:lnSpc>
              <a:spcBef>
                <a:spcPts val="0"/>
              </a:spcBef>
              <a:buFont typeface="Wingdings" panose="05000000000000000000" pitchFamily="2" charset="2"/>
              <a:buChar char="ü"/>
            </a:pPr>
            <a:r>
              <a:rPr lang="en-US" sz="2400" spc="-100" dirty="0"/>
              <a:t>Otherwise, expensive Medicare surcharges will be applied</a:t>
            </a:r>
          </a:p>
          <a:p>
            <a:pPr marL="617220" lvl="2" indent="-342900"/>
            <a:endParaRPr lang="en-US" sz="2300" spc="-100" dirty="0">
              <a:solidFill>
                <a:schemeClr val="tx2"/>
              </a:solidFill>
            </a:endParaRPr>
          </a:p>
          <a:p>
            <a:pPr marL="617220" lvl="2" indent="-342900"/>
            <a:endParaRPr lang="en-US" sz="2300" spc="-100" dirty="0">
              <a:solidFill>
                <a:schemeClr val="tx2"/>
              </a:solidFill>
            </a:endParaRPr>
          </a:p>
          <a:p>
            <a:pPr marL="617220" lvl="2" indent="-342900"/>
            <a:endParaRPr lang="en-US" sz="2300" spc="-100" dirty="0">
              <a:solidFill>
                <a:schemeClr val="tx2"/>
              </a:solidFill>
            </a:endParaRPr>
          </a:p>
          <a:p>
            <a:pPr marL="0" lvl="1" indent="0">
              <a:buNone/>
            </a:pPr>
            <a:endParaRPr lang="en-US" sz="1400" dirty="0"/>
          </a:p>
          <a:p>
            <a:pPr marL="0" indent="0">
              <a:buNone/>
            </a:pPr>
            <a:endParaRPr lang="en-US" sz="2500" spc="-100" dirty="0">
              <a:solidFill>
                <a:schemeClr val="tx2"/>
              </a:solidFill>
              <a:latin typeface="+mj-lt"/>
              <a:ea typeface="+mj-ea"/>
              <a:cs typeface="+mj-cs"/>
            </a:endParaRPr>
          </a:p>
          <a:p>
            <a:pPr marL="0" indent="0">
              <a:buNone/>
            </a:pPr>
            <a:endParaRPr lang="en-US" sz="4900" b="1" dirty="0">
              <a:solidFill>
                <a:schemeClr val="tx2"/>
              </a:solidFill>
            </a:endParaRPr>
          </a:p>
        </p:txBody>
      </p:sp>
      <p:sp>
        <p:nvSpPr>
          <p:cNvPr id="4" name="Slide Number Placeholder 3"/>
          <p:cNvSpPr>
            <a:spLocks noGrp="1"/>
          </p:cNvSpPr>
          <p:nvPr>
            <p:ph type="sldNum" sz="quarter" idx="12"/>
          </p:nvPr>
        </p:nvSpPr>
        <p:spPr>
          <a:xfrm>
            <a:off x="9144000" y="-24384"/>
            <a:ext cx="1066800" cy="329184"/>
          </a:xfrm>
        </p:spPr>
        <p:txBody>
          <a:bodyPr/>
          <a:lstStyle/>
          <a:p>
            <a:pPr>
              <a:defRPr/>
            </a:pPr>
            <a:fld id="{0CFEC368-1D7A-4F81-ABF6-AE0E36BAF64C}" type="slidenum">
              <a:rPr lang="en-US" sz="1400" b="1">
                <a:solidFill>
                  <a:srgbClr val="FFFFFF"/>
                </a:solidFill>
                <a:latin typeface="Arial"/>
              </a:rPr>
              <a:pPr>
                <a:defRPr/>
              </a:pPr>
              <a:t>25</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4BB837ED-22DD-4F91-8044-16E67588DAEA}"/>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1CFE5BED-C260-4750-8E1F-8FAD4A7F5F3B}"/>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FDDD9EC5-F50B-4FBB-A07B-CC951A5EE0C9}"/>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60EEA953-1F3E-4FE5-827A-DF71C072B059}"/>
              </a:ext>
            </a:extLst>
          </p:cNvPr>
          <p:cNvSpPr txBox="1"/>
          <p:nvPr/>
        </p:nvSpPr>
        <p:spPr>
          <a:xfrm>
            <a:off x="957508" y="83941"/>
            <a:ext cx="10276981" cy="584775"/>
          </a:xfrm>
          <a:prstGeom prst="rect">
            <a:avLst/>
          </a:prstGeom>
          <a:noFill/>
        </p:spPr>
        <p:txBody>
          <a:bodyPr wrap="none" rtlCol="0">
            <a:spAutoFit/>
          </a:bodyPr>
          <a:lstStyle/>
          <a:p>
            <a:pPr algn="ctr"/>
            <a:r>
              <a:rPr lang="en-US" sz="3200" b="1" dirty="0">
                <a:solidFill>
                  <a:schemeClr val="bg1"/>
                </a:solidFill>
              </a:rPr>
              <a:t>What Options Are Available Through SISC Post-Retirement?</a:t>
            </a:r>
            <a:endParaRPr lang="en-US" sz="3200" dirty="0">
              <a:solidFill>
                <a:schemeClr val="bg1"/>
              </a:solidFill>
            </a:endParaRPr>
          </a:p>
        </p:txBody>
      </p:sp>
      <p:sp>
        <p:nvSpPr>
          <p:cNvPr id="9" name="Slide Number Placeholder 6">
            <a:extLst>
              <a:ext uri="{FF2B5EF4-FFF2-40B4-BE49-F238E27FC236}">
                <a16:creationId xmlns:a16="http://schemas.microsoft.com/office/drawing/2014/main" id="{EB4B24B8-EEB4-43BC-AF96-D76ABF2F4600}"/>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25</a:t>
            </a:fld>
            <a:endParaRPr lang="en-US" dirty="0"/>
          </a:p>
        </p:txBody>
      </p:sp>
    </p:spTree>
    <p:extLst>
      <p:ext uri="{BB962C8B-B14F-4D97-AF65-F5344CB8AC3E}">
        <p14:creationId xmlns:p14="http://schemas.microsoft.com/office/powerpoint/2010/main" val="341537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27" y="1626229"/>
            <a:ext cx="10597243" cy="4986841"/>
          </a:xfrm>
        </p:spPr>
        <p:txBody>
          <a:bodyPr>
            <a:normAutofit fontScale="85000" lnSpcReduction="20000"/>
          </a:bodyPr>
          <a:lstStyle/>
          <a:p>
            <a:pPr marL="457200" lvl="1" indent="0">
              <a:lnSpc>
                <a:spcPct val="100000"/>
              </a:lnSpc>
              <a:spcBef>
                <a:spcPts val="0"/>
              </a:spcBef>
              <a:buNone/>
            </a:pPr>
            <a:r>
              <a:rPr lang="en-US" spc="-100" dirty="0"/>
              <a:t>Network of Medical Providers is the Blue Shield PPO Network</a:t>
            </a:r>
          </a:p>
          <a:p>
            <a:pPr marL="457200" lvl="1" indent="0">
              <a:lnSpc>
                <a:spcPct val="100000"/>
              </a:lnSpc>
              <a:spcBef>
                <a:spcPts val="0"/>
              </a:spcBef>
              <a:buNone/>
            </a:pPr>
            <a:endParaRPr lang="en-US" spc="-100" dirty="0"/>
          </a:p>
          <a:p>
            <a:pPr marL="457200" lvl="1" indent="0">
              <a:lnSpc>
                <a:spcPct val="100000"/>
              </a:lnSpc>
              <a:spcBef>
                <a:spcPts val="0"/>
              </a:spcBef>
              <a:buNone/>
            </a:pPr>
            <a:r>
              <a:rPr lang="en-US" spc="-100" dirty="0"/>
              <a:t>There are two 100% Plan Options that vary by district; the prescription drug co-pay mirrors that of the active employee plan option(s).</a:t>
            </a:r>
          </a:p>
          <a:p>
            <a:pPr marL="457200" lvl="1" indent="0">
              <a:lnSpc>
                <a:spcPct val="100000"/>
              </a:lnSpc>
              <a:spcBef>
                <a:spcPts val="0"/>
              </a:spcBef>
              <a:buNone/>
            </a:pPr>
            <a:endParaRPr lang="en-US" sz="2400" spc="-100" dirty="0"/>
          </a:p>
          <a:p>
            <a:pPr marL="457200" lvl="1" indent="0">
              <a:lnSpc>
                <a:spcPct val="100000"/>
              </a:lnSpc>
              <a:spcBef>
                <a:spcPts val="0"/>
              </a:spcBef>
              <a:buNone/>
            </a:pPr>
            <a:r>
              <a:rPr lang="en-US" sz="2400" spc="-100" dirty="0"/>
              <a:t>Requires continuous enrollment in Medicare Parts A &amp; B</a:t>
            </a:r>
          </a:p>
          <a:p>
            <a:pPr marL="548640" lvl="3" indent="0">
              <a:lnSpc>
                <a:spcPct val="100000"/>
              </a:lnSpc>
              <a:spcBef>
                <a:spcPts val="0"/>
              </a:spcBef>
              <a:buNone/>
            </a:pPr>
            <a:r>
              <a:rPr lang="en-US" sz="2400" b="1" spc="-100" dirty="0"/>
              <a:t>Members who are disenrolled from a part of Medicare will be disenrolled and moved to a Non-Medicare retiree plan with a higher, surcharged premium.</a:t>
            </a:r>
          </a:p>
          <a:p>
            <a:pPr marL="548640" lvl="3" indent="0">
              <a:lnSpc>
                <a:spcPct val="100000"/>
              </a:lnSpc>
              <a:spcBef>
                <a:spcPts val="0"/>
              </a:spcBef>
              <a:buNone/>
            </a:pPr>
            <a:endParaRPr lang="en-US" sz="2400" b="1" spc="-100" dirty="0"/>
          </a:p>
          <a:p>
            <a:pPr marL="274320" lvl="2" indent="0">
              <a:lnSpc>
                <a:spcPct val="100000"/>
              </a:lnSpc>
              <a:spcBef>
                <a:spcPts val="0"/>
              </a:spcBef>
              <a:buNone/>
            </a:pPr>
            <a:r>
              <a:rPr lang="en-US" sz="2400" b="1" spc="-100" dirty="0"/>
              <a:t>     Medical Claims</a:t>
            </a:r>
            <a:r>
              <a:rPr lang="en-US" sz="2400" spc="-100" dirty="0"/>
              <a:t>: </a:t>
            </a:r>
          </a:p>
          <a:p>
            <a:pPr marL="548640" lvl="3" indent="0">
              <a:lnSpc>
                <a:spcPct val="100000"/>
              </a:lnSpc>
              <a:spcBef>
                <a:spcPts val="0"/>
              </a:spcBef>
              <a:buNone/>
            </a:pPr>
            <a:r>
              <a:rPr lang="en-US" sz="2400" spc="-100" dirty="0"/>
              <a:t>Medicare is primary for covered medical claims; the plan pays secondary except in instances where Medicare denies a service but the plan provides a benefit. (Hearing aids and acupuncture, for example.)</a:t>
            </a:r>
          </a:p>
          <a:p>
            <a:pPr marL="274320" lvl="2" indent="0">
              <a:lnSpc>
                <a:spcPct val="100000"/>
              </a:lnSpc>
              <a:spcBef>
                <a:spcPts val="0"/>
              </a:spcBef>
              <a:buNone/>
            </a:pPr>
            <a:endParaRPr lang="en-US" sz="2400" spc="-100" dirty="0"/>
          </a:p>
          <a:p>
            <a:pPr marL="274320" lvl="2" indent="0">
              <a:lnSpc>
                <a:spcPct val="100000"/>
              </a:lnSpc>
              <a:spcBef>
                <a:spcPts val="0"/>
              </a:spcBef>
              <a:buNone/>
            </a:pPr>
            <a:r>
              <a:rPr lang="en-US" sz="2400" b="1" spc="-100" dirty="0"/>
              <a:t>    Prescription Drug Benefits: </a:t>
            </a:r>
          </a:p>
          <a:p>
            <a:pPr marL="548640" lvl="3" indent="0">
              <a:lnSpc>
                <a:spcPct val="100000"/>
              </a:lnSpc>
              <a:spcBef>
                <a:spcPts val="0"/>
              </a:spcBef>
              <a:buNone/>
            </a:pPr>
            <a:r>
              <a:rPr lang="en-US" sz="2400" spc="-100" dirty="0"/>
              <a:t>Members are enrolled in the Medicare Part D Prescription Drug Plan through Navitus. Medicare Part D prescription drug plan enhancements exclusively available to this plan include $0 generic copays, up to 90-day supply, at any participating pharmacy.  (Not available on other plan options)</a:t>
            </a:r>
          </a:p>
          <a:p>
            <a:pPr marL="548640" lvl="3" indent="0">
              <a:lnSpc>
                <a:spcPct val="100000"/>
              </a:lnSpc>
              <a:spcBef>
                <a:spcPts val="0"/>
              </a:spcBef>
              <a:buNone/>
            </a:pPr>
            <a:endParaRPr lang="en-US" sz="2400" spc="-100" dirty="0"/>
          </a:p>
          <a:p>
            <a:pPr marL="274320" lvl="2" indent="0">
              <a:lnSpc>
                <a:spcPct val="100000"/>
              </a:lnSpc>
              <a:spcBef>
                <a:spcPts val="0"/>
              </a:spcBef>
              <a:buNone/>
            </a:pPr>
            <a:r>
              <a:rPr lang="en-US" sz="2400" spc="-100" dirty="0"/>
              <a:t>   Active &amp; Fit discounted gym membership benefit is available.</a:t>
            </a:r>
          </a:p>
          <a:p>
            <a:pPr marL="617220" lvl="2" indent="-342900"/>
            <a:endParaRPr lang="en-US" sz="2300" spc="-100" dirty="0">
              <a:solidFill>
                <a:schemeClr val="tx2"/>
              </a:solidFill>
            </a:endParaRPr>
          </a:p>
          <a:p>
            <a:pPr marL="617220" lvl="2" indent="-342900"/>
            <a:endParaRPr lang="en-US" sz="2300" spc="-100" dirty="0">
              <a:solidFill>
                <a:schemeClr val="tx2"/>
              </a:solidFill>
            </a:endParaRPr>
          </a:p>
          <a:p>
            <a:pPr marL="617220" lvl="2" indent="-342900"/>
            <a:endParaRPr lang="en-US" sz="2300" spc="-100" dirty="0">
              <a:solidFill>
                <a:schemeClr val="tx2"/>
              </a:solidFill>
            </a:endParaRPr>
          </a:p>
          <a:p>
            <a:pPr marL="0" lvl="1" indent="0">
              <a:buNone/>
            </a:pPr>
            <a:endParaRPr lang="en-US" sz="1400" dirty="0"/>
          </a:p>
          <a:p>
            <a:pPr marL="0" indent="0">
              <a:buNone/>
            </a:pPr>
            <a:endParaRPr lang="en-US" sz="2500" spc="-100" dirty="0">
              <a:solidFill>
                <a:schemeClr val="tx2"/>
              </a:solidFill>
              <a:latin typeface="+mj-lt"/>
              <a:ea typeface="+mj-ea"/>
              <a:cs typeface="+mj-cs"/>
            </a:endParaRPr>
          </a:p>
          <a:p>
            <a:pPr marL="0" indent="0">
              <a:buNone/>
            </a:pPr>
            <a:endParaRPr lang="en-US" sz="4900" b="1" dirty="0">
              <a:solidFill>
                <a:schemeClr val="tx2"/>
              </a:solidFill>
            </a:endParaRPr>
          </a:p>
        </p:txBody>
      </p:sp>
      <p:sp>
        <p:nvSpPr>
          <p:cNvPr id="4" name="Slide Number Placeholder 3"/>
          <p:cNvSpPr>
            <a:spLocks noGrp="1"/>
          </p:cNvSpPr>
          <p:nvPr>
            <p:ph type="sldNum" sz="quarter" idx="12"/>
          </p:nvPr>
        </p:nvSpPr>
        <p:spPr>
          <a:xfrm>
            <a:off x="9144000" y="-24384"/>
            <a:ext cx="1066800" cy="329184"/>
          </a:xfrm>
        </p:spPr>
        <p:txBody>
          <a:bodyPr/>
          <a:lstStyle/>
          <a:p>
            <a:pPr>
              <a:defRPr/>
            </a:pPr>
            <a:fld id="{0CFEC368-1D7A-4F81-ABF6-AE0E36BAF64C}" type="slidenum">
              <a:rPr lang="en-US" sz="1400" b="1">
                <a:solidFill>
                  <a:srgbClr val="FFFFFF"/>
                </a:solidFill>
                <a:latin typeface="Arial"/>
              </a:rPr>
              <a:pPr>
                <a:defRPr/>
              </a:pPr>
              <a:t>26</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6FAEAE49-8B9B-4ABE-BF59-750056DB5305}"/>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478E016D-AC49-4FA0-9E6C-CE761C748405}"/>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301628E3-D3E3-4BCA-B014-5FA6DAA70B85}"/>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C1B83AAB-0098-45A2-9AA0-5B1B3ED38682}"/>
              </a:ext>
            </a:extLst>
          </p:cNvPr>
          <p:cNvSpPr txBox="1"/>
          <p:nvPr/>
        </p:nvSpPr>
        <p:spPr>
          <a:xfrm>
            <a:off x="957508" y="83941"/>
            <a:ext cx="10276981" cy="584775"/>
          </a:xfrm>
          <a:prstGeom prst="rect">
            <a:avLst/>
          </a:prstGeom>
          <a:noFill/>
        </p:spPr>
        <p:txBody>
          <a:bodyPr wrap="none" rtlCol="0">
            <a:spAutoFit/>
          </a:bodyPr>
          <a:lstStyle/>
          <a:p>
            <a:pPr algn="ctr"/>
            <a:r>
              <a:rPr lang="en-US" sz="3200" b="1" dirty="0">
                <a:solidFill>
                  <a:schemeClr val="bg1"/>
                </a:solidFill>
              </a:rPr>
              <a:t>What Options Are Available Through SISC Post-Retirement?</a:t>
            </a:r>
            <a:endParaRPr lang="en-US" sz="3200" dirty="0">
              <a:solidFill>
                <a:schemeClr val="bg1"/>
              </a:solidFill>
            </a:endParaRPr>
          </a:p>
        </p:txBody>
      </p:sp>
      <p:sp>
        <p:nvSpPr>
          <p:cNvPr id="9" name="TextBox 8">
            <a:extLst>
              <a:ext uri="{FF2B5EF4-FFF2-40B4-BE49-F238E27FC236}">
                <a16:creationId xmlns:a16="http://schemas.microsoft.com/office/drawing/2014/main" id="{B23BF053-CD9C-484E-BFA9-1221C05C761B}"/>
              </a:ext>
            </a:extLst>
          </p:cNvPr>
          <p:cNvSpPr txBox="1"/>
          <p:nvPr/>
        </p:nvSpPr>
        <p:spPr>
          <a:xfrm>
            <a:off x="939907" y="801626"/>
            <a:ext cx="7840160" cy="800219"/>
          </a:xfrm>
          <a:prstGeom prst="rect">
            <a:avLst/>
          </a:prstGeom>
          <a:noFill/>
        </p:spPr>
        <p:txBody>
          <a:bodyPr wrap="none" rtlCol="0">
            <a:spAutoFit/>
          </a:bodyPr>
          <a:lstStyle/>
          <a:p>
            <a:r>
              <a:rPr lang="en-US" sz="2800" b="1" spc="-100" dirty="0"/>
              <a:t>SISC PPO </a:t>
            </a:r>
            <a:r>
              <a:rPr lang="en-US" sz="2800" b="1" spc="-100" dirty="0">
                <a:solidFill>
                  <a:srgbClr val="FF0000"/>
                </a:solidFill>
              </a:rPr>
              <a:t>65+</a:t>
            </a:r>
            <a:r>
              <a:rPr lang="en-US" sz="2800" b="1" spc="-100" dirty="0"/>
              <a:t> with Medicare Prescription Drug Coverage</a:t>
            </a:r>
          </a:p>
          <a:p>
            <a:endParaRPr lang="en-US" dirty="0"/>
          </a:p>
        </p:txBody>
      </p:sp>
      <p:sp>
        <p:nvSpPr>
          <p:cNvPr id="14" name="Slide Number Placeholder 6">
            <a:extLst>
              <a:ext uri="{FF2B5EF4-FFF2-40B4-BE49-F238E27FC236}">
                <a16:creationId xmlns:a16="http://schemas.microsoft.com/office/drawing/2014/main" id="{3ADE2234-EE72-45EB-8827-31C85BFF24DF}"/>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26</a:t>
            </a:fld>
            <a:endParaRPr lang="en-US" dirty="0"/>
          </a:p>
        </p:txBody>
      </p:sp>
    </p:spTree>
    <p:extLst>
      <p:ext uri="{BB962C8B-B14F-4D97-AF65-F5344CB8AC3E}">
        <p14:creationId xmlns:p14="http://schemas.microsoft.com/office/powerpoint/2010/main" val="146374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28" y="2538095"/>
            <a:ext cx="8534400" cy="685800"/>
          </a:xfrm>
        </p:spPr>
        <p:txBody>
          <a:bodyPr>
            <a:normAutofit fontScale="90000"/>
          </a:bodyPr>
          <a:lstStyle/>
          <a:p>
            <a:br>
              <a:rPr lang="en-US" sz="2800" dirty="0"/>
            </a:br>
            <a:endParaRPr lang="en-US" sz="2800" dirty="0"/>
          </a:p>
        </p:txBody>
      </p:sp>
      <p:sp>
        <p:nvSpPr>
          <p:cNvPr id="3" name="Content Placeholder 2"/>
          <p:cNvSpPr>
            <a:spLocks noGrp="1"/>
          </p:cNvSpPr>
          <p:nvPr>
            <p:ph idx="1"/>
          </p:nvPr>
        </p:nvSpPr>
        <p:spPr>
          <a:xfrm>
            <a:off x="341228" y="787625"/>
            <a:ext cx="10876501" cy="5330221"/>
          </a:xfrm>
        </p:spPr>
        <p:txBody>
          <a:bodyPr>
            <a:normAutofit fontScale="62500" lnSpcReduction="20000"/>
          </a:bodyPr>
          <a:lstStyle/>
          <a:p>
            <a:endParaRPr lang="en-US" sz="4000" dirty="0"/>
          </a:p>
          <a:p>
            <a:pPr lvl="1"/>
            <a:r>
              <a:rPr lang="en-US" sz="4000" dirty="0"/>
              <a:t>CompanionCare</a:t>
            </a:r>
            <a:r>
              <a:rPr lang="en-US" sz="4000" b="1" dirty="0"/>
              <a:t> </a:t>
            </a:r>
            <a:r>
              <a:rPr lang="en-US" sz="4000" dirty="0"/>
              <a:t>is a </a:t>
            </a:r>
            <a:r>
              <a:rPr lang="en-US" sz="4000" dirty="0">
                <a:solidFill>
                  <a:srgbClr val="FF0000"/>
                </a:solidFill>
              </a:rPr>
              <a:t>Medicare Supplement Plan </a:t>
            </a:r>
            <a:r>
              <a:rPr lang="en-US" sz="4000" dirty="0"/>
              <a:t>administered by Anthem Blue Cross with Medicare Part D prescription drug coverage provided through Navitus.</a:t>
            </a:r>
          </a:p>
          <a:p>
            <a:pPr lvl="1"/>
            <a:endParaRPr lang="en-US" sz="4000" dirty="0"/>
          </a:p>
          <a:p>
            <a:pPr lvl="1"/>
            <a:r>
              <a:rPr lang="en-US" sz="4000" dirty="0"/>
              <a:t>Requires continuous enrollment in Medicare Parts A &amp; B.</a:t>
            </a:r>
          </a:p>
          <a:p>
            <a:pPr lvl="1"/>
            <a:endParaRPr lang="en-US" sz="4000" dirty="0"/>
          </a:p>
          <a:p>
            <a:pPr lvl="1"/>
            <a:r>
              <a:rPr lang="en-US" sz="4000" dirty="0"/>
              <a:t>Member self-refers to any U.S. provider who accepts Medicare assignment.</a:t>
            </a:r>
          </a:p>
          <a:p>
            <a:pPr lvl="1"/>
            <a:endParaRPr lang="en-US" sz="4000" dirty="0"/>
          </a:p>
          <a:p>
            <a:pPr lvl="1"/>
            <a:r>
              <a:rPr lang="en-US" sz="4000" dirty="0"/>
              <a:t>When the medical service is approved by Medicare, and the provider accepts Medicare assignment, the member cost share is zero. </a:t>
            </a:r>
            <a:br>
              <a:rPr lang="en-US" sz="4000" dirty="0"/>
            </a:br>
            <a:endParaRPr lang="en-US" sz="4000" dirty="0"/>
          </a:p>
          <a:p>
            <a:pPr lvl="1"/>
            <a:r>
              <a:rPr lang="en-US" sz="4000" b="1" dirty="0"/>
              <a:t>Member co-pays for prescriptions: </a:t>
            </a:r>
            <a:r>
              <a:rPr lang="en-US" sz="4000" dirty="0"/>
              <a:t>$9 generic, $35 brand. </a:t>
            </a:r>
            <a:r>
              <a:rPr lang="en-US" sz="4000" b="1" dirty="0">
                <a:solidFill>
                  <a:srgbClr val="FF0000"/>
                </a:solidFill>
              </a:rPr>
              <a:t>Costco zero copay program does NOT apply.</a:t>
            </a:r>
          </a:p>
          <a:p>
            <a:pPr lvl="1"/>
            <a:endParaRPr lang="en-US" sz="4000" dirty="0"/>
          </a:p>
          <a:p>
            <a:pPr lvl="1"/>
            <a:r>
              <a:rPr lang="en-US" sz="4000"/>
              <a:t>ASH </a:t>
            </a:r>
            <a:r>
              <a:rPr lang="en-US" sz="4000" dirty="0"/>
              <a:t>Silver &amp; Fit gym discount program available.</a:t>
            </a:r>
          </a:p>
          <a:p>
            <a:pPr marL="457200" lvl="1" indent="0">
              <a:buNone/>
            </a:pPr>
            <a:endParaRPr lang="en-US" sz="4800" dirty="0"/>
          </a:p>
        </p:txBody>
      </p:sp>
      <p:sp>
        <p:nvSpPr>
          <p:cNvPr id="4" name="Slide Number Placeholder 3"/>
          <p:cNvSpPr>
            <a:spLocks noGrp="1"/>
          </p:cNvSpPr>
          <p:nvPr>
            <p:ph type="sldNum" sz="quarter" idx="12"/>
          </p:nvPr>
        </p:nvSpPr>
        <p:spPr/>
        <p:txBody>
          <a:bodyPr/>
          <a:lstStyle/>
          <a:p>
            <a:pPr>
              <a:defRPr/>
            </a:pPr>
            <a:fld id="{0CFEC368-1D7A-4F81-ABF6-AE0E36BAF64C}" type="slidenum">
              <a:rPr lang="en-US" sz="1400" b="1">
                <a:solidFill>
                  <a:srgbClr val="FFFFFF"/>
                </a:solidFill>
                <a:latin typeface="Arial"/>
              </a:rPr>
              <a:pPr>
                <a:defRPr/>
              </a:pPr>
              <a:t>27</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9A7B9456-5321-4A2F-9DA7-85F80B20F6E2}"/>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5AD3A1FA-5C19-4834-938B-25E7F91BA94A}"/>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678933F3-B718-4443-9595-14249223E667}"/>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1E76B6B0-A756-45F9-BB28-1CBC212705C6}"/>
              </a:ext>
            </a:extLst>
          </p:cNvPr>
          <p:cNvSpPr txBox="1"/>
          <p:nvPr/>
        </p:nvSpPr>
        <p:spPr>
          <a:xfrm>
            <a:off x="2314547" y="136525"/>
            <a:ext cx="7562904" cy="584775"/>
          </a:xfrm>
          <a:prstGeom prst="rect">
            <a:avLst/>
          </a:prstGeom>
          <a:noFill/>
        </p:spPr>
        <p:txBody>
          <a:bodyPr wrap="none" rtlCol="0">
            <a:spAutoFit/>
          </a:bodyPr>
          <a:lstStyle/>
          <a:p>
            <a:r>
              <a:rPr lang="en-US" sz="3200" b="1" dirty="0">
                <a:solidFill>
                  <a:schemeClr val="bg1"/>
                </a:solidFill>
              </a:rPr>
              <a:t>Overview of Plan Options - CompanionCare</a:t>
            </a:r>
            <a:endParaRPr lang="en-US" sz="3200" dirty="0">
              <a:solidFill>
                <a:schemeClr val="bg1"/>
              </a:solidFill>
            </a:endParaRPr>
          </a:p>
        </p:txBody>
      </p:sp>
      <p:sp>
        <p:nvSpPr>
          <p:cNvPr id="10" name="Slide Number Placeholder 6">
            <a:extLst>
              <a:ext uri="{FF2B5EF4-FFF2-40B4-BE49-F238E27FC236}">
                <a16:creationId xmlns:a16="http://schemas.microsoft.com/office/drawing/2014/main" id="{5A3F98E4-C843-427B-9748-B714D3C452BC}"/>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27</a:t>
            </a:fld>
            <a:endParaRPr lang="en-US" dirty="0"/>
          </a:p>
        </p:txBody>
      </p:sp>
    </p:spTree>
    <p:extLst>
      <p:ext uri="{BB962C8B-B14F-4D97-AF65-F5344CB8AC3E}">
        <p14:creationId xmlns:p14="http://schemas.microsoft.com/office/powerpoint/2010/main" val="268878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9689" y="676565"/>
            <a:ext cx="10687975" cy="589264"/>
          </a:xfrm>
          <a:prstGeom prst="rect">
            <a:avLst/>
          </a:prstGeom>
        </p:spPr>
        <p:txBody>
          <a:bodyPr vert="horz" wrap="square" lIns="0" tIns="0" rIns="0" bIns="0" rtlCol="0">
            <a:spAutoFit/>
          </a:bodyPr>
          <a:lstStyle/>
          <a:p>
            <a:pPr marL="12700">
              <a:lnSpc>
                <a:spcPts val="5015"/>
              </a:lnSpc>
            </a:pPr>
            <a:r>
              <a:rPr sz="2800" dirty="0">
                <a:latin typeface="+mn-lt"/>
              </a:rPr>
              <a:t>Summary</a:t>
            </a:r>
            <a:r>
              <a:rPr sz="2800" spc="-55" dirty="0">
                <a:latin typeface="+mn-lt"/>
              </a:rPr>
              <a:t> </a:t>
            </a:r>
            <a:r>
              <a:rPr sz="2800" spc="-5" dirty="0">
                <a:latin typeface="+mn-lt"/>
              </a:rPr>
              <a:t>o</a:t>
            </a:r>
            <a:r>
              <a:rPr sz="2800" dirty="0">
                <a:latin typeface="+mn-lt"/>
              </a:rPr>
              <a:t>f </a:t>
            </a:r>
            <a:r>
              <a:rPr sz="2800" spc="-5" dirty="0">
                <a:latin typeface="+mn-lt"/>
              </a:rPr>
              <a:t>Benefit</a:t>
            </a:r>
            <a:r>
              <a:rPr sz="2800" dirty="0">
                <a:latin typeface="+mn-lt"/>
              </a:rPr>
              <a:t>s</a:t>
            </a:r>
            <a:r>
              <a:rPr sz="2800" spc="15" dirty="0">
                <a:latin typeface="+mn-lt"/>
              </a:rPr>
              <a:t> </a:t>
            </a:r>
            <a:r>
              <a:rPr sz="2800" dirty="0">
                <a:latin typeface="+mn-lt"/>
              </a:rPr>
              <a:t>(10/</a:t>
            </a:r>
            <a:r>
              <a:rPr lang="en-US" sz="2800" dirty="0">
                <a:latin typeface="+mn-lt"/>
              </a:rPr>
              <a:t>0</a:t>
            </a:r>
            <a:r>
              <a:rPr sz="2800" dirty="0">
                <a:latin typeface="+mn-lt"/>
              </a:rPr>
              <a:t>1/</a:t>
            </a:r>
            <a:r>
              <a:rPr sz="2800" spc="-10" dirty="0">
                <a:latin typeface="+mn-lt"/>
              </a:rPr>
              <a:t>2</a:t>
            </a:r>
            <a:r>
              <a:rPr lang="en-US" sz="2800" spc="-10" dirty="0">
                <a:latin typeface="+mn-lt"/>
                <a:cs typeface="Calibri Light"/>
              </a:rPr>
              <a:t>4</a:t>
            </a:r>
            <a:r>
              <a:rPr sz="2800" spc="-10" dirty="0">
                <a:latin typeface="+mn-lt"/>
                <a:cs typeface="Calibri Light"/>
              </a:rPr>
              <a:t> </a:t>
            </a:r>
            <a:r>
              <a:rPr sz="2800" dirty="0">
                <a:latin typeface="+mn-lt"/>
                <a:cs typeface="Calibri Light"/>
              </a:rPr>
              <a:t>–</a:t>
            </a:r>
            <a:r>
              <a:rPr sz="2800" spc="-10" dirty="0">
                <a:latin typeface="+mn-lt"/>
                <a:cs typeface="Calibri Light"/>
              </a:rPr>
              <a:t> </a:t>
            </a:r>
            <a:r>
              <a:rPr sz="2800" dirty="0">
                <a:latin typeface="+mn-lt"/>
              </a:rPr>
              <a:t>09/30/</a:t>
            </a:r>
            <a:r>
              <a:rPr sz="2800" spc="-5" dirty="0">
                <a:latin typeface="+mn-lt"/>
              </a:rPr>
              <a:t>2</a:t>
            </a:r>
            <a:r>
              <a:rPr lang="en-US" sz="2800" spc="-5" dirty="0">
                <a:latin typeface="+mn-lt"/>
                <a:cs typeface="Calibri Light"/>
              </a:rPr>
              <a:t>5</a:t>
            </a:r>
            <a:r>
              <a:rPr sz="2800" dirty="0">
                <a:latin typeface="+mn-lt"/>
              </a:rPr>
              <a:t>)</a:t>
            </a:r>
          </a:p>
        </p:txBody>
      </p:sp>
      <p:sp>
        <p:nvSpPr>
          <p:cNvPr id="5" name="object 5"/>
          <p:cNvSpPr txBox="1"/>
          <p:nvPr/>
        </p:nvSpPr>
        <p:spPr>
          <a:xfrm>
            <a:off x="559689" y="6402838"/>
            <a:ext cx="9912974" cy="307777"/>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10" normalizeH="0" baseline="0" noProof="0" dirty="0">
                <a:ln>
                  <a:noFill/>
                </a:ln>
                <a:solidFill>
                  <a:srgbClr val="C00000"/>
                </a:solidFill>
                <a:effectLst/>
                <a:uLnTx/>
                <a:uFillTx/>
                <a:latin typeface="Arial"/>
                <a:ea typeface="+mn-ea"/>
                <a:cs typeface="Arial"/>
              </a:rPr>
              <a:t>Impor</a:t>
            </a:r>
            <a:r>
              <a:rPr kumimoji="0" sz="1000" b="1" i="0" u="none" strike="noStrike" kern="1200" cap="none" spc="-5" normalizeH="0" baseline="0" noProof="0" dirty="0">
                <a:ln>
                  <a:noFill/>
                </a:ln>
                <a:solidFill>
                  <a:srgbClr val="C00000"/>
                </a:solidFill>
                <a:effectLst/>
                <a:uLnTx/>
                <a:uFillTx/>
                <a:latin typeface="Arial"/>
                <a:ea typeface="+mn-ea"/>
                <a:cs typeface="Arial"/>
              </a:rPr>
              <a:t>tant</a:t>
            </a:r>
            <a:r>
              <a:rPr kumimoji="0" sz="1000" b="1" i="0" u="none" strike="noStrike" kern="1200" cap="none" spc="0" normalizeH="0" baseline="0" noProof="0" dirty="0">
                <a:ln>
                  <a:noFill/>
                </a:ln>
                <a:solidFill>
                  <a:srgbClr val="C00000"/>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n</a:t>
            </a:r>
            <a:r>
              <a:rPr kumimoji="0" sz="1000" b="1" i="0" u="none" strike="noStrike" kern="1200" cap="none" spc="-5" normalizeH="0" baseline="0" noProof="0" dirty="0">
                <a:ln>
                  <a:noFill/>
                </a:ln>
                <a:solidFill>
                  <a:srgbClr val="C00000"/>
                </a:solidFill>
                <a:effectLst/>
                <a:uLnTx/>
                <a:uFillTx/>
                <a:latin typeface="Arial"/>
                <a:ea typeface="+mn-ea"/>
                <a:cs typeface="Arial"/>
              </a:rPr>
              <a:t>ote:</a:t>
            </a:r>
            <a:r>
              <a:rPr kumimoji="0" sz="1000" b="1" i="0" u="none" strike="noStrike" kern="1200" cap="none" spc="5" normalizeH="0" baseline="0" noProof="0" dirty="0">
                <a:ln>
                  <a:noFill/>
                </a:ln>
                <a:solidFill>
                  <a:srgbClr val="C00000"/>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lang="en-US"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view</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I</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group</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w</a:t>
            </a:r>
            <a:r>
              <a:rPr kumimoji="0" sz="1000" b="0" i="0" u="none" strike="noStrike" kern="1200" cap="none" spc="-10" normalizeH="0" baseline="0" noProof="0" dirty="0">
                <a:ln>
                  <a:noFill/>
                </a:ln>
                <a:solidFill>
                  <a:prstClr val="black"/>
                </a:solidFill>
                <a:effectLst/>
                <a:uLnTx/>
                <a:uFillTx/>
                <a:latin typeface="Arial"/>
                <a:ea typeface="+mn-ea"/>
                <a:cs typeface="Arial"/>
              </a:rPr>
              <a:t>h</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5" normalizeH="0" baseline="0" noProof="0" dirty="0">
                <a:ln>
                  <a:noFill/>
                </a:ln>
                <a:solidFill>
                  <a:prstClr val="black"/>
                </a:solidFill>
                <a:effectLst/>
                <a:uLnTx/>
                <a:uFillTx/>
                <a:latin typeface="Arial"/>
                <a:ea typeface="+mn-ea"/>
                <a:cs typeface="Arial"/>
              </a:rPr>
              <a:t>re</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0" normalizeH="0" baseline="0" noProof="0" dirty="0">
                <a:ln>
                  <a:noFill/>
                </a:ln>
                <a:solidFill>
                  <a:prstClr val="black"/>
                </a:solidFill>
                <a:effectLst/>
                <a:uLnTx/>
                <a:uFillTx/>
                <a:latin typeface="Arial"/>
                <a:ea typeface="+mn-ea"/>
                <a:cs typeface="Arial"/>
              </a:rPr>
              <a:t> s</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es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5" normalizeH="0" baseline="0" noProof="0" dirty="0">
                <a:ln>
                  <a:noFill/>
                </a:ln>
                <a:solidFill>
                  <a:prstClr val="black"/>
                </a:solidFill>
                <a:effectLst/>
                <a:uLnTx/>
                <a:uFillTx/>
                <a:latin typeface="Arial"/>
                <a:ea typeface="+mn-ea"/>
                <a:cs typeface="Arial"/>
              </a:rPr>
              <a:t>ust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a</a:t>
            </a:r>
            <a:r>
              <a:rPr kumimoji="0" sz="1000" b="0" i="0" u="none" strike="noStrike" kern="1200" cap="none" spc="-15" normalizeH="0" baseline="0" noProof="0" dirty="0">
                <a:ln>
                  <a:noFill/>
                </a:ln>
                <a:solidFill>
                  <a:prstClr val="black"/>
                </a:solidFill>
                <a:effectLst/>
                <a:uLnTx/>
                <a:uFillTx/>
                <a:latin typeface="Arial"/>
                <a:ea typeface="+mn-ea"/>
                <a:cs typeface="Arial"/>
              </a:rPr>
              <a:t>p</a:t>
            </a:r>
            <a:r>
              <a:rPr kumimoji="0" sz="1000" b="0" i="0" u="none" strike="noStrike" kern="1200" cap="none" spc="-5" normalizeH="0" baseline="0" noProof="0" dirty="0">
                <a:ln>
                  <a:noFill/>
                </a:ln>
                <a:solidFill>
                  <a:prstClr val="black"/>
                </a:solidFill>
                <a:effectLst/>
                <a:uLnTx/>
                <a:uFillTx/>
                <a:latin typeface="Arial"/>
                <a:ea typeface="+mn-ea"/>
                <a:cs typeface="Arial"/>
              </a:rPr>
              <a:t>pro</a:t>
            </a:r>
            <a:r>
              <a:rPr kumimoji="0" sz="1000" b="0" i="0" u="none" strike="noStrike" kern="1200" cap="none" spc="-10" normalizeH="0" baseline="0" noProof="0" dirty="0">
                <a:ln>
                  <a:noFill/>
                </a:ln>
                <a:solidFill>
                  <a:prstClr val="black"/>
                </a:solidFill>
                <a:effectLst/>
                <a:uLnTx/>
                <a:uFillTx/>
                <a:latin typeface="Arial"/>
                <a:ea typeface="+mn-ea"/>
                <a:cs typeface="Arial"/>
              </a:rPr>
              <a:t>ved by</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are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ered </a:t>
            </a:r>
            <a:r>
              <a:rPr kumimoji="0" sz="1000" b="0" i="0" u="none" strike="noStrike" kern="1200" cap="none" spc="-15" normalizeH="0" baseline="0" noProof="0" dirty="0">
                <a:ln>
                  <a:noFill/>
                </a:ln>
                <a:solidFill>
                  <a:prstClr val="black"/>
                </a:solidFill>
                <a:effectLst/>
                <a:uLnTx/>
                <a:uFillTx/>
                <a:latin typeface="Arial"/>
                <a:ea typeface="+mn-ea"/>
                <a:cs typeface="Arial"/>
              </a:rPr>
              <a:t>o</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are </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u</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0" normalizeH="0" baseline="0" noProof="0" dirty="0">
                <a:ln>
                  <a:noFill/>
                </a:ln>
                <a:solidFill>
                  <a:prstClr val="black"/>
                </a:solidFill>
                <a:effectLst/>
                <a:uLnTx/>
                <a:uFillTx/>
                <a:latin typeface="Arial"/>
                <a:ea typeface="+mn-ea"/>
                <a:cs typeface="Arial"/>
              </a:rPr>
              <a:t>j</a:t>
            </a:r>
            <a:r>
              <a:rPr kumimoji="0" sz="1000" b="0" i="0" u="none" strike="noStrike" kern="1200" cap="none" spc="-5" normalizeH="0" baseline="0" noProof="0" dirty="0">
                <a:ln>
                  <a:noFill/>
                </a:ln>
                <a:solidFill>
                  <a:prstClr val="black"/>
                </a:solidFill>
                <a:effectLst/>
                <a:uLnTx/>
                <a:uFillTx/>
                <a:latin typeface="Arial"/>
                <a:ea typeface="+mn-ea"/>
                <a:cs typeface="Arial"/>
              </a:rPr>
              <a:t>ect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the</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a:t>
            </a:r>
            <a:r>
              <a:rPr kumimoji="0" sz="1000" b="0" i="0" u="none" strike="noStrike" kern="1200" cap="none" spc="-10" normalizeH="0" baseline="0" noProof="0" dirty="0">
                <a:ln>
                  <a:noFill/>
                </a:ln>
                <a:solidFill>
                  <a:prstClr val="black"/>
                </a:solidFill>
                <a:effectLst/>
                <a:uLnTx/>
                <a:uFillTx/>
                <a:latin typeface="Arial"/>
                <a:ea typeface="+mn-ea"/>
                <a:cs typeface="Arial"/>
              </a:rPr>
              <a:t>tio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ex</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lusio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set</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5" normalizeH="0" baseline="0" noProof="0" dirty="0">
                <a:ln>
                  <a:noFill/>
                </a:ln>
                <a:solidFill>
                  <a:prstClr val="black"/>
                </a:solidFill>
                <a:effectLst/>
                <a:uLnTx/>
                <a:uFillTx/>
                <a:latin typeface="Arial"/>
                <a:ea typeface="+mn-ea"/>
                <a:cs typeface="Arial"/>
              </a:rPr>
              <a:t>orth</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nt</a:t>
            </a:r>
            <a:r>
              <a:rPr kumimoji="0" sz="1000" b="0" i="0" u="none" strike="noStrike" kern="1200" cap="none" spc="-15" normalizeH="0" baseline="0" noProof="0" dirty="0">
                <a:ln>
                  <a:noFill/>
                </a:ln>
                <a:solidFill>
                  <a:prstClr val="black"/>
                </a:solidFill>
                <a:effectLst/>
                <a:uLnTx/>
                <a:uFillTx/>
                <a:latin typeface="Arial"/>
                <a:ea typeface="+mn-ea"/>
                <a:cs typeface="Arial"/>
              </a:rPr>
              <a:t>h</a:t>
            </a:r>
            <a:r>
              <a:rPr kumimoji="0" sz="1000" b="0" i="0" u="none" strike="noStrike" kern="1200" cap="none" spc="-10" normalizeH="0" baseline="0" noProof="0" dirty="0">
                <a:ln>
                  <a:noFill/>
                </a:ln>
                <a:solidFill>
                  <a:prstClr val="black"/>
                </a:solidFill>
                <a:effectLst/>
                <a:uLnTx/>
                <a:uFillTx/>
                <a:latin typeface="Arial"/>
                <a:ea typeface="+mn-ea"/>
                <a:cs typeface="Arial"/>
              </a:rPr>
              <a:t>em</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Plan </a:t>
            </a:r>
            <a:r>
              <a:rPr kumimoji="0" sz="1000" b="0" i="0" u="none" strike="noStrike" kern="1200" cap="none" spc="-15" normalizeH="0" baseline="0" noProof="0" dirty="0">
                <a:ln>
                  <a:noFill/>
                </a:ln>
                <a:solidFill>
                  <a:prstClr val="black"/>
                </a:solidFill>
                <a:effectLst/>
                <a:uLnTx/>
                <a:uFillTx/>
                <a:latin typeface="Arial"/>
                <a:ea typeface="+mn-ea"/>
                <a:cs typeface="Arial"/>
              </a:rPr>
              <a:t>Ev</a:t>
            </a:r>
            <a:r>
              <a:rPr kumimoji="0" sz="1000" b="0" i="0" u="none" strike="noStrike" kern="1200" cap="none" spc="-10" normalizeH="0" baseline="0" noProof="0" dirty="0">
                <a:ln>
                  <a:noFill/>
                </a:ln>
                <a:solidFill>
                  <a:prstClr val="black"/>
                </a:solidFill>
                <a:effectLst/>
                <a:uLnTx/>
                <a:uFillTx/>
                <a:latin typeface="Arial"/>
                <a:ea typeface="+mn-ea"/>
                <a:cs typeface="Arial"/>
              </a:rPr>
              <a:t>id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nce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10" normalizeH="0" baseline="0" noProof="0" dirty="0">
                <a:ln>
                  <a:noFill/>
                </a:ln>
                <a:solidFill>
                  <a:prstClr val="black"/>
                </a:solidFill>
                <a:effectLst/>
                <a:uLnTx/>
                <a:uFillTx/>
                <a:latin typeface="Arial"/>
                <a:ea typeface="+mn-ea"/>
                <a:cs typeface="Arial"/>
              </a:rPr>
              <a:t>erage</a:t>
            </a:r>
            <a:r>
              <a:rPr kumimoji="0"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b="1" i="0" u="none" strike="noStrike" kern="1200" cap="none" spc="-5" normalizeH="0" baseline="0" noProof="0" dirty="0">
                <a:ln>
                  <a:noFill/>
                </a:ln>
                <a:solidFill>
                  <a:prstClr val="black"/>
                </a:solidFill>
                <a:effectLst/>
                <a:uLnTx/>
                <a:uFillTx/>
                <a:latin typeface="Arial"/>
                <a:ea typeface="+mn-ea"/>
                <a:cs typeface="Arial"/>
              </a:rPr>
              <a:t> </a:t>
            </a:r>
            <a:r>
              <a:rPr kumimoji="0" lang="en-US" sz="1000" b="1" i="0" u="none" strike="noStrike" kern="1200" cap="none" spc="-5" normalizeH="0" baseline="0" noProof="0" dirty="0">
                <a:ln>
                  <a:noFill/>
                </a:ln>
                <a:solidFill>
                  <a:srgbClr val="FF0000"/>
                </a:solidFill>
                <a:effectLst/>
                <a:uLnTx/>
                <a:uFillTx/>
                <a:latin typeface="Arial"/>
                <a:ea typeface="+mn-ea"/>
                <a:cs typeface="Arial"/>
              </a:rPr>
              <a:t>No $0 generics at Costco on this plan. </a:t>
            </a:r>
            <a:endParaRPr kumimoji="0" sz="1000" b="0" i="0" u="none" strike="noStrike" kern="1200" cap="none" spc="0" normalizeH="0" baseline="0" noProof="0" dirty="0">
              <a:ln>
                <a:noFill/>
              </a:ln>
              <a:solidFill>
                <a:srgbClr val="FF0000"/>
              </a:solidFill>
              <a:effectLst/>
              <a:uLnTx/>
              <a:uFillTx/>
              <a:latin typeface="Arial"/>
              <a:ea typeface="+mn-ea"/>
              <a:cs typeface="Arial"/>
            </a:endParaRPr>
          </a:p>
        </p:txBody>
      </p:sp>
      <p:grpSp>
        <p:nvGrpSpPr>
          <p:cNvPr id="9" name="Group 3">
            <a:extLst>
              <a:ext uri="{FF2B5EF4-FFF2-40B4-BE49-F238E27FC236}">
                <a16:creationId xmlns:a16="http://schemas.microsoft.com/office/drawing/2014/main" id="{9705B549-7C6C-4B87-B81C-E6626C0AE7D4}"/>
              </a:ext>
            </a:extLst>
          </p:cNvPr>
          <p:cNvGrpSpPr/>
          <p:nvPr/>
        </p:nvGrpSpPr>
        <p:grpSpPr>
          <a:xfrm>
            <a:off x="-1" y="1"/>
            <a:ext cx="12192000" cy="777240"/>
            <a:chOff x="0" y="0"/>
            <a:chExt cx="5066828" cy="676789"/>
          </a:xfrm>
        </p:grpSpPr>
        <p:sp>
          <p:nvSpPr>
            <p:cNvPr id="10" name="Freeform 4">
              <a:extLst>
                <a:ext uri="{FF2B5EF4-FFF2-40B4-BE49-F238E27FC236}">
                  <a16:creationId xmlns:a16="http://schemas.microsoft.com/office/drawing/2014/main" id="{F615F50F-267B-4C13-9DB7-AC61FF1B3301}"/>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11" name="TextBox 5">
              <a:extLst>
                <a:ext uri="{FF2B5EF4-FFF2-40B4-BE49-F238E27FC236}">
                  <a16:creationId xmlns:a16="http://schemas.microsoft.com/office/drawing/2014/main" id="{54F1B94B-C622-4A28-85A0-6F749EAC54E7}"/>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3" name="TextBox 2">
            <a:extLst>
              <a:ext uri="{FF2B5EF4-FFF2-40B4-BE49-F238E27FC236}">
                <a16:creationId xmlns:a16="http://schemas.microsoft.com/office/drawing/2014/main" id="{B9B8B74C-1C5C-4C47-ADB2-CAA4315CC3D8}"/>
              </a:ext>
            </a:extLst>
          </p:cNvPr>
          <p:cNvSpPr txBox="1"/>
          <p:nvPr/>
        </p:nvSpPr>
        <p:spPr>
          <a:xfrm>
            <a:off x="2562578" y="54339"/>
            <a:ext cx="6203366" cy="584775"/>
          </a:xfrm>
          <a:prstGeom prst="rect">
            <a:avLst/>
          </a:prstGeom>
          <a:noFill/>
        </p:spPr>
        <p:txBody>
          <a:bodyPr wrap="none" rtlCol="0">
            <a:spAutoFit/>
          </a:bodyPr>
          <a:lstStyle/>
          <a:p>
            <a:pPr algn="ctr"/>
            <a:r>
              <a:rPr lang="en-US" sz="3200" b="1" spc="-5" dirty="0">
                <a:solidFill>
                  <a:schemeClr val="bg1"/>
                </a:solidFill>
              </a:rPr>
              <a:t>Anthe</a:t>
            </a:r>
            <a:r>
              <a:rPr lang="en-US" sz="3200" b="1" dirty="0">
                <a:solidFill>
                  <a:schemeClr val="bg1"/>
                </a:solidFill>
              </a:rPr>
              <a:t>m</a:t>
            </a:r>
            <a:r>
              <a:rPr lang="en-US" sz="3200" b="1" spc="5" dirty="0">
                <a:solidFill>
                  <a:schemeClr val="bg1"/>
                </a:solidFill>
              </a:rPr>
              <a:t> </a:t>
            </a:r>
            <a:r>
              <a:rPr lang="en-US" sz="3200" b="1" spc="-5" dirty="0">
                <a:solidFill>
                  <a:schemeClr val="bg1"/>
                </a:solidFill>
              </a:rPr>
              <a:t>Blu</a:t>
            </a:r>
            <a:r>
              <a:rPr lang="en-US" sz="3200" b="1" dirty="0">
                <a:solidFill>
                  <a:schemeClr val="bg1"/>
                </a:solidFill>
              </a:rPr>
              <a:t>e</a:t>
            </a:r>
            <a:r>
              <a:rPr lang="en-US" sz="3200" b="1" spc="5" dirty="0">
                <a:solidFill>
                  <a:schemeClr val="bg1"/>
                </a:solidFill>
              </a:rPr>
              <a:t> </a:t>
            </a:r>
            <a:r>
              <a:rPr lang="en-US" sz="3200" b="1" spc="-5" dirty="0">
                <a:solidFill>
                  <a:schemeClr val="bg1"/>
                </a:solidFill>
              </a:rPr>
              <a:t>Cros</a:t>
            </a:r>
            <a:r>
              <a:rPr lang="en-US" sz="3200" b="1" dirty="0">
                <a:solidFill>
                  <a:schemeClr val="bg1"/>
                </a:solidFill>
              </a:rPr>
              <a:t>s</a:t>
            </a:r>
            <a:r>
              <a:rPr lang="en-US" sz="3200" b="1" spc="-10" dirty="0">
                <a:solidFill>
                  <a:schemeClr val="bg1"/>
                </a:solidFill>
              </a:rPr>
              <a:t> </a:t>
            </a:r>
            <a:r>
              <a:rPr lang="en-US" sz="3200" b="1" spc="-5" dirty="0">
                <a:solidFill>
                  <a:schemeClr val="bg1"/>
                </a:solidFill>
              </a:rPr>
              <a:t>CompanionCare</a:t>
            </a:r>
            <a:endParaRPr lang="en-US" sz="3200" b="1" dirty="0">
              <a:solidFill>
                <a:schemeClr val="bg1"/>
              </a:solidFill>
            </a:endParaRPr>
          </a:p>
        </p:txBody>
      </p:sp>
      <p:pic>
        <p:nvPicPr>
          <p:cNvPr id="6" name="Picture 5">
            <a:extLst>
              <a:ext uri="{FF2B5EF4-FFF2-40B4-BE49-F238E27FC236}">
                <a16:creationId xmlns:a16="http://schemas.microsoft.com/office/drawing/2014/main" id="{032DBA55-47C3-4AF0-917F-C5BD095AE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89" y="1272158"/>
            <a:ext cx="10543740" cy="5055164"/>
          </a:xfrm>
          <a:prstGeom prst="rect">
            <a:avLst/>
          </a:prstGeom>
        </p:spPr>
      </p:pic>
      <p:sp>
        <p:nvSpPr>
          <p:cNvPr id="8" name="Slide Number Placeholder 7">
            <a:extLst>
              <a:ext uri="{FF2B5EF4-FFF2-40B4-BE49-F238E27FC236}">
                <a16:creationId xmlns:a16="http://schemas.microsoft.com/office/drawing/2014/main" id="{CC07519C-1B2F-40F6-89B4-925629262ADD}"/>
              </a:ext>
            </a:extLst>
          </p:cNvPr>
          <p:cNvSpPr>
            <a:spLocks noGrp="1"/>
          </p:cNvSpPr>
          <p:nvPr>
            <p:ph type="sldNum" sz="quarter" idx="12"/>
          </p:nvPr>
        </p:nvSpPr>
        <p:spPr/>
        <p:txBody>
          <a:bodyPr/>
          <a:lstStyle/>
          <a:p>
            <a:fld id="{1B559DBB-C45F-461D-8AEE-61FFC6EFADA2}" type="slidenum">
              <a:rPr lang="en-US" smtClean="0"/>
              <a:t>28</a:t>
            </a:fld>
            <a:endParaRPr lang="en-US" dirty="0"/>
          </a:p>
        </p:txBody>
      </p:sp>
    </p:spTree>
    <p:extLst>
      <p:ext uri="{BB962C8B-B14F-4D97-AF65-F5344CB8AC3E}">
        <p14:creationId xmlns:p14="http://schemas.microsoft.com/office/powerpoint/2010/main" val="21514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2422" y="672003"/>
            <a:ext cx="10687975" cy="589264"/>
          </a:xfrm>
          <a:prstGeom prst="rect">
            <a:avLst/>
          </a:prstGeom>
        </p:spPr>
        <p:txBody>
          <a:bodyPr vert="horz" wrap="square" lIns="0" tIns="0" rIns="0" bIns="0" rtlCol="0">
            <a:spAutoFit/>
          </a:bodyPr>
          <a:lstStyle/>
          <a:p>
            <a:pPr marL="12700">
              <a:lnSpc>
                <a:spcPts val="5015"/>
              </a:lnSpc>
            </a:pPr>
            <a:r>
              <a:rPr sz="2800" dirty="0">
                <a:latin typeface="+mn-lt"/>
              </a:rPr>
              <a:t>Summary</a:t>
            </a:r>
            <a:r>
              <a:rPr sz="2800" spc="-55" dirty="0">
                <a:latin typeface="+mn-lt"/>
              </a:rPr>
              <a:t> </a:t>
            </a:r>
            <a:r>
              <a:rPr sz="2800" spc="-5" dirty="0">
                <a:latin typeface="+mn-lt"/>
              </a:rPr>
              <a:t>o</a:t>
            </a:r>
            <a:r>
              <a:rPr sz="2800" dirty="0">
                <a:latin typeface="+mn-lt"/>
              </a:rPr>
              <a:t>f </a:t>
            </a:r>
            <a:r>
              <a:rPr sz="2800" spc="-5" dirty="0">
                <a:latin typeface="+mn-lt"/>
              </a:rPr>
              <a:t>Benefit</a:t>
            </a:r>
            <a:r>
              <a:rPr sz="2800" dirty="0">
                <a:latin typeface="+mn-lt"/>
              </a:rPr>
              <a:t>s</a:t>
            </a:r>
            <a:r>
              <a:rPr sz="2800" spc="15" dirty="0">
                <a:latin typeface="+mn-lt"/>
              </a:rPr>
              <a:t> </a:t>
            </a:r>
            <a:r>
              <a:rPr sz="2800" dirty="0">
                <a:latin typeface="+mn-lt"/>
              </a:rPr>
              <a:t>(10/</a:t>
            </a:r>
            <a:r>
              <a:rPr lang="en-US" sz="2800" dirty="0">
                <a:latin typeface="+mn-lt"/>
              </a:rPr>
              <a:t>0</a:t>
            </a:r>
            <a:r>
              <a:rPr sz="2800" dirty="0">
                <a:latin typeface="+mn-lt"/>
              </a:rPr>
              <a:t>1/</a:t>
            </a:r>
            <a:r>
              <a:rPr sz="2800" spc="-10" dirty="0">
                <a:latin typeface="+mn-lt"/>
              </a:rPr>
              <a:t>2</a:t>
            </a:r>
            <a:r>
              <a:rPr lang="en-US" sz="2800" spc="-10" dirty="0">
                <a:latin typeface="+mn-lt"/>
                <a:cs typeface="Calibri Light"/>
              </a:rPr>
              <a:t>4</a:t>
            </a:r>
            <a:r>
              <a:rPr sz="2800" spc="-10" dirty="0">
                <a:latin typeface="+mn-lt"/>
                <a:cs typeface="Calibri Light"/>
              </a:rPr>
              <a:t> </a:t>
            </a:r>
            <a:r>
              <a:rPr sz="2800" dirty="0">
                <a:latin typeface="+mn-lt"/>
                <a:cs typeface="Calibri Light"/>
              </a:rPr>
              <a:t>–</a:t>
            </a:r>
            <a:r>
              <a:rPr sz="2800" spc="-10" dirty="0">
                <a:latin typeface="+mn-lt"/>
                <a:cs typeface="Calibri Light"/>
              </a:rPr>
              <a:t> </a:t>
            </a:r>
            <a:r>
              <a:rPr sz="2800" dirty="0">
                <a:latin typeface="+mn-lt"/>
              </a:rPr>
              <a:t>09/30/</a:t>
            </a:r>
            <a:r>
              <a:rPr sz="2800" spc="-5" dirty="0">
                <a:latin typeface="+mn-lt"/>
              </a:rPr>
              <a:t>2</a:t>
            </a:r>
            <a:r>
              <a:rPr lang="en-US" sz="2800" spc="-5" dirty="0">
                <a:latin typeface="+mn-lt"/>
                <a:cs typeface="Calibri Light"/>
              </a:rPr>
              <a:t>5</a:t>
            </a:r>
            <a:r>
              <a:rPr sz="2800" dirty="0">
                <a:latin typeface="+mn-lt"/>
              </a:rPr>
              <a:t>)</a:t>
            </a:r>
          </a:p>
        </p:txBody>
      </p:sp>
      <p:sp>
        <p:nvSpPr>
          <p:cNvPr id="5" name="object 5"/>
          <p:cNvSpPr txBox="1"/>
          <p:nvPr/>
        </p:nvSpPr>
        <p:spPr>
          <a:xfrm>
            <a:off x="559689" y="6402838"/>
            <a:ext cx="9912974" cy="307777"/>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10" normalizeH="0" baseline="0" noProof="0" dirty="0">
                <a:ln>
                  <a:noFill/>
                </a:ln>
                <a:solidFill>
                  <a:srgbClr val="C00000"/>
                </a:solidFill>
                <a:effectLst/>
                <a:uLnTx/>
                <a:uFillTx/>
                <a:latin typeface="Arial"/>
                <a:ea typeface="+mn-ea"/>
                <a:cs typeface="Arial"/>
              </a:rPr>
              <a:t>Impor</a:t>
            </a:r>
            <a:r>
              <a:rPr kumimoji="0" sz="1000" b="1" i="0" u="none" strike="noStrike" kern="1200" cap="none" spc="-5" normalizeH="0" baseline="0" noProof="0" dirty="0">
                <a:ln>
                  <a:noFill/>
                </a:ln>
                <a:solidFill>
                  <a:srgbClr val="C00000"/>
                </a:solidFill>
                <a:effectLst/>
                <a:uLnTx/>
                <a:uFillTx/>
                <a:latin typeface="Arial"/>
                <a:ea typeface="+mn-ea"/>
                <a:cs typeface="Arial"/>
              </a:rPr>
              <a:t>tant</a:t>
            </a:r>
            <a:r>
              <a:rPr kumimoji="0" sz="1000" b="1" i="0" u="none" strike="noStrike" kern="1200" cap="none" spc="0" normalizeH="0" baseline="0" noProof="0" dirty="0">
                <a:ln>
                  <a:noFill/>
                </a:ln>
                <a:solidFill>
                  <a:srgbClr val="C00000"/>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n</a:t>
            </a:r>
            <a:r>
              <a:rPr kumimoji="0" sz="1000" b="1" i="0" u="none" strike="noStrike" kern="1200" cap="none" spc="-5" normalizeH="0" baseline="0" noProof="0" dirty="0">
                <a:ln>
                  <a:noFill/>
                </a:ln>
                <a:solidFill>
                  <a:srgbClr val="C00000"/>
                </a:solidFill>
                <a:effectLst/>
                <a:uLnTx/>
                <a:uFillTx/>
                <a:latin typeface="Arial"/>
                <a:ea typeface="+mn-ea"/>
                <a:cs typeface="Arial"/>
              </a:rPr>
              <a:t>ote:</a:t>
            </a:r>
            <a:r>
              <a:rPr kumimoji="0" sz="1000" b="1" i="0" u="none" strike="noStrike" kern="1200" cap="none" spc="5" normalizeH="0" baseline="0" noProof="0" dirty="0">
                <a:ln>
                  <a:noFill/>
                </a:ln>
                <a:solidFill>
                  <a:srgbClr val="C00000"/>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lang="en-US"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view</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I</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group</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w</a:t>
            </a:r>
            <a:r>
              <a:rPr kumimoji="0" sz="1000" b="0" i="0" u="none" strike="noStrike" kern="1200" cap="none" spc="-10" normalizeH="0" baseline="0" noProof="0" dirty="0">
                <a:ln>
                  <a:noFill/>
                </a:ln>
                <a:solidFill>
                  <a:prstClr val="black"/>
                </a:solidFill>
                <a:effectLst/>
                <a:uLnTx/>
                <a:uFillTx/>
                <a:latin typeface="Arial"/>
                <a:ea typeface="+mn-ea"/>
                <a:cs typeface="Arial"/>
              </a:rPr>
              <a:t>h</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5" normalizeH="0" baseline="0" noProof="0" dirty="0">
                <a:ln>
                  <a:noFill/>
                </a:ln>
                <a:solidFill>
                  <a:prstClr val="black"/>
                </a:solidFill>
                <a:effectLst/>
                <a:uLnTx/>
                <a:uFillTx/>
                <a:latin typeface="Arial"/>
                <a:ea typeface="+mn-ea"/>
                <a:cs typeface="Arial"/>
              </a:rPr>
              <a:t>re</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0" normalizeH="0" baseline="0" noProof="0" dirty="0">
                <a:ln>
                  <a:noFill/>
                </a:ln>
                <a:solidFill>
                  <a:prstClr val="black"/>
                </a:solidFill>
                <a:effectLst/>
                <a:uLnTx/>
                <a:uFillTx/>
                <a:latin typeface="Arial"/>
                <a:ea typeface="+mn-ea"/>
                <a:cs typeface="Arial"/>
              </a:rPr>
              <a:t> s</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es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5" normalizeH="0" baseline="0" noProof="0" dirty="0">
                <a:ln>
                  <a:noFill/>
                </a:ln>
                <a:solidFill>
                  <a:prstClr val="black"/>
                </a:solidFill>
                <a:effectLst/>
                <a:uLnTx/>
                <a:uFillTx/>
                <a:latin typeface="Arial"/>
                <a:ea typeface="+mn-ea"/>
                <a:cs typeface="Arial"/>
              </a:rPr>
              <a:t>ust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a</a:t>
            </a:r>
            <a:r>
              <a:rPr kumimoji="0" sz="1000" b="0" i="0" u="none" strike="noStrike" kern="1200" cap="none" spc="-15" normalizeH="0" baseline="0" noProof="0" dirty="0">
                <a:ln>
                  <a:noFill/>
                </a:ln>
                <a:solidFill>
                  <a:prstClr val="black"/>
                </a:solidFill>
                <a:effectLst/>
                <a:uLnTx/>
                <a:uFillTx/>
                <a:latin typeface="Arial"/>
                <a:ea typeface="+mn-ea"/>
                <a:cs typeface="Arial"/>
              </a:rPr>
              <a:t>p</a:t>
            </a:r>
            <a:r>
              <a:rPr kumimoji="0" sz="1000" b="0" i="0" u="none" strike="noStrike" kern="1200" cap="none" spc="-5" normalizeH="0" baseline="0" noProof="0" dirty="0">
                <a:ln>
                  <a:noFill/>
                </a:ln>
                <a:solidFill>
                  <a:prstClr val="black"/>
                </a:solidFill>
                <a:effectLst/>
                <a:uLnTx/>
                <a:uFillTx/>
                <a:latin typeface="Arial"/>
                <a:ea typeface="+mn-ea"/>
                <a:cs typeface="Arial"/>
              </a:rPr>
              <a:t>pro</a:t>
            </a:r>
            <a:r>
              <a:rPr kumimoji="0" sz="1000" b="0" i="0" u="none" strike="noStrike" kern="1200" cap="none" spc="-10" normalizeH="0" baseline="0" noProof="0" dirty="0">
                <a:ln>
                  <a:noFill/>
                </a:ln>
                <a:solidFill>
                  <a:prstClr val="black"/>
                </a:solidFill>
                <a:effectLst/>
                <a:uLnTx/>
                <a:uFillTx/>
                <a:latin typeface="Arial"/>
                <a:ea typeface="+mn-ea"/>
                <a:cs typeface="Arial"/>
              </a:rPr>
              <a:t>ved by</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are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ered </a:t>
            </a:r>
            <a:r>
              <a:rPr kumimoji="0" sz="1000" b="0" i="0" u="none" strike="noStrike" kern="1200" cap="none" spc="-15" normalizeH="0" baseline="0" noProof="0" dirty="0">
                <a:ln>
                  <a:noFill/>
                </a:ln>
                <a:solidFill>
                  <a:prstClr val="black"/>
                </a:solidFill>
                <a:effectLst/>
                <a:uLnTx/>
                <a:uFillTx/>
                <a:latin typeface="Arial"/>
                <a:ea typeface="+mn-ea"/>
                <a:cs typeface="Arial"/>
              </a:rPr>
              <a:t>o</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are </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u</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0" normalizeH="0" baseline="0" noProof="0" dirty="0">
                <a:ln>
                  <a:noFill/>
                </a:ln>
                <a:solidFill>
                  <a:prstClr val="black"/>
                </a:solidFill>
                <a:effectLst/>
                <a:uLnTx/>
                <a:uFillTx/>
                <a:latin typeface="Arial"/>
                <a:ea typeface="+mn-ea"/>
                <a:cs typeface="Arial"/>
              </a:rPr>
              <a:t>j</a:t>
            </a:r>
            <a:r>
              <a:rPr kumimoji="0" sz="1000" b="0" i="0" u="none" strike="noStrike" kern="1200" cap="none" spc="-5" normalizeH="0" baseline="0" noProof="0" dirty="0">
                <a:ln>
                  <a:noFill/>
                </a:ln>
                <a:solidFill>
                  <a:prstClr val="black"/>
                </a:solidFill>
                <a:effectLst/>
                <a:uLnTx/>
                <a:uFillTx/>
                <a:latin typeface="Arial"/>
                <a:ea typeface="+mn-ea"/>
                <a:cs typeface="Arial"/>
              </a:rPr>
              <a:t>ect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the</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a:t>
            </a:r>
            <a:r>
              <a:rPr kumimoji="0" sz="1000" b="0" i="0" u="none" strike="noStrike" kern="1200" cap="none" spc="-10" normalizeH="0" baseline="0" noProof="0" dirty="0">
                <a:ln>
                  <a:noFill/>
                </a:ln>
                <a:solidFill>
                  <a:prstClr val="black"/>
                </a:solidFill>
                <a:effectLst/>
                <a:uLnTx/>
                <a:uFillTx/>
                <a:latin typeface="Arial"/>
                <a:ea typeface="+mn-ea"/>
                <a:cs typeface="Arial"/>
              </a:rPr>
              <a:t>tio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ex</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lusio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set</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5" normalizeH="0" baseline="0" noProof="0" dirty="0">
                <a:ln>
                  <a:noFill/>
                </a:ln>
                <a:solidFill>
                  <a:prstClr val="black"/>
                </a:solidFill>
                <a:effectLst/>
                <a:uLnTx/>
                <a:uFillTx/>
                <a:latin typeface="Arial"/>
                <a:ea typeface="+mn-ea"/>
                <a:cs typeface="Arial"/>
              </a:rPr>
              <a:t>orth</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nt</a:t>
            </a:r>
            <a:r>
              <a:rPr kumimoji="0" sz="1000" b="0" i="0" u="none" strike="noStrike" kern="1200" cap="none" spc="-15" normalizeH="0" baseline="0" noProof="0" dirty="0">
                <a:ln>
                  <a:noFill/>
                </a:ln>
                <a:solidFill>
                  <a:prstClr val="black"/>
                </a:solidFill>
                <a:effectLst/>
                <a:uLnTx/>
                <a:uFillTx/>
                <a:latin typeface="Arial"/>
                <a:ea typeface="+mn-ea"/>
                <a:cs typeface="Arial"/>
              </a:rPr>
              <a:t>h</a:t>
            </a:r>
            <a:r>
              <a:rPr kumimoji="0" sz="1000" b="0" i="0" u="none" strike="noStrike" kern="1200" cap="none" spc="-10" normalizeH="0" baseline="0" noProof="0" dirty="0">
                <a:ln>
                  <a:noFill/>
                </a:ln>
                <a:solidFill>
                  <a:prstClr val="black"/>
                </a:solidFill>
                <a:effectLst/>
                <a:uLnTx/>
                <a:uFillTx/>
                <a:latin typeface="Arial"/>
                <a:ea typeface="+mn-ea"/>
                <a:cs typeface="Arial"/>
              </a:rPr>
              <a:t>em</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Plan </a:t>
            </a:r>
            <a:r>
              <a:rPr kumimoji="0" sz="1000" b="0" i="0" u="none" strike="noStrike" kern="1200" cap="none" spc="-15" normalizeH="0" baseline="0" noProof="0" dirty="0">
                <a:ln>
                  <a:noFill/>
                </a:ln>
                <a:solidFill>
                  <a:prstClr val="black"/>
                </a:solidFill>
                <a:effectLst/>
                <a:uLnTx/>
                <a:uFillTx/>
                <a:latin typeface="Arial"/>
                <a:ea typeface="+mn-ea"/>
                <a:cs typeface="Arial"/>
              </a:rPr>
              <a:t>Ev</a:t>
            </a:r>
            <a:r>
              <a:rPr kumimoji="0" sz="1000" b="0" i="0" u="none" strike="noStrike" kern="1200" cap="none" spc="-10" normalizeH="0" baseline="0" noProof="0" dirty="0">
                <a:ln>
                  <a:noFill/>
                </a:ln>
                <a:solidFill>
                  <a:prstClr val="black"/>
                </a:solidFill>
                <a:effectLst/>
                <a:uLnTx/>
                <a:uFillTx/>
                <a:latin typeface="Arial"/>
                <a:ea typeface="+mn-ea"/>
                <a:cs typeface="Arial"/>
              </a:rPr>
              <a:t>id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nce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10" normalizeH="0" baseline="0" noProof="0" dirty="0">
                <a:ln>
                  <a:noFill/>
                </a:ln>
                <a:solidFill>
                  <a:prstClr val="black"/>
                </a:solidFill>
                <a:effectLst/>
                <a:uLnTx/>
                <a:uFillTx/>
                <a:latin typeface="Arial"/>
                <a:ea typeface="+mn-ea"/>
                <a:cs typeface="Arial"/>
              </a:rPr>
              <a:t>erage</a:t>
            </a:r>
            <a:r>
              <a:rPr kumimoji="0"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b="1" i="0" u="none" strike="noStrike" kern="1200" cap="none" spc="-5" normalizeH="0" baseline="0" noProof="0" dirty="0">
                <a:ln>
                  <a:noFill/>
                </a:ln>
                <a:solidFill>
                  <a:prstClr val="black"/>
                </a:solidFill>
                <a:effectLst/>
                <a:uLnTx/>
                <a:uFillTx/>
                <a:latin typeface="Arial"/>
                <a:ea typeface="+mn-ea"/>
                <a:cs typeface="Arial"/>
              </a:rPr>
              <a:t> </a:t>
            </a:r>
            <a:r>
              <a:rPr kumimoji="0" lang="en-US" sz="1000" b="1" i="0" u="none" strike="noStrike" kern="1200" cap="none" spc="-5" normalizeH="0" baseline="0" noProof="0" dirty="0">
                <a:ln>
                  <a:noFill/>
                </a:ln>
                <a:solidFill>
                  <a:srgbClr val="FF0000"/>
                </a:solidFill>
                <a:effectLst/>
                <a:uLnTx/>
                <a:uFillTx/>
                <a:latin typeface="Arial"/>
                <a:ea typeface="+mn-ea"/>
                <a:cs typeface="Arial"/>
              </a:rPr>
              <a:t>No $0 generics at Costco on this plan. </a:t>
            </a:r>
            <a:endParaRPr kumimoji="0" sz="1000" b="0" i="0" u="none" strike="noStrike" kern="1200" cap="none" spc="0" normalizeH="0" baseline="0" noProof="0" dirty="0">
              <a:ln>
                <a:noFill/>
              </a:ln>
              <a:solidFill>
                <a:srgbClr val="FF0000"/>
              </a:solidFill>
              <a:effectLst/>
              <a:uLnTx/>
              <a:uFillTx/>
              <a:latin typeface="Arial"/>
              <a:ea typeface="+mn-ea"/>
              <a:cs typeface="Arial"/>
            </a:endParaRPr>
          </a:p>
        </p:txBody>
      </p:sp>
      <p:grpSp>
        <p:nvGrpSpPr>
          <p:cNvPr id="9" name="Group 3">
            <a:extLst>
              <a:ext uri="{FF2B5EF4-FFF2-40B4-BE49-F238E27FC236}">
                <a16:creationId xmlns:a16="http://schemas.microsoft.com/office/drawing/2014/main" id="{9705B549-7C6C-4B87-B81C-E6626C0AE7D4}"/>
              </a:ext>
            </a:extLst>
          </p:cNvPr>
          <p:cNvGrpSpPr/>
          <p:nvPr/>
        </p:nvGrpSpPr>
        <p:grpSpPr>
          <a:xfrm>
            <a:off x="-1" y="1"/>
            <a:ext cx="12192000" cy="777240"/>
            <a:chOff x="0" y="0"/>
            <a:chExt cx="5066828" cy="676789"/>
          </a:xfrm>
        </p:grpSpPr>
        <p:sp>
          <p:nvSpPr>
            <p:cNvPr id="10" name="Freeform 4">
              <a:extLst>
                <a:ext uri="{FF2B5EF4-FFF2-40B4-BE49-F238E27FC236}">
                  <a16:creationId xmlns:a16="http://schemas.microsoft.com/office/drawing/2014/main" id="{F615F50F-267B-4C13-9DB7-AC61FF1B3301}"/>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11" name="TextBox 5">
              <a:extLst>
                <a:ext uri="{FF2B5EF4-FFF2-40B4-BE49-F238E27FC236}">
                  <a16:creationId xmlns:a16="http://schemas.microsoft.com/office/drawing/2014/main" id="{54F1B94B-C622-4A28-85A0-6F749EAC54E7}"/>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3" name="TextBox 2">
            <a:extLst>
              <a:ext uri="{FF2B5EF4-FFF2-40B4-BE49-F238E27FC236}">
                <a16:creationId xmlns:a16="http://schemas.microsoft.com/office/drawing/2014/main" id="{B9B8B74C-1C5C-4C47-ADB2-CAA4315CC3D8}"/>
              </a:ext>
            </a:extLst>
          </p:cNvPr>
          <p:cNvSpPr txBox="1"/>
          <p:nvPr/>
        </p:nvSpPr>
        <p:spPr>
          <a:xfrm>
            <a:off x="2562578" y="54339"/>
            <a:ext cx="6203366" cy="584775"/>
          </a:xfrm>
          <a:prstGeom prst="rect">
            <a:avLst/>
          </a:prstGeom>
          <a:noFill/>
        </p:spPr>
        <p:txBody>
          <a:bodyPr wrap="none" rtlCol="0">
            <a:spAutoFit/>
          </a:bodyPr>
          <a:lstStyle/>
          <a:p>
            <a:pPr algn="ctr"/>
            <a:r>
              <a:rPr lang="en-US" sz="3200" b="1" spc="-5" dirty="0">
                <a:solidFill>
                  <a:schemeClr val="bg1"/>
                </a:solidFill>
              </a:rPr>
              <a:t>Anthe</a:t>
            </a:r>
            <a:r>
              <a:rPr lang="en-US" sz="3200" b="1" dirty="0">
                <a:solidFill>
                  <a:schemeClr val="bg1"/>
                </a:solidFill>
              </a:rPr>
              <a:t>m</a:t>
            </a:r>
            <a:r>
              <a:rPr lang="en-US" sz="3200" b="1" spc="5" dirty="0">
                <a:solidFill>
                  <a:schemeClr val="bg1"/>
                </a:solidFill>
              </a:rPr>
              <a:t> </a:t>
            </a:r>
            <a:r>
              <a:rPr lang="en-US" sz="3200" b="1" spc="-5" dirty="0">
                <a:solidFill>
                  <a:schemeClr val="bg1"/>
                </a:solidFill>
              </a:rPr>
              <a:t>Blu</a:t>
            </a:r>
            <a:r>
              <a:rPr lang="en-US" sz="3200" b="1" dirty="0">
                <a:solidFill>
                  <a:schemeClr val="bg1"/>
                </a:solidFill>
              </a:rPr>
              <a:t>e</a:t>
            </a:r>
            <a:r>
              <a:rPr lang="en-US" sz="3200" b="1" spc="5" dirty="0">
                <a:solidFill>
                  <a:schemeClr val="bg1"/>
                </a:solidFill>
              </a:rPr>
              <a:t> </a:t>
            </a:r>
            <a:r>
              <a:rPr lang="en-US" sz="3200" b="1" spc="-5" dirty="0">
                <a:solidFill>
                  <a:schemeClr val="bg1"/>
                </a:solidFill>
              </a:rPr>
              <a:t>Cros</a:t>
            </a:r>
            <a:r>
              <a:rPr lang="en-US" sz="3200" b="1" dirty="0">
                <a:solidFill>
                  <a:schemeClr val="bg1"/>
                </a:solidFill>
              </a:rPr>
              <a:t>s</a:t>
            </a:r>
            <a:r>
              <a:rPr lang="en-US" sz="3200" b="1" spc="-10" dirty="0">
                <a:solidFill>
                  <a:schemeClr val="bg1"/>
                </a:solidFill>
              </a:rPr>
              <a:t> </a:t>
            </a:r>
            <a:r>
              <a:rPr lang="en-US" sz="3200" b="1" spc="-5" dirty="0">
                <a:solidFill>
                  <a:schemeClr val="bg1"/>
                </a:solidFill>
              </a:rPr>
              <a:t>CompanionCare</a:t>
            </a:r>
            <a:endParaRPr lang="en-US" sz="3200" b="1" dirty="0">
              <a:solidFill>
                <a:schemeClr val="bg1"/>
              </a:solidFill>
            </a:endParaRPr>
          </a:p>
        </p:txBody>
      </p:sp>
      <p:pic>
        <p:nvPicPr>
          <p:cNvPr id="7" name="Picture 6">
            <a:extLst>
              <a:ext uri="{FF2B5EF4-FFF2-40B4-BE49-F238E27FC236}">
                <a16:creationId xmlns:a16="http://schemas.microsoft.com/office/drawing/2014/main" id="{40BC51D7-7C1F-4971-B248-46545620A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90" y="1804307"/>
            <a:ext cx="11066254" cy="4532140"/>
          </a:xfrm>
          <a:prstGeom prst="rect">
            <a:avLst/>
          </a:prstGeom>
        </p:spPr>
      </p:pic>
      <p:pic>
        <p:nvPicPr>
          <p:cNvPr id="12" name="Picture 11">
            <a:extLst>
              <a:ext uri="{FF2B5EF4-FFF2-40B4-BE49-F238E27FC236}">
                <a16:creationId xmlns:a16="http://schemas.microsoft.com/office/drawing/2014/main" id="{EF0A0FD9-8762-4791-B011-FD46C2284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22" y="1225278"/>
            <a:ext cx="11053522" cy="604020"/>
          </a:xfrm>
          <a:prstGeom prst="rect">
            <a:avLst/>
          </a:prstGeom>
        </p:spPr>
      </p:pic>
      <p:sp>
        <p:nvSpPr>
          <p:cNvPr id="8" name="Slide Number Placeholder 7">
            <a:extLst>
              <a:ext uri="{FF2B5EF4-FFF2-40B4-BE49-F238E27FC236}">
                <a16:creationId xmlns:a16="http://schemas.microsoft.com/office/drawing/2014/main" id="{687651F1-247F-480D-93BE-8B33E3E34240}"/>
              </a:ext>
            </a:extLst>
          </p:cNvPr>
          <p:cNvSpPr>
            <a:spLocks noGrp="1"/>
          </p:cNvSpPr>
          <p:nvPr>
            <p:ph type="sldNum" sz="quarter" idx="12"/>
          </p:nvPr>
        </p:nvSpPr>
        <p:spPr/>
        <p:txBody>
          <a:bodyPr/>
          <a:lstStyle/>
          <a:p>
            <a:fld id="{1B559DBB-C45F-461D-8AEE-61FFC6EFADA2}" type="slidenum">
              <a:rPr lang="en-US" smtClean="0"/>
              <a:t>29</a:t>
            </a:fld>
            <a:endParaRPr lang="en-US" dirty="0"/>
          </a:p>
        </p:txBody>
      </p:sp>
    </p:spTree>
    <p:extLst>
      <p:ext uri="{BB962C8B-B14F-4D97-AF65-F5344CB8AC3E}">
        <p14:creationId xmlns:p14="http://schemas.microsoft.com/office/powerpoint/2010/main" val="266619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EA2C8-337B-4044-9760-1CA5AE8ADDB2}"/>
              </a:ext>
            </a:extLst>
          </p:cNvPr>
          <p:cNvSpPr>
            <a:spLocks noGrp="1"/>
          </p:cNvSpPr>
          <p:nvPr>
            <p:ph type="title"/>
          </p:nvPr>
        </p:nvSpPr>
        <p:spPr>
          <a:xfrm>
            <a:off x="368299" y="3130008"/>
            <a:ext cx="5295653" cy="815340"/>
          </a:xfrm>
        </p:spPr>
        <p:txBody>
          <a:bodyPr>
            <a:normAutofit fontScale="90000"/>
          </a:bodyPr>
          <a:lstStyle/>
          <a:p>
            <a:r>
              <a:rPr lang="en-US" dirty="0">
                <a:solidFill>
                  <a:srgbClr val="0070C0"/>
                </a:solidFill>
              </a:rPr>
              <a:t>Understanding the basics </a:t>
            </a:r>
            <a:br>
              <a:rPr lang="en-US" dirty="0">
                <a:solidFill>
                  <a:srgbClr val="0070C0"/>
                </a:solidFill>
              </a:rPr>
            </a:br>
            <a:r>
              <a:rPr lang="en-US" dirty="0">
                <a:solidFill>
                  <a:srgbClr val="0070C0"/>
                </a:solidFill>
              </a:rPr>
              <a:t>of Medicare</a:t>
            </a:r>
          </a:p>
        </p:txBody>
      </p:sp>
      <p:sp>
        <p:nvSpPr>
          <p:cNvPr id="6" name="Text Placeholder 5">
            <a:extLst>
              <a:ext uri="{FF2B5EF4-FFF2-40B4-BE49-F238E27FC236}">
                <a16:creationId xmlns:a16="http://schemas.microsoft.com/office/drawing/2014/main" id="{83F0AC6A-60D0-49CF-9C0D-BB4D6E6BE579}"/>
              </a:ext>
            </a:extLst>
          </p:cNvPr>
          <p:cNvSpPr>
            <a:spLocks noGrp="1"/>
          </p:cNvSpPr>
          <p:nvPr>
            <p:ph type="body" sz="quarter" idx="11"/>
          </p:nvPr>
        </p:nvSpPr>
        <p:spPr/>
        <p:txBody>
          <a:bodyPr/>
          <a:lstStyle/>
          <a:p>
            <a:r>
              <a:rPr lang="en-US" dirty="0"/>
              <a:t>MEDICARE FOR group MEMBERS</a:t>
            </a:r>
          </a:p>
        </p:txBody>
      </p:sp>
      <p:pic>
        <p:nvPicPr>
          <p:cNvPr id="4" name="Graphic 3">
            <a:extLst>
              <a:ext uri="{FF2B5EF4-FFF2-40B4-BE49-F238E27FC236}">
                <a16:creationId xmlns:a16="http://schemas.microsoft.com/office/drawing/2014/main" id="{B701CD2B-AB0F-4FBD-9FDF-60D296600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6217" y="233561"/>
            <a:ext cx="2275119" cy="259191"/>
          </a:xfrm>
          <a:prstGeom prst="rect">
            <a:avLst/>
          </a:prstGeom>
        </p:spPr>
      </p:pic>
      <p:sp>
        <p:nvSpPr>
          <p:cNvPr id="7" name="Slide Number Placeholder 6">
            <a:extLst>
              <a:ext uri="{FF2B5EF4-FFF2-40B4-BE49-F238E27FC236}">
                <a16:creationId xmlns:a16="http://schemas.microsoft.com/office/drawing/2014/main" id="{1B02576E-23DE-4FB6-BC50-7307E0233768}"/>
              </a:ext>
            </a:extLst>
          </p:cNvPr>
          <p:cNvSpPr txBox="1">
            <a:spLocks/>
          </p:cNvSpPr>
          <p:nvPr/>
        </p:nvSpPr>
        <p:spPr>
          <a:xfrm>
            <a:off x="8542565" y="61178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3</a:t>
            </a:fld>
            <a:endParaRPr lang="en-US" dirty="0"/>
          </a:p>
        </p:txBody>
      </p:sp>
    </p:spTree>
    <p:extLst>
      <p:ext uri="{BB962C8B-B14F-4D97-AF65-F5344CB8AC3E}">
        <p14:creationId xmlns:p14="http://schemas.microsoft.com/office/powerpoint/2010/main" val="16499311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28" y="2538095"/>
            <a:ext cx="8534400" cy="685800"/>
          </a:xfrm>
        </p:spPr>
        <p:txBody>
          <a:bodyPr>
            <a:normAutofit fontScale="90000"/>
          </a:bodyPr>
          <a:lstStyle/>
          <a:p>
            <a:br>
              <a:rPr lang="en-US" sz="2800" dirty="0"/>
            </a:br>
            <a:endParaRPr lang="en-US" sz="2800" dirty="0"/>
          </a:p>
        </p:txBody>
      </p:sp>
      <p:sp>
        <p:nvSpPr>
          <p:cNvPr id="3" name="Content Placeholder 2"/>
          <p:cNvSpPr>
            <a:spLocks noGrp="1"/>
          </p:cNvSpPr>
          <p:nvPr>
            <p:ph idx="1"/>
          </p:nvPr>
        </p:nvSpPr>
        <p:spPr>
          <a:xfrm>
            <a:off x="341228" y="641349"/>
            <a:ext cx="11012572" cy="6216651"/>
          </a:xfrm>
        </p:spPr>
        <p:txBody>
          <a:bodyPr>
            <a:normAutofit fontScale="55000" lnSpcReduction="20000"/>
          </a:bodyPr>
          <a:lstStyle/>
          <a:p>
            <a:endParaRPr lang="en-US" sz="4000" dirty="0"/>
          </a:p>
          <a:p>
            <a:pPr lvl="1"/>
            <a:r>
              <a:rPr lang="en-US" sz="4400" dirty="0"/>
              <a:t>KPSA is a </a:t>
            </a:r>
            <a:r>
              <a:rPr lang="en-US" sz="4400" dirty="0">
                <a:solidFill>
                  <a:srgbClr val="FF0000"/>
                </a:solidFill>
              </a:rPr>
              <a:t>Medicare Advantage Plan </a:t>
            </a:r>
            <a:r>
              <a:rPr lang="en-US" sz="4400" dirty="0"/>
              <a:t>(HMO) with a Medicare Part D prescription drug coverage.</a:t>
            </a:r>
          </a:p>
          <a:p>
            <a:pPr lvl="1"/>
            <a:endParaRPr lang="en-US" sz="4400" dirty="0"/>
          </a:p>
          <a:p>
            <a:pPr lvl="1"/>
            <a:r>
              <a:rPr lang="en-US" sz="4400" dirty="0"/>
              <a:t>Requires continuous enrollment in Medicare Parts A &amp; B.</a:t>
            </a:r>
          </a:p>
          <a:p>
            <a:pPr lvl="2">
              <a:buFont typeface="Wingdings" panose="05000000000000000000" pitchFamily="2" charset="2"/>
              <a:buChar char="ü"/>
            </a:pPr>
            <a:r>
              <a:rPr lang="en-US" sz="4400" dirty="0"/>
              <a:t>Family member/dependent under age 65 continues on KP HMO plan, not KPSA	</a:t>
            </a:r>
          </a:p>
          <a:p>
            <a:pPr lvl="1"/>
            <a:r>
              <a:rPr lang="en-US" sz="4400" dirty="0"/>
              <a:t>Medicare must be assigned to Kaiser Permanente</a:t>
            </a:r>
          </a:p>
          <a:p>
            <a:pPr lvl="2">
              <a:buFont typeface="Wingdings" panose="05000000000000000000" pitchFamily="2" charset="2"/>
              <a:buChar char="ü"/>
            </a:pPr>
            <a:r>
              <a:rPr lang="en-US" sz="4400" dirty="0"/>
              <a:t> Cannot use Medicare card with non-KP provider</a:t>
            </a:r>
          </a:p>
          <a:p>
            <a:pPr lvl="1"/>
            <a:endParaRPr lang="en-US" sz="4400" dirty="0"/>
          </a:p>
          <a:p>
            <a:pPr lvl="1"/>
            <a:r>
              <a:rPr lang="en-US" sz="4400" dirty="0"/>
              <a:t>SISC members </a:t>
            </a:r>
            <a:r>
              <a:rPr lang="en-US" sz="4400" dirty="0">
                <a:solidFill>
                  <a:srgbClr val="FF0000"/>
                </a:solidFill>
              </a:rPr>
              <a:t>must live </a:t>
            </a:r>
            <a:r>
              <a:rPr lang="en-US" sz="4400" dirty="0"/>
              <a:t>in the KPSA service area within the state of California.</a:t>
            </a:r>
            <a:br>
              <a:rPr lang="en-US" sz="4400" dirty="0"/>
            </a:br>
            <a:endParaRPr lang="en-US" sz="4400" dirty="0"/>
          </a:p>
          <a:p>
            <a:pPr lvl="1"/>
            <a:r>
              <a:rPr lang="en-US" sz="4400" dirty="0"/>
              <a:t>SISC KPSA members traveling are covered worldwide for any emergency and urgent care services.</a:t>
            </a:r>
            <a:endParaRPr lang="en-US" sz="4400" b="1" dirty="0">
              <a:solidFill>
                <a:srgbClr val="FF0000"/>
              </a:solidFill>
            </a:endParaRPr>
          </a:p>
          <a:p>
            <a:pPr marL="457200" lvl="1" indent="0">
              <a:buNone/>
            </a:pPr>
            <a:endParaRPr lang="en-US" sz="4400" dirty="0"/>
          </a:p>
          <a:p>
            <a:pPr lvl="1"/>
            <a:r>
              <a:rPr lang="en-US" sz="4400" dirty="0"/>
              <a:t>SISC Kaiser Permanente Senior Advantage Plan members are enrolled in Medicare Part D prescription drug plan. </a:t>
            </a:r>
            <a:r>
              <a:rPr lang="en-US" sz="4400" b="1" dirty="0"/>
              <a:t>Member co-pays for prescription</a:t>
            </a:r>
            <a:r>
              <a:rPr lang="en-US" sz="4400" dirty="0"/>
              <a:t>: $10 generics, $20 brand for up to a 100-day supply. </a:t>
            </a:r>
          </a:p>
          <a:p>
            <a:pPr lvl="1"/>
            <a:endParaRPr lang="en-US" sz="4400" dirty="0"/>
          </a:p>
          <a:p>
            <a:pPr lvl="1"/>
            <a:r>
              <a:rPr lang="en-US" sz="4400" dirty="0"/>
              <a:t>Kaiser Medicare Members OnePass gym discount program available.</a:t>
            </a:r>
          </a:p>
          <a:p>
            <a:pPr lvl="1"/>
            <a:endParaRPr lang="en-US" sz="4400" dirty="0"/>
          </a:p>
          <a:p>
            <a:pPr lvl="1"/>
            <a:endParaRPr lang="en-US" sz="4400" dirty="0"/>
          </a:p>
          <a:p>
            <a:pPr lvl="1"/>
            <a:endParaRPr lang="en-US" sz="6800" dirty="0"/>
          </a:p>
          <a:p>
            <a:pPr lvl="1"/>
            <a:endParaRPr lang="en-US" sz="4800" dirty="0"/>
          </a:p>
        </p:txBody>
      </p:sp>
      <p:sp>
        <p:nvSpPr>
          <p:cNvPr id="4" name="Slide Number Placeholder 3"/>
          <p:cNvSpPr>
            <a:spLocks noGrp="1"/>
          </p:cNvSpPr>
          <p:nvPr>
            <p:ph type="sldNum" sz="quarter" idx="12"/>
          </p:nvPr>
        </p:nvSpPr>
        <p:spPr/>
        <p:txBody>
          <a:bodyPr/>
          <a:lstStyle/>
          <a:p>
            <a:pPr>
              <a:defRPr/>
            </a:pPr>
            <a:fld id="{0CFEC368-1D7A-4F81-ABF6-AE0E36BAF64C}" type="slidenum">
              <a:rPr lang="en-US" sz="1400" b="1">
                <a:solidFill>
                  <a:srgbClr val="FFFFFF"/>
                </a:solidFill>
                <a:latin typeface="Arial"/>
              </a:rPr>
              <a:pPr>
                <a:defRPr/>
              </a:pPr>
              <a:t>30</a:t>
            </a:fld>
            <a:endParaRPr lang="en-US" sz="1400" b="1" dirty="0">
              <a:solidFill>
                <a:srgbClr val="FFFFFF"/>
              </a:solidFill>
              <a:latin typeface="Arial"/>
            </a:endParaRPr>
          </a:p>
        </p:txBody>
      </p:sp>
      <p:grpSp>
        <p:nvGrpSpPr>
          <p:cNvPr id="5" name="Group 3">
            <a:extLst>
              <a:ext uri="{FF2B5EF4-FFF2-40B4-BE49-F238E27FC236}">
                <a16:creationId xmlns:a16="http://schemas.microsoft.com/office/drawing/2014/main" id="{9A7B9456-5321-4A2F-9DA7-85F80B20F6E2}"/>
              </a:ext>
            </a:extLst>
          </p:cNvPr>
          <p:cNvGrpSpPr/>
          <p:nvPr/>
        </p:nvGrpSpPr>
        <p:grpSpPr>
          <a:xfrm>
            <a:off x="-1" y="1"/>
            <a:ext cx="12192000" cy="777240"/>
            <a:chOff x="0" y="0"/>
            <a:chExt cx="5066828" cy="676789"/>
          </a:xfrm>
        </p:grpSpPr>
        <p:sp>
          <p:nvSpPr>
            <p:cNvPr id="6" name="Freeform 4">
              <a:extLst>
                <a:ext uri="{FF2B5EF4-FFF2-40B4-BE49-F238E27FC236}">
                  <a16:creationId xmlns:a16="http://schemas.microsoft.com/office/drawing/2014/main" id="{5AD3A1FA-5C19-4834-938B-25E7F91BA94A}"/>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7" name="TextBox 5">
              <a:extLst>
                <a:ext uri="{FF2B5EF4-FFF2-40B4-BE49-F238E27FC236}">
                  <a16:creationId xmlns:a16="http://schemas.microsoft.com/office/drawing/2014/main" id="{678933F3-B718-4443-9595-14249223E667}"/>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8" name="TextBox 7">
            <a:extLst>
              <a:ext uri="{FF2B5EF4-FFF2-40B4-BE49-F238E27FC236}">
                <a16:creationId xmlns:a16="http://schemas.microsoft.com/office/drawing/2014/main" id="{1E76B6B0-A756-45F9-BB28-1CBC212705C6}"/>
              </a:ext>
            </a:extLst>
          </p:cNvPr>
          <p:cNvSpPr txBox="1"/>
          <p:nvPr/>
        </p:nvSpPr>
        <p:spPr>
          <a:xfrm>
            <a:off x="405250" y="147558"/>
            <a:ext cx="11221983" cy="584775"/>
          </a:xfrm>
          <a:prstGeom prst="rect">
            <a:avLst/>
          </a:prstGeom>
          <a:noFill/>
        </p:spPr>
        <p:txBody>
          <a:bodyPr wrap="none" rtlCol="0">
            <a:spAutoFit/>
          </a:bodyPr>
          <a:lstStyle/>
          <a:p>
            <a:pPr algn="ctr"/>
            <a:r>
              <a:rPr lang="en-US" sz="3200" b="1" dirty="0">
                <a:solidFill>
                  <a:schemeClr val="bg1"/>
                </a:solidFill>
              </a:rPr>
              <a:t>Overview of Plan Options – Kaiser Permanente Senior Advantage</a:t>
            </a:r>
            <a:endParaRPr lang="en-US" sz="3200" dirty="0">
              <a:solidFill>
                <a:schemeClr val="bg1"/>
              </a:solidFill>
            </a:endParaRPr>
          </a:p>
        </p:txBody>
      </p:sp>
      <p:sp>
        <p:nvSpPr>
          <p:cNvPr id="10" name="Slide Number Placeholder 3">
            <a:extLst>
              <a:ext uri="{FF2B5EF4-FFF2-40B4-BE49-F238E27FC236}">
                <a16:creationId xmlns:a16="http://schemas.microsoft.com/office/drawing/2014/main" id="{CEE31B6E-B3D4-46CE-906D-7C73D1F1DF98}"/>
              </a:ext>
            </a:extLst>
          </p:cNvPr>
          <p:cNvSpPr txBox="1">
            <a:spLocks/>
          </p:cNvSpPr>
          <p:nvPr/>
        </p:nvSpPr>
        <p:spPr>
          <a:xfrm>
            <a:off x="8722179" y="61486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59DBB-C45F-461D-8AEE-61FFC6EFADA2}" type="slidenum">
              <a:rPr lang="en-US" smtClean="0"/>
              <a:pPr/>
              <a:t>30</a:t>
            </a:fld>
            <a:endParaRPr lang="en-US" dirty="0"/>
          </a:p>
        </p:txBody>
      </p:sp>
    </p:spTree>
    <p:extLst>
      <p:ext uri="{BB962C8B-B14F-4D97-AF65-F5344CB8AC3E}">
        <p14:creationId xmlns:p14="http://schemas.microsoft.com/office/powerpoint/2010/main" val="222923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43000" y="6401933"/>
            <a:ext cx="7878717" cy="304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srgbClr val="C00000"/>
                </a:solidFill>
                <a:effectLst/>
                <a:uLnTx/>
                <a:uFillTx/>
                <a:latin typeface="Calibri"/>
                <a:ea typeface="+mn-ea"/>
                <a:cs typeface="Calibri"/>
              </a:rPr>
              <a:t>Important</a:t>
            </a:r>
            <a:r>
              <a:rPr kumimoji="0" sz="1000" b="1" i="0" u="none" strike="noStrike" kern="1200" cap="none" spc="-2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note:</a:t>
            </a:r>
            <a:r>
              <a:rPr kumimoji="0" sz="1000" b="1" i="0" u="none" strike="noStrike" kern="1200" cap="none" spc="0" normalizeH="0" baseline="0" noProof="0" dirty="0">
                <a:ln>
                  <a:noFill/>
                </a:ln>
                <a:solidFill>
                  <a:srgbClr val="C00000"/>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this</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is</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a:t>
            </a:r>
            <a:r>
              <a:rPr kumimoji="0" sz="1000" b="0" i="0" u="none" strike="noStrike" kern="1200" cap="none" spc="-10" normalizeH="0" baseline="0" noProof="0" dirty="0">
                <a:ln>
                  <a:noFill/>
                </a:ln>
                <a:solidFill>
                  <a:prstClr val="black"/>
                </a:solidFill>
                <a:effectLst/>
                <a:uLnTx/>
                <a:uFillTx/>
                <a:latin typeface="Calibri"/>
                <a:ea typeface="+mn-ea"/>
                <a:cs typeface="Calibri"/>
              </a:rPr>
              <a:t>ew</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SISC’s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lang="en-US" sz="1000" b="0" i="0" u="none" strike="noStrike" kern="1200" cap="none" spc="-5" normalizeH="0" baseline="0" noProof="0" dirty="0">
                <a:ln>
                  <a:noFill/>
                </a:ln>
                <a:solidFill>
                  <a:prstClr val="black"/>
                </a:solidFill>
                <a:effectLst/>
                <a:uLnTx/>
                <a:uFillTx/>
                <a:latin typeface="Calibri"/>
                <a:ea typeface="+mn-ea"/>
                <a:cs typeface="Calibri"/>
              </a:rPr>
              <a:t>Blue Shield 65 Plus Medicare Advantage</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group</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1" i="0" u="none" strike="noStrike" kern="1200" cap="none" spc="-10" normalizeH="0" baseline="0" noProof="0" dirty="0">
                <a:ln>
                  <a:noFill/>
                </a:ln>
                <a:solidFill>
                  <a:srgbClr val="C00000"/>
                </a:solidFill>
                <a:effectLst/>
                <a:uLnTx/>
                <a:uFillTx/>
                <a:latin typeface="Calibri"/>
                <a:ea typeface="+mn-ea"/>
                <a:cs typeface="Calibri"/>
              </a:rPr>
              <a:t>i</a:t>
            </a:r>
            <a:r>
              <a:rPr kumimoji="0" sz="1000" b="1" i="0" u="none" strike="noStrike" kern="1200" cap="none" spc="-5" normalizeH="0" baseline="0" noProof="0" dirty="0">
                <a:ln>
                  <a:noFill/>
                </a:ln>
                <a:solidFill>
                  <a:srgbClr val="C00000"/>
                </a:solidFill>
                <a:effectLst/>
                <a:uLnTx/>
                <a:uFillTx/>
                <a:latin typeface="Calibri"/>
                <a:ea typeface="+mn-ea"/>
                <a:cs typeface="Calibri"/>
              </a:rPr>
              <a:t>n</a:t>
            </a:r>
            <a:r>
              <a:rPr kumimoji="0" sz="1000" b="1" i="0" u="none" strike="noStrike" kern="1200" cap="none" spc="-10" normalizeH="0" baseline="0" noProof="0" dirty="0">
                <a:ln>
                  <a:noFill/>
                </a:ln>
                <a:solidFill>
                  <a:srgbClr val="C00000"/>
                </a:solidFill>
                <a:effectLst/>
                <a:uLnTx/>
                <a:uFillTx/>
                <a:latin typeface="Calibri"/>
                <a:ea typeface="+mn-ea"/>
                <a:cs typeface="Calibri"/>
              </a:rPr>
              <a:t>-</a:t>
            </a:r>
            <a:r>
              <a:rPr kumimoji="0" sz="1000" b="1" i="0" u="none" strike="noStrike" kern="1200" cap="none" spc="-5" normalizeH="0" baseline="0" noProof="0" dirty="0">
                <a:ln>
                  <a:noFill/>
                </a:ln>
                <a:solidFill>
                  <a:srgbClr val="C00000"/>
                </a:solidFill>
                <a:effectLst/>
                <a:uLnTx/>
                <a:uFillTx/>
                <a:latin typeface="Calibri"/>
                <a:ea typeface="+mn-ea"/>
                <a:cs typeface="Calibri"/>
              </a:rPr>
              <a:t>network</a:t>
            </a:r>
            <a:r>
              <a:rPr kumimoji="0" sz="1000" b="1" i="0" u="none" strike="noStrike" kern="1200" cap="none" spc="-1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se</a:t>
            </a:r>
            <a:r>
              <a:rPr kumimoji="0" sz="1000" b="1" i="0" u="none" strike="noStrike" kern="1200" cap="none" spc="0" normalizeH="0" baseline="0" noProof="0" dirty="0">
                <a:ln>
                  <a:noFill/>
                </a:ln>
                <a:solidFill>
                  <a:srgbClr val="C00000"/>
                </a:solidFill>
                <a:effectLst/>
                <a:uLnTx/>
                <a:uFillTx/>
                <a:latin typeface="Calibri"/>
                <a:ea typeface="+mn-ea"/>
                <a:cs typeface="Calibri"/>
              </a:rPr>
              <a:t>r</a:t>
            </a:r>
            <a:r>
              <a:rPr kumimoji="0" sz="1000" b="1" i="0" u="none" strike="noStrike" kern="1200" cap="none" spc="-10" normalizeH="0" baseline="0" noProof="0" dirty="0">
                <a:ln>
                  <a:noFill/>
                </a:ln>
                <a:solidFill>
                  <a:srgbClr val="C00000"/>
                </a:solidFill>
                <a:effectLst/>
                <a:uLnTx/>
                <a:uFillTx/>
                <a:latin typeface="Calibri"/>
                <a:ea typeface="+mn-ea"/>
                <a:cs typeface="Calibri"/>
              </a:rPr>
              <a:t>vi</a:t>
            </a:r>
            <a:r>
              <a:rPr kumimoji="0" sz="1000" b="1" i="0" u="none" strike="noStrike" kern="1200" cap="none" spc="-5" normalizeH="0" baseline="0" noProof="0" dirty="0">
                <a:ln>
                  <a:noFill/>
                </a:ln>
                <a:solidFill>
                  <a:srgbClr val="C00000"/>
                </a:solidFill>
                <a:effectLst/>
                <a:uLnTx/>
                <a:uFillTx/>
                <a:latin typeface="Calibri"/>
                <a:ea typeface="+mn-ea"/>
                <a:cs typeface="Calibri"/>
              </a:rPr>
              <a:t>ces.</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All</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are </a:t>
            </a:r>
            <a:r>
              <a:rPr kumimoji="0" sz="1000" b="0" i="0" u="none" strike="noStrike" kern="1200" cap="none" spc="-10" normalizeH="0" baseline="0" noProof="0" dirty="0">
                <a:ln>
                  <a:noFill/>
                </a:ln>
                <a:solidFill>
                  <a:prstClr val="black"/>
                </a:solidFill>
                <a:effectLst/>
                <a:uLnTx/>
                <a:uFillTx/>
                <a:latin typeface="Calibri"/>
                <a:ea typeface="+mn-ea"/>
                <a:cs typeface="Calibri"/>
              </a:rPr>
              <a:t>su</a:t>
            </a:r>
            <a:r>
              <a:rPr kumimoji="0" sz="1000" b="0" i="0" u="none" strike="noStrike" kern="1200" cap="none" spc="-5" normalizeH="0" baseline="0" noProof="0" dirty="0">
                <a:ln>
                  <a:noFill/>
                </a:ln>
                <a:solidFill>
                  <a:prstClr val="black"/>
                </a:solidFill>
                <a:effectLst/>
                <a:uLnTx/>
                <a:uFillTx/>
                <a:latin typeface="Calibri"/>
                <a:ea typeface="+mn-ea"/>
                <a:cs typeface="Calibri"/>
              </a:rPr>
              <a:t>b</a:t>
            </a:r>
            <a:r>
              <a:rPr kumimoji="0" sz="1000" b="0" i="0" u="none" strike="noStrike" kern="1200" cap="none" spc="-10" normalizeH="0" baseline="0" noProof="0" dirty="0">
                <a:ln>
                  <a:noFill/>
                </a:ln>
                <a:solidFill>
                  <a:prstClr val="black"/>
                </a:solidFill>
                <a:effectLst/>
                <a:uLnTx/>
                <a:uFillTx/>
                <a:latin typeface="Calibri"/>
                <a:ea typeface="+mn-ea"/>
                <a:cs typeface="Calibri"/>
              </a:rPr>
              <a:t>jec</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to</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def</a:t>
            </a:r>
            <a:r>
              <a:rPr kumimoji="0" sz="1000" b="0" i="0" u="none" strike="noStrike" kern="1200" cap="none" spc="-5" normalizeH="0" baseline="0" noProof="0" dirty="0">
                <a:ln>
                  <a:noFill/>
                </a:ln>
                <a:solidFill>
                  <a:prstClr val="black"/>
                </a:solidFill>
                <a:effectLst/>
                <a:uLnTx/>
                <a:uFillTx/>
                <a:latin typeface="Calibri"/>
                <a:ea typeface="+mn-ea"/>
                <a:cs typeface="Calibri"/>
              </a:rPr>
              <a:t>inition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li</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itation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d exclus</a:t>
            </a:r>
            <a:r>
              <a:rPr kumimoji="0" sz="1000" b="0" i="0" u="none" strike="noStrike" kern="1200" cap="none" spc="-5" normalizeH="0" baseline="0" noProof="0" dirty="0">
                <a:ln>
                  <a:noFill/>
                </a:ln>
                <a:solidFill>
                  <a:prstClr val="black"/>
                </a:solidFill>
                <a:effectLst/>
                <a:uLnTx/>
                <a:uFillTx/>
                <a:latin typeface="Calibri"/>
                <a:ea typeface="+mn-ea"/>
                <a:cs typeface="Calibri"/>
              </a:rPr>
              <a:t>ions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orth in</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lang="en-US" sz="1000" b="0" i="0" u="none" strike="noStrike" kern="1200" cap="none" spc="-5" normalizeH="0" baseline="0" noProof="0" dirty="0">
                <a:ln>
                  <a:noFill/>
                </a:ln>
                <a:solidFill>
                  <a:prstClr val="black"/>
                </a:solidFill>
                <a:effectLst/>
                <a:uLnTx/>
                <a:uFillTx/>
                <a:latin typeface="Calibri"/>
                <a:ea typeface="+mn-ea"/>
                <a:cs typeface="Calibri"/>
              </a:rPr>
              <a:t>Blue Shield 65 Plus </a:t>
            </a:r>
            <a:r>
              <a:rPr kumimoji="0" sz="1000" b="0" i="0" u="none" strike="noStrike" kern="1200" cap="none" spc="-5" normalizeH="0" baseline="0" noProof="0" dirty="0">
                <a:ln>
                  <a:noFill/>
                </a:ln>
                <a:solidFill>
                  <a:prstClr val="black"/>
                </a:solidFill>
                <a:effectLst/>
                <a:uLnTx/>
                <a:uFillTx/>
                <a:latin typeface="Calibri"/>
                <a:ea typeface="+mn-ea"/>
                <a:cs typeface="Calibri"/>
              </a:rPr>
              <a:t>E</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id</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nce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a:t>
            </a:r>
            <a:r>
              <a:rPr kumimoji="0" sz="1000" b="0" i="0" u="none" strike="noStrike" kern="1200" cap="none" spc="-15" normalizeH="0" baseline="0" noProof="0" dirty="0">
                <a:ln>
                  <a:noFill/>
                </a:ln>
                <a:solidFill>
                  <a:prstClr val="black"/>
                </a:solidFill>
                <a:effectLst/>
                <a:uLnTx/>
                <a:uFillTx/>
                <a:latin typeface="Calibri"/>
                <a:ea typeface="+mn-ea"/>
                <a:cs typeface="Calibri"/>
              </a:rPr>
              <a:t>C</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rage</a:t>
            </a:r>
            <a:r>
              <a:rPr kumimoji="0" sz="1000" b="1" i="0" u="none" strike="noStrike" kern="1200" cap="none" spc="-5" normalizeH="0" baseline="0" noProof="0" dirty="0">
                <a:ln>
                  <a:noFill/>
                </a:ln>
                <a:solidFill>
                  <a:prstClr val="black"/>
                </a:solidFill>
                <a:effectLst/>
                <a:uLnTx/>
                <a:uFillTx/>
                <a:latin typeface="Calibri"/>
                <a:ea typeface="+mn-ea"/>
                <a:cs typeface="Calibri"/>
              </a:rPr>
              <a:t>.</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9" name="Group 3">
            <a:extLst>
              <a:ext uri="{FF2B5EF4-FFF2-40B4-BE49-F238E27FC236}">
                <a16:creationId xmlns:a16="http://schemas.microsoft.com/office/drawing/2014/main" id="{592B5929-AC93-4E65-A3C8-3C841A6C6A3E}"/>
              </a:ext>
            </a:extLst>
          </p:cNvPr>
          <p:cNvGrpSpPr/>
          <p:nvPr/>
        </p:nvGrpSpPr>
        <p:grpSpPr>
          <a:xfrm>
            <a:off x="-1" y="1"/>
            <a:ext cx="12192000" cy="777240"/>
            <a:chOff x="0" y="0"/>
            <a:chExt cx="5066828" cy="676789"/>
          </a:xfrm>
        </p:grpSpPr>
        <p:sp>
          <p:nvSpPr>
            <p:cNvPr id="10" name="Freeform 4">
              <a:extLst>
                <a:ext uri="{FF2B5EF4-FFF2-40B4-BE49-F238E27FC236}">
                  <a16:creationId xmlns:a16="http://schemas.microsoft.com/office/drawing/2014/main" id="{2E822347-F7B6-4D9F-BC72-762BFFDCA8FE}"/>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11" name="TextBox 5">
              <a:extLst>
                <a:ext uri="{FF2B5EF4-FFF2-40B4-BE49-F238E27FC236}">
                  <a16:creationId xmlns:a16="http://schemas.microsoft.com/office/drawing/2014/main" id="{58128712-4ED4-4DD7-B081-AF0CF5E7FC9E}"/>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13" name="TextBox 12">
            <a:extLst>
              <a:ext uri="{FF2B5EF4-FFF2-40B4-BE49-F238E27FC236}">
                <a16:creationId xmlns:a16="http://schemas.microsoft.com/office/drawing/2014/main" id="{295D5150-5663-40A8-AF50-ECFE64E496DE}"/>
              </a:ext>
            </a:extLst>
          </p:cNvPr>
          <p:cNvSpPr txBox="1"/>
          <p:nvPr/>
        </p:nvSpPr>
        <p:spPr>
          <a:xfrm>
            <a:off x="2420623" y="54339"/>
            <a:ext cx="6487290" cy="584775"/>
          </a:xfrm>
          <a:prstGeom prst="rect">
            <a:avLst/>
          </a:prstGeom>
          <a:noFill/>
        </p:spPr>
        <p:txBody>
          <a:bodyPr wrap="none" rtlCol="0">
            <a:spAutoFit/>
          </a:bodyPr>
          <a:lstStyle/>
          <a:p>
            <a:pPr algn="ctr"/>
            <a:r>
              <a:rPr lang="en-US" sz="3200" b="1" dirty="0">
                <a:solidFill>
                  <a:schemeClr val="bg1"/>
                </a:solidFill>
              </a:rPr>
              <a:t>Kaiser Permanente Senior Advantage</a:t>
            </a:r>
          </a:p>
        </p:txBody>
      </p:sp>
      <p:sp>
        <p:nvSpPr>
          <p:cNvPr id="14" name="object 2">
            <a:extLst>
              <a:ext uri="{FF2B5EF4-FFF2-40B4-BE49-F238E27FC236}">
                <a16:creationId xmlns:a16="http://schemas.microsoft.com/office/drawing/2014/main" id="{004D60F6-1E5B-401D-B2C8-1076370B1F56}"/>
              </a:ext>
            </a:extLst>
          </p:cNvPr>
          <p:cNvSpPr txBox="1">
            <a:spLocks noGrp="1"/>
          </p:cNvSpPr>
          <p:nvPr>
            <p:ph type="title"/>
          </p:nvPr>
        </p:nvSpPr>
        <p:spPr>
          <a:xfrm>
            <a:off x="1143000" y="748369"/>
            <a:ext cx="10687975" cy="589264"/>
          </a:xfrm>
          <a:prstGeom prst="rect">
            <a:avLst/>
          </a:prstGeom>
        </p:spPr>
        <p:txBody>
          <a:bodyPr vert="horz" wrap="square" lIns="0" tIns="0" rIns="0" bIns="0" rtlCol="0">
            <a:spAutoFit/>
          </a:bodyPr>
          <a:lstStyle/>
          <a:p>
            <a:pPr marL="12700">
              <a:lnSpc>
                <a:spcPts val="5015"/>
              </a:lnSpc>
            </a:pPr>
            <a:r>
              <a:rPr sz="2800" dirty="0">
                <a:latin typeface="+mn-lt"/>
              </a:rPr>
              <a:t>Summary</a:t>
            </a:r>
            <a:r>
              <a:rPr sz="2800" spc="-55" dirty="0">
                <a:latin typeface="+mn-lt"/>
              </a:rPr>
              <a:t> </a:t>
            </a:r>
            <a:r>
              <a:rPr sz="2800" spc="-5" dirty="0">
                <a:latin typeface="+mn-lt"/>
              </a:rPr>
              <a:t>o</a:t>
            </a:r>
            <a:r>
              <a:rPr sz="2800" dirty="0">
                <a:latin typeface="+mn-lt"/>
              </a:rPr>
              <a:t>f </a:t>
            </a:r>
            <a:r>
              <a:rPr sz="2800" spc="-5" dirty="0">
                <a:latin typeface="+mn-lt"/>
              </a:rPr>
              <a:t>Benefit</a:t>
            </a:r>
            <a:r>
              <a:rPr sz="2800" dirty="0">
                <a:latin typeface="+mn-lt"/>
              </a:rPr>
              <a:t>s</a:t>
            </a:r>
            <a:r>
              <a:rPr sz="2800" spc="15" dirty="0">
                <a:latin typeface="+mn-lt"/>
              </a:rPr>
              <a:t> </a:t>
            </a:r>
            <a:r>
              <a:rPr sz="2800" dirty="0">
                <a:latin typeface="+mn-lt"/>
              </a:rPr>
              <a:t>(10/</a:t>
            </a:r>
            <a:r>
              <a:rPr lang="en-US" sz="2800" dirty="0">
                <a:latin typeface="+mn-lt"/>
              </a:rPr>
              <a:t>0</a:t>
            </a:r>
            <a:r>
              <a:rPr sz="2800" dirty="0">
                <a:latin typeface="+mn-lt"/>
              </a:rPr>
              <a:t>1/</a:t>
            </a:r>
            <a:r>
              <a:rPr sz="2800" spc="-10" dirty="0">
                <a:latin typeface="+mn-lt"/>
              </a:rPr>
              <a:t>2</a:t>
            </a:r>
            <a:r>
              <a:rPr lang="en-US" sz="2800" spc="-10" dirty="0">
                <a:latin typeface="+mn-lt"/>
                <a:cs typeface="Calibri Light"/>
              </a:rPr>
              <a:t>4</a:t>
            </a:r>
            <a:r>
              <a:rPr sz="2800" spc="-10" dirty="0">
                <a:latin typeface="+mn-lt"/>
                <a:cs typeface="Calibri Light"/>
              </a:rPr>
              <a:t> </a:t>
            </a:r>
            <a:r>
              <a:rPr sz="2800" dirty="0">
                <a:latin typeface="+mn-lt"/>
                <a:cs typeface="Calibri Light"/>
              </a:rPr>
              <a:t>–</a:t>
            </a:r>
            <a:r>
              <a:rPr sz="2800" spc="-10" dirty="0">
                <a:latin typeface="+mn-lt"/>
                <a:cs typeface="Calibri Light"/>
              </a:rPr>
              <a:t> </a:t>
            </a:r>
            <a:r>
              <a:rPr sz="2800" dirty="0">
                <a:latin typeface="+mn-lt"/>
              </a:rPr>
              <a:t>09/30/</a:t>
            </a:r>
            <a:r>
              <a:rPr sz="2800" spc="-5" dirty="0">
                <a:latin typeface="+mn-lt"/>
              </a:rPr>
              <a:t>2</a:t>
            </a:r>
            <a:r>
              <a:rPr lang="en-US" sz="2800" spc="-5" dirty="0">
                <a:latin typeface="+mn-lt"/>
                <a:cs typeface="Calibri Light"/>
              </a:rPr>
              <a:t>5</a:t>
            </a:r>
            <a:r>
              <a:rPr sz="2800" dirty="0">
                <a:latin typeface="+mn-lt"/>
              </a:rPr>
              <a:t>)</a:t>
            </a:r>
          </a:p>
        </p:txBody>
      </p:sp>
      <p:pic>
        <p:nvPicPr>
          <p:cNvPr id="17" name="Picture 16">
            <a:extLst>
              <a:ext uri="{FF2B5EF4-FFF2-40B4-BE49-F238E27FC236}">
                <a16:creationId xmlns:a16="http://schemas.microsoft.com/office/drawing/2014/main" id="{BD20F92A-A275-4D87-8CB3-DE891291E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45682"/>
            <a:ext cx="10074812" cy="4946996"/>
          </a:xfrm>
          <a:prstGeom prst="rect">
            <a:avLst/>
          </a:prstGeom>
        </p:spPr>
      </p:pic>
      <p:sp>
        <p:nvSpPr>
          <p:cNvPr id="4" name="Slide Number Placeholder 3">
            <a:extLst>
              <a:ext uri="{FF2B5EF4-FFF2-40B4-BE49-F238E27FC236}">
                <a16:creationId xmlns:a16="http://schemas.microsoft.com/office/drawing/2014/main" id="{F2F1E220-83CD-45BD-8D16-74461039C271}"/>
              </a:ext>
            </a:extLst>
          </p:cNvPr>
          <p:cNvSpPr>
            <a:spLocks noGrp="1"/>
          </p:cNvSpPr>
          <p:nvPr>
            <p:ph type="sldNum" sz="quarter" idx="12"/>
          </p:nvPr>
        </p:nvSpPr>
        <p:spPr/>
        <p:txBody>
          <a:bodyPr/>
          <a:lstStyle/>
          <a:p>
            <a:fld id="{1B559DBB-C45F-461D-8AEE-61FFC6EFADA2}"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43000" y="6401933"/>
            <a:ext cx="7878717" cy="304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srgbClr val="C00000"/>
                </a:solidFill>
                <a:effectLst/>
                <a:uLnTx/>
                <a:uFillTx/>
                <a:latin typeface="Calibri"/>
                <a:ea typeface="+mn-ea"/>
                <a:cs typeface="Calibri"/>
              </a:rPr>
              <a:t>Important</a:t>
            </a:r>
            <a:r>
              <a:rPr kumimoji="0" sz="1000" b="1" i="0" u="none" strike="noStrike" kern="1200" cap="none" spc="-2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note:</a:t>
            </a:r>
            <a:r>
              <a:rPr kumimoji="0" sz="1000" b="1" i="0" u="none" strike="noStrike" kern="1200" cap="none" spc="0" normalizeH="0" baseline="0" noProof="0" dirty="0">
                <a:ln>
                  <a:noFill/>
                </a:ln>
                <a:solidFill>
                  <a:srgbClr val="C00000"/>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this</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is</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a:t>
            </a:r>
            <a:r>
              <a:rPr kumimoji="0" sz="1000" b="0" i="0" u="none" strike="noStrike" kern="1200" cap="none" spc="-10" normalizeH="0" baseline="0" noProof="0" dirty="0">
                <a:ln>
                  <a:noFill/>
                </a:ln>
                <a:solidFill>
                  <a:prstClr val="black"/>
                </a:solidFill>
                <a:effectLst/>
                <a:uLnTx/>
                <a:uFillTx/>
                <a:latin typeface="Calibri"/>
                <a:ea typeface="+mn-ea"/>
                <a:cs typeface="Calibri"/>
              </a:rPr>
              <a:t>ew</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SISC’s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Kai</a:t>
            </a:r>
            <a:r>
              <a:rPr kumimoji="0" sz="1000" b="0" i="0" u="none" strike="noStrike" kern="1200" cap="none" spc="-1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Per</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nte</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nior</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Ad</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antage</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group</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1" i="0" u="none" strike="noStrike" kern="1200" cap="none" spc="-10" normalizeH="0" baseline="0" noProof="0" dirty="0">
                <a:ln>
                  <a:noFill/>
                </a:ln>
                <a:solidFill>
                  <a:srgbClr val="C00000"/>
                </a:solidFill>
                <a:effectLst/>
                <a:uLnTx/>
                <a:uFillTx/>
                <a:latin typeface="Calibri"/>
                <a:ea typeface="+mn-ea"/>
                <a:cs typeface="Calibri"/>
              </a:rPr>
              <a:t>i</a:t>
            </a:r>
            <a:r>
              <a:rPr kumimoji="0" sz="1000" b="1" i="0" u="none" strike="noStrike" kern="1200" cap="none" spc="-5" normalizeH="0" baseline="0" noProof="0" dirty="0">
                <a:ln>
                  <a:noFill/>
                </a:ln>
                <a:solidFill>
                  <a:srgbClr val="C00000"/>
                </a:solidFill>
                <a:effectLst/>
                <a:uLnTx/>
                <a:uFillTx/>
                <a:latin typeface="Calibri"/>
                <a:ea typeface="+mn-ea"/>
                <a:cs typeface="Calibri"/>
              </a:rPr>
              <a:t>n</a:t>
            </a:r>
            <a:r>
              <a:rPr kumimoji="0" sz="1000" b="1" i="0" u="none" strike="noStrike" kern="1200" cap="none" spc="-10" normalizeH="0" baseline="0" noProof="0" dirty="0">
                <a:ln>
                  <a:noFill/>
                </a:ln>
                <a:solidFill>
                  <a:srgbClr val="C00000"/>
                </a:solidFill>
                <a:effectLst/>
                <a:uLnTx/>
                <a:uFillTx/>
                <a:latin typeface="Calibri"/>
                <a:ea typeface="+mn-ea"/>
                <a:cs typeface="Calibri"/>
              </a:rPr>
              <a:t>-</a:t>
            </a:r>
            <a:r>
              <a:rPr kumimoji="0" sz="1000" b="1" i="0" u="none" strike="noStrike" kern="1200" cap="none" spc="-5" normalizeH="0" baseline="0" noProof="0" dirty="0">
                <a:ln>
                  <a:noFill/>
                </a:ln>
                <a:solidFill>
                  <a:srgbClr val="C00000"/>
                </a:solidFill>
                <a:effectLst/>
                <a:uLnTx/>
                <a:uFillTx/>
                <a:latin typeface="Calibri"/>
                <a:ea typeface="+mn-ea"/>
                <a:cs typeface="Calibri"/>
              </a:rPr>
              <a:t>network</a:t>
            </a:r>
            <a:r>
              <a:rPr kumimoji="0" sz="1000" b="1" i="0" u="none" strike="noStrike" kern="1200" cap="none" spc="-1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se</a:t>
            </a:r>
            <a:r>
              <a:rPr kumimoji="0" sz="1000" b="1" i="0" u="none" strike="noStrike" kern="1200" cap="none" spc="0" normalizeH="0" baseline="0" noProof="0" dirty="0">
                <a:ln>
                  <a:noFill/>
                </a:ln>
                <a:solidFill>
                  <a:srgbClr val="C00000"/>
                </a:solidFill>
                <a:effectLst/>
                <a:uLnTx/>
                <a:uFillTx/>
                <a:latin typeface="Calibri"/>
                <a:ea typeface="+mn-ea"/>
                <a:cs typeface="Calibri"/>
              </a:rPr>
              <a:t>r</a:t>
            </a:r>
            <a:r>
              <a:rPr kumimoji="0" sz="1000" b="1" i="0" u="none" strike="noStrike" kern="1200" cap="none" spc="-10" normalizeH="0" baseline="0" noProof="0" dirty="0">
                <a:ln>
                  <a:noFill/>
                </a:ln>
                <a:solidFill>
                  <a:srgbClr val="C00000"/>
                </a:solidFill>
                <a:effectLst/>
                <a:uLnTx/>
                <a:uFillTx/>
                <a:latin typeface="Calibri"/>
                <a:ea typeface="+mn-ea"/>
                <a:cs typeface="Calibri"/>
              </a:rPr>
              <a:t>vi</a:t>
            </a:r>
            <a:r>
              <a:rPr kumimoji="0" sz="1000" b="1" i="0" u="none" strike="noStrike" kern="1200" cap="none" spc="-5" normalizeH="0" baseline="0" noProof="0" dirty="0">
                <a:ln>
                  <a:noFill/>
                </a:ln>
                <a:solidFill>
                  <a:srgbClr val="C00000"/>
                </a:solidFill>
                <a:effectLst/>
                <a:uLnTx/>
                <a:uFillTx/>
                <a:latin typeface="Calibri"/>
                <a:ea typeface="+mn-ea"/>
                <a:cs typeface="Calibri"/>
              </a:rPr>
              <a:t>ces.</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All</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are </a:t>
            </a:r>
            <a:r>
              <a:rPr kumimoji="0" sz="1000" b="0" i="0" u="none" strike="noStrike" kern="1200" cap="none" spc="-10" normalizeH="0" baseline="0" noProof="0" dirty="0">
                <a:ln>
                  <a:noFill/>
                </a:ln>
                <a:solidFill>
                  <a:prstClr val="black"/>
                </a:solidFill>
                <a:effectLst/>
                <a:uLnTx/>
                <a:uFillTx/>
                <a:latin typeface="Calibri"/>
                <a:ea typeface="+mn-ea"/>
                <a:cs typeface="Calibri"/>
              </a:rPr>
              <a:t>su</a:t>
            </a:r>
            <a:r>
              <a:rPr kumimoji="0" sz="1000" b="0" i="0" u="none" strike="noStrike" kern="1200" cap="none" spc="-5" normalizeH="0" baseline="0" noProof="0" dirty="0">
                <a:ln>
                  <a:noFill/>
                </a:ln>
                <a:solidFill>
                  <a:prstClr val="black"/>
                </a:solidFill>
                <a:effectLst/>
                <a:uLnTx/>
                <a:uFillTx/>
                <a:latin typeface="Calibri"/>
                <a:ea typeface="+mn-ea"/>
                <a:cs typeface="Calibri"/>
              </a:rPr>
              <a:t>b</a:t>
            </a:r>
            <a:r>
              <a:rPr kumimoji="0" sz="1000" b="0" i="0" u="none" strike="noStrike" kern="1200" cap="none" spc="-10" normalizeH="0" baseline="0" noProof="0" dirty="0">
                <a:ln>
                  <a:noFill/>
                </a:ln>
                <a:solidFill>
                  <a:prstClr val="black"/>
                </a:solidFill>
                <a:effectLst/>
                <a:uLnTx/>
                <a:uFillTx/>
                <a:latin typeface="Calibri"/>
                <a:ea typeface="+mn-ea"/>
                <a:cs typeface="Calibri"/>
              </a:rPr>
              <a:t>jec</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to</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def</a:t>
            </a:r>
            <a:r>
              <a:rPr kumimoji="0" sz="1000" b="0" i="0" u="none" strike="noStrike" kern="1200" cap="none" spc="-5" normalizeH="0" baseline="0" noProof="0" dirty="0">
                <a:ln>
                  <a:noFill/>
                </a:ln>
                <a:solidFill>
                  <a:prstClr val="black"/>
                </a:solidFill>
                <a:effectLst/>
                <a:uLnTx/>
                <a:uFillTx/>
                <a:latin typeface="Calibri"/>
                <a:ea typeface="+mn-ea"/>
                <a:cs typeface="Calibri"/>
              </a:rPr>
              <a:t>inition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li</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itation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d exclus</a:t>
            </a:r>
            <a:r>
              <a:rPr kumimoji="0" sz="1000" b="0" i="0" u="none" strike="noStrike" kern="1200" cap="none" spc="-5" normalizeH="0" baseline="0" noProof="0" dirty="0">
                <a:ln>
                  <a:noFill/>
                </a:ln>
                <a:solidFill>
                  <a:prstClr val="black"/>
                </a:solidFill>
                <a:effectLst/>
                <a:uLnTx/>
                <a:uFillTx/>
                <a:latin typeface="Calibri"/>
                <a:ea typeface="+mn-ea"/>
                <a:cs typeface="Calibri"/>
              </a:rPr>
              <a:t>ions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orth in</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Kai</a:t>
            </a:r>
            <a:r>
              <a:rPr kumimoji="0" sz="1000" b="0" i="0" u="none" strike="noStrike" kern="1200" cap="none" spc="-1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Per</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nte</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nior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Ad</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antage</a:t>
            </a:r>
            <a:r>
              <a:rPr kumimoji="0" sz="1000" b="0" i="0" u="none" strike="noStrike" kern="1200" cap="none" spc="4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E</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id</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nce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a:t>
            </a:r>
            <a:r>
              <a:rPr kumimoji="0" sz="1000" b="0" i="0" u="none" strike="noStrike" kern="1200" cap="none" spc="-15" normalizeH="0" baseline="0" noProof="0" dirty="0">
                <a:ln>
                  <a:noFill/>
                </a:ln>
                <a:solidFill>
                  <a:prstClr val="black"/>
                </a:solidFill>
                <a:effectLst/>
                <a:uLnTx/>
                <a:uFillTx/>
                <a:latin typeface="Calibri"/>
                <a:ea typeface="+mn-ea"/>
                <a:cs typeface="Calibri"/>
              </a:rPr>
              <a:t>C</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rage</a:t>
            </a:r>
            <a:r>
              <a:rPr kumimoji="0" sz="1000" b="1" i="0" u="none" strike="noStrike" kern="1200" cap="none" spc="-5" normalizeH="0" baseline="0" noProof="0" dirty="0">
                <a:ln>
                  <a:noFill/>
                </a:ln>
                <a:solidFill>
                  <a:prstClr val="black"/>
                </a:solidFill>
                <a:effectLst/>
                <a:uLnTx/>
                <a:uFillTx/>
                <a:latin typeface="Calibri"/>
                <a:ea typeface="+mn-ea"/>
                <a:cs typeface="Calibri"/>
              </a:rPr>
              <a:t>.</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9" name="Group 3">
            <a:extLst>
              <a:ext uri="{FF2B5EF4-FFF2-40B4-BE49-F238E27FC236}">
                <a16:creationId xmlns:a16="http://schemas.microsoft.com/office/drawing/2014/main" id="{592B5929-AC93-4E65-A3C8-3C841A6C6A3E}"/>
              </a:ext>
            </a:extLst>
          </p:cNvPr>
          <p:cNvGrpSpPr/>
          <p:nvPr/>
        </p:nvGrpSpPr>
        <p:grpSpPr>
          <a:xfrm>
            <a:off x="-1" y="1"/>
            <a:ext cx="12192000" cy="777240"/>
            <a:chOff x="0" y="0"/>
            <a:chExt cx="5066828" cy="676789"/>
          </a:xfrm>
        </p:grpSpPr>
        <p:sp>
          <p:nvSpPr>
            <p:cNvPr id="10" name="Freeform 4">
              <a:extLst>
                <a:ext uri="{FF2B5EF4-FFF2-40B4-BE49-F238E27FC236}">
                  <a16:creationId xmlns:a16="http://schemas.microsoft.com/office/drawing/2014/main" id="{2E822347-F7B6-4D9F-BC72-762BFFDCA8FE}"/>
                </a:ext>
              </a:extLst>
            </p:cNvPr>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11" name="TextBox 5">
              <a:extLst>
                <a:ext uri="{FF2B5EF4-FFF2-40B4-BE49-F238E27FC236}">
                  <a16:creationId xmlns:a16="http://schemas.microsoft.com/office/drawing/2014/main" id="{58128712-4ED4-4DD7-B081-AF0CF5E7FC9E}"/>
                </a:ext>
              </a:extLst>
            </p:cNvPr>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13" name="TextBox 12">
            <a:extLst>
              <a:ext uri="{FF2B5EF4-FFF2-40B4-BE49-F238E27FC236}">
                <a16:creationId xmlns:a16="http://schemas.microsoft.com/office/drawing/2014/main" id="{295D5150-5663-40A8-AF50-ECFE64E496DE}"/>
              </a:ext>
            </a:extLst>
          </p:cNvPr>
          <p:cNvSpPr txBox="1"/>
          <p:nvPr/>
        </p:nvSpPr>
        <p:spPr>
          <a:xfrm>
            <a:off x="2420623" y="54339"/>
            <a:ext cx="6487290" cy="584775"/>
          </a:xfrm>
          <a:prstGeom prst="rect">
            <a:avLst/>
          </a:prstGeom>
          <a:noFill/>
        </p:spPr>
        <p:txBody>
          <a:bodyPr wrap="none" rtlCol="0">
            <a:spAutoFit/>
          </a:bodyPr>
          <a:lstStyle/>
          <a:p>
            <a:pPr algn="ctr"/>
            <a:r>
              <a:rPr lang="en-US" sz="3200" b="1" dirty="0">
                <a:solidFill>
                  <a:schemeClr val="bg1"/>
                </a:solidFill>
              </a:rPr>
              <a:t>Kaiser Permanente Senior Advantage</a:t>
            </a:r>
          </a:p>
        </p:txBody>
      </p:sp>
      <p:sp>
        <p:nvSpPr>
          <p:cNvPr id="14" name="object 2">
            <a:extLst>
              <a:ext uri="{FF2B5EF4-FFF2-40B4-BE49-F238E27FC236}">
                <a16:creationId xmlns:a16="http://schemas.microsoft.com/office/drawing/2014/main" id="{004D60F6-1E5B-401D-B2C8-1076370B1F56}"/>
              </a:ext>
            </a:extLst>
          </p:cNvPr>
          <p:cNvSpPr txBox="1">
            <a:spLocks noGrp="1"/>
          </p:cNvSpPr>
          <p:nvPr>
            <p:ph type="title"/>
          </p:nvPr>
        </p:nvSpPr>
        <p:spPr>
          <a:xfrm>
            <a:off x="1143000" y="748369"/>
            <a:ext cx="10687975" cy="589264"/>
          </a:xfrm>
          <a:prstGeom prst="rect">
            <a:avLst/>
          </a:prstGeom>
        </p:spPr>
        <p:txBody>
          <a:bodyPr vert="horz" wrap="square" lIns="0" tIns="0" rIns="0" bIns="0" rtlCol="0">
            <a:spAutoFit/>
          </a:bodyPr>
          <a:lstStyle/>
          <a:p>
            <a:pPr marL="12700">
              <a:lnSpc>
                <a:spcPts val="5015"/>
              </a:lnSpc>
            </a:pPr>
            <a:r>
              <a:rPr sz="2800" dirty="0">
                <a:latin typeface="+mn-lt"/>
              </a:rPr>
              <a:t>Summary</a:t>
            </a:r>
            <a:r>
              <a:rPr sz="2800" spc="-55" dirty="0">
                <a:latin typeface="+mn-lt"/>
              </a:rPr>
              <a:t> </a:t>
            </a:r>
            <a:r>
              <a:rPr sz="2800" spc="-5" dirty="0">
                <a:latin typeface="+mn-lt"/>
              </a:rPr>
              <a:t>o</a:t>
            </a:r>
            <a:r>
              <a:rPr sz="2800" dirty="0">
                <a:latin typeface="+mn-lt"/>
              </a:rPr>
              <a:t>f </a:t>
            </a:r>
            <a:r>
              <a:rPr sz="2800" spc="-5" dirty="0">
                <a:latin typeface="+mn-lt"/>
              </a:rPr>
              <a:t>Benefit</a:t>
            </a:r>
            <a:r>
              <a:rPr sz="2800" dirty="0">
                <a:latin typeface="+mn-lt"/>
              </a:rPr>
              <a:t>s</a:t>
            </a:r>
            <a:r>
              <a:rPr sz="2800" spc="15" dirty="0">
                <a:latin typeface="+mn-lt"/>
              </a:rPr>
              <a:t> </a:t>
            </a:r>
            <a:r>
              <a:rPr sz="2800" dirty="0">
                <a:latin typeface="+mn-lt"/>
              </a:rPr>
              <a:t>(10/</a:t>
            </a:r>
            <a:r>
              <a:rPr lang="en-US" sz="2800" dirty="0">
                <a:latin typeface="+mn-lt"/>
              </a:rPr>
              <a:t>0</a:t>
            </a:r>
            <a:r>
              <a:rPr sz="2800" dirty="0">
                <a:latin typeface="+mn-lt"/>
              </a:rPr>
              <a:t>1/</a:t>
            </a:r>
            <a:r>
              <a:rPr sz="2800" spc="-10" dirty="0">
                <a:latin typeface="+mn-lt"/>
              </a:rPr>
              <a:t>2</a:t>
            </a:r>
            <a:r>
              <a:rPr lang="en-US" sz="2800" spc="-10" dirty="0">
                <a:latin typeface="+mn-lt"/>
                <a:cs typeface="Calibri Light"/>
              </a:rPr>
              <a:t>4</a:t>
            </a:r>
            <a:r>
              <a:rPr sz="2800" spc="-10" dirty="0">
                <a:latin typeface="+mn-lt"/>
                <a:cs typeface="Calibri Light"/>
              </a:rPr>
              <a:t> </a:t>
            </a:r>
            <a:r>
              <a:rPr sz="2800" dirty="0">
                <a:latin typeface="+mn-lt"/>
                <a:cs typeface="Calibri Light"/>
              </a:rPr>
              <a:t>–</a:t>
            </a:r>
            <a:r>
              <a:rPr sz="2800" spc="-10" dirty="0">
                <a:latin typeface="+mn-lt"/>
                <a:cs typeface="Calibri Light"/>
              </a:rPr>
              <a:t> </a:t>
            </a:r>
            <a:r>
              <a:rPr sz="2800" dirty="0">
                <a:latin typeface="+mn-lt"/>
              </a:rPr>
              <a:t>09/30/</a:t>
            </a:r>
            <a:r>
              <a:rPr sz="2800" spc="-5" dirty="0">
                <a:latin typeface="+mn-lt"/>
              </a:rPr>
              <a:t>2</a:t>
            </a:r>
            <a:r>
              <a:rPr lang="en-US" sz="2800" spc="-5" dirty="0">
                <a:latin typeface="+mn-lt"/>
                <a:cs typeface="Calibri Light"/>
              </a:rPr>
              <a:t>5</a:t>
            </a:r>
            <a:r>
              <a:rPr sz="2800" dirty="0">
                <a:latin typeface="+mn-lt"/>
              </a:rPr>
              <a:t>)</a:t>
            </a:r>
          </a:p>
        </p:txBody>
      </p:sp>
      <p:pic>
        <p:nvPicPr>
          <p:cNvPr id="3" name="Picture 2">
            <a:extLst>
              <a:ext uri="{FF2B5EF4-FFF2-40B4-BE49-F238E27FC236}">
                <a16:creationId xmlns:a16="http://schemas.microsoft.com/office/drawing/2014/main" id="{E3A4962E-3CF9-43CF-8921-AB081550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963" y="1802219"/>
            <a:ext cx="10042072" cy="4472130"/>
          </a:xfrm>
          <a:prstGeom prst="rect">
            <a:avLst/>
          </a:prstGeom>
        </p:spPr>
      </p:pic>
      <p:pic>
        <p:nvPicPr>
          <p:cNvPr id="7" name="Picture 6">
            <a:extLst>
              <a:ext uri="{FF2B5EF4-FFF2-40B4-BE49-F238E27FC236}">
                <a16:creationId xmlns:a16="http://schemas.microsoft.com/office/drawing/2014/main" id="{442C0455-BBF0-4450-9088-711B8FF05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63" y="1312715"/>
            <a:ext cx="10042072" cy="514422"/>
          </a:xfrm>
          <a:prstGeom prst="rect">
            <a:avLst/>
          </a:prstGeom>
        </p:spPr>
      </p:pic>
      <p:sp>
        <p:nvSpPr>
          <p:cNvPr id="6" name="Slide Number Placeholder 5">
            <a:extLst>
              <a:ext uri="{FF2B5EF4-FFF2-40B4-BE49-F238E27FC236}">
                <a16:creationId xmlns:a16="http://schemas.microsoft.com/office/drawing/2014/main" id="{1C3264A3-3E77-4B9F-9CA6-C8BF3B85625D}"/>
              </a:ext>
            </a:extLst>
          </p:cNvPr>
          <p:cNvSpPr>
            <a:spLocks noGrp="1"/>
          </p:cNvSpPr>
          <p:nvPr>
            <p:ph type="sldNum" sz="quarter" idx="12"/>
          </p:nvPr>
        </p:nvSpPr>
        <p:spPr/>
        <p:txBody>
          <a:bodyPr/>
          <a:lstStyle/>
          <a:p>
            <a:fld id="{1B559DBB-C45F-461D-8AEE-61FFC6EFADA2}" type="slidenum">
              <a:rPr lang="en-US" smtClean="0"/>
              <a:t>32</a:t>
            </a:fld>
            <a:endParaRPr lang="en-US" dirty="0"/>
          </a:p>
        </p:txBody>
      </p:sp>
    </p:spTree>
    <p:extLst>
      <p:ext uri="{BB962C8B-B14F-4D97-AF65-F5344CB8AC3E}">
        <p14:creationId xmlns:p14="http://schemas.microsoft.com/office/powerpoint/2010/main" val="65906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ECC5A59-7155-4F94-B8FA-275DFA7B6673}"/>
              </a:ext>
            </a:extLst>
          </p:cNvPr>
          <p:cNvGrpSpPr/>
          <p:nvPr/>
        </p:nvGrpSpPr>
        <p:grpSpPr>
          <a:xfrm>
            <a:off x="0" y="-183759"/>
            <a:ext cx="6293429" cy="7041759"/>
            <a:chOff x="0" y="-85725"/>
            <a:chExt cx="1586292" cy="3285030"/>
          </a:xfrm>
        </p:grpSpPr>
        <p:sp>
          <p:nvSpPr>
            <p:cNvPr id="8" name="Freeform 3">
              <a:extLst>
                <a:ext uri="{FF2B5EF4-FFF2-40B4-BE49-F238E27FC236}">
                  <a16:creationId xmlns:a16="http://schemas.microsoft.com/office/drawing/2014/main" id="{350B1CDB-416D-4B27-B6C2-090A4DF176CD}"/>
                </a:ext>
              </a:extLst>
            </p:cNvPr>
            <p:cNvSpPr/>
            <p:nvPr/>
          </p:nvSpPr>
          <p:spPr>
            <a:xfrm>
              <a:off x="0" y="0"/>
              <a:ext cx="1586292" cy="3199305"/>
            </a:xfrm>
            <a:custGeom>
              <a:avLst/>
              <a:gdLst/>
              <a:ahLst/>
              <a:cxnLst/>
              <a:rect l="l" t="t" r="r" b="b"/>
              <a:pathLst>
                <a:path w="1510824" h="3199305">
                  <a:moveTo>
                    <a:pt x="6748" y="0"/>
                  </a:moveTo>
                  <a:lnTo>
                    <a:pt x="1504076" y="0"/>
                  </a:lnTo>
                  <a:cubicBezTo>
                    <a:pt x="1507803" y="0"/>
                    <a:pt x="1510824" y="3021"/>
                    <a:pt x="1510824" y="6748"/>
                  </a:cubicBezTo>
                  <a:lnTo>
                    <a:pt x="1510824" y="3192557"/>
                  </a:lnTo>
                  <a:cubicBezTo>
                    <a:pt x="1510824" y="3196284"/>
                    <a:pt x="1507803" y="3199305"/>
                    <a:pt x="1504076" y="3199305"/>
                  </a:cubicBezTo>
                  <a:lnTo>
                    <a:pt x="6748" y="3199305"/>
                  </a:lnTo>
                  <a:cubicBezTo>
                    <a:pt x="3021" y="3199305"/>
                    <a:pt x="0" y="3196284"/>
                    <a:pt x="0" y="3192557"/>
                  </a:cubicBezTo>
                  <a:lnTo>
                    <a:pt x="0" y="6748"/>
                  </a:lnTo>
                  <a:cubicBezTo>
                    <a:pt x="0" y="3021"/>
                    <a:pt x="3021" y="0"/>
                    <a:pt x="6748" y="0"/>
                  </a:cubicBezTo>
                  <a:close/>
                </a:path>
              </a:pathLst>
            </a:custGeom>
            <a:solidFill>
              <a:srgbClr val="4F9FB0"/>
            </a:solidFill>
          </p:spPr>
        </p:sp>
        <p:sp>
          <p:nvSpPr>
            <p:cNvPr id="9" name="TextBox 4">
              <a:extLst>
                <a:ext uri="{FF2B5EF4-FFF2-40B4-BE49-F238E27FC236}">
                  <a16:creationId xmlns:a16="http://schemas.microsoft.com/office/drawing/2014/main" id="{FF6C09AD-85E4-4994-8FC6-D3B8B7702B00}"/>
                </a:ext>
              </a:extLst>
            </p:cNvPr>
            <p:cNvSpPr txBox="1"/>
            <p:nvPr/>
          </p:nvSpPr>
          <p:spPr>
            <a:xfrm>
              <a:off x="0" y="-85725"/>
              <a:ext cx="812800" cy="898525"/>
            </a:xfrm>
            <a:prstGeom prst="rect">
              <a:avLst/>
            </a:prstGeom>
          </p:spPr>
          <p:txBody>
            <a:bodyPr lIns="33867" tIns="33867" rIns="33867" bIns="33867" rtlCol="0" anchor="ctr"/>
            <a:lstStyle/>
            <a:p>
              <a:pPr algn="ctr" defTabSz="609630">
                <a:lnSpc>
                  <a:spcPts val="1960"/>
                </a:lnSpc>
              </a:pPr>
              <a:endParaRPr sz="1200" dirty="0">
                <a:solidFill>
                  <a:prstClr val="black"/>
                </a:solidFill>
                <a:latin typeface="Calibri"/>
              </a:endParaRPr>
            </a:p>
          </p:txBody>
        </p:sp>
      </p:grpSp>
      <p:sp>
        <p:nvSpPr>
          <p:cNvPr id="5" name="TextBox 4">
            <a:extLst>
              <a:ext uri="{FF2B5EF4-FFF2-40B4-BE49-F238E27FC236}">
                <a16:creationId xmlns:a16="http://schemas.microsoft.com/office/drawing/2014/main" id="{B4B3C056-23E6-4974-BE16-6076F5AC97D8}"/>
              </a:ext>
            </a:extLst>
          </p:cNvPr>
          <p:cNvSpPr txBox="1"/>
          <p:nvPr/>
        </p:nvSpPr>
        <p:spPr>
          <a:xfrm>
            <a:off x="390479" y="2511879"/>
            <a:ext cx="5512469" cy="1938992"/>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Thank you!</a:t>
            </a:r>
          </a:p>
          <a:p>
            <a:endParaRPr lang="en-US" sz="4000" b="1" dirty="0">
              <a:solidFill>
                <a:schemeClr val="bg1"/>
              </a:solidFill>
              <a:latin typeface="Arial" panose="020B0604020202020204" pitchFamily="34" charset="0"/>
              <a:cs typeface="Arial" panose="020B0604020202020204" pitchFamily="34" charset="0"/>
            </a:endParaRPr>
          </a:p>
          <a:p>
            <a:r>
              <a:rPr lang="en-US" sz="4000" b="1" dirty="0">
                <a:solidFill>
                  <a:schemeClr val="bg1"/>
                </a:solidFill>
                <a:latin typeface="Arial" panose="020B0604020202020204" pitchFamily="34" charset="0"/>
                <a:cs typeface="Arial" panose="020B0604020202020204" pitchFamily="34" charset="0"/>
              </a:rPr>
              <a:t>Questions?</a:t>
            </a:r>
          </a:p>
        </p:txBody>
      </p:sp>
      <p:grpSp>
        <p:nvGrpSpPr>
          <p:cNvPr id="13" name="Group 2">
            <a:extLst>
              <a:ext uri="{FF2B5EF4-FFF2-40B4-BE49-F238E27FC236}">
                <a16:creationId xmlns:a16="http://schemas.microsoft.com/office/drawing/2014/main" id="{337CBD16-A78E-4B52-BD15-F7F266E7A255}"/>
              </a:ext>
            </a:extLst>
          </p:cNvPr>
          <p:cNvGrpSpPr/>
          <p:nvPr/>
        </p:nvGrpSpPr>
        <p:grpSpPr>
          <a:xfrm>
            <a:off x="5579302" y="-183759"/>
            <a:ext cx="1311355" cy="7041759"/>
            <a:chOff x="0" y="-85725"/>
            <a:chExt cx="1510824" cy="3285030"/>
          </a:xfrm>
        </p:grpSpPr>
        <p:sp>
          <p:nvSpPr>
            <p:cNvPr id="14" name="Freeform 3">
              <a:extLst>
                <a:ext uri="{FF2B5EF4-FFF2-40B4-BE49-F238E27FC236}">
                  <a16:creationId xmlns:a16="http://schemas.microsoft.com/office/drawing/2014/main" id="{29C57E47-A032-4052-B250-100E8C3932FA}"/>
                </a:ext>
              </a:extLst>
            </p:cNvPr>
            <p:cNvSpPr/>
            <p:nvPr/>
          </p:nvSpPr>
          <p:spPr>
            <a:xfrm>
              <a:off x="0" y="0"/>
              <a:ext cx="1510824" cy="3199305"/>
            </a:xfrm>
            <a:custGeom>
              <a:avLst/>
              <a:gdLst/>
              <a:ahLst/>
              <a:cxnLst/>
              <a:rect l="l" t="t" r="r" b="b"/>
              <a:pathLst>
                <a:path w="1510824" h="3199305">
                  <a:moveTo>
                    <a:pt x="6748" y="0"/>
                  </a:moveTo>
                  <a:lnTo>
                    <a:pt x="1504076" y="0"/>
                  </a:lnTo>
                  <a:cubicBezTo>
                    <a:pt x="1507803" y="0"/>
                    <a:pt x="1510824" y="3021"/>
                    <a:pt x="1510824" y="6748"/>
                  </a:cubicBezTo>
                  <a:lnTo>
                    <a:pt x="1510824" y="3192557"/>
                  </a:lnTo>
                  <a:cubicBezTo>
                    <a:pt x="1510824" y="3196284"/>
                    <a:pt x="1507803" y="3199305"/>
                    <a:pt x="1504076" y="3199305"/>
                  </a:cubicBezTo>
                  <a:lnTo>
                    <a:pt x="6748" y="3199305"/>
                  </a:lnTo>
                  <a:cubicBezTo>
                    <a:pt x="3021" y="3199305"/>
                    <a:pt x="0" y="3196284"/>
                    <a:pt x="0" y="3192557"/>
                  </a:cubicBezTo>
                  <a:lnTo>
                    <a:pt x="0" y="6748"/>
                  </a:lnTo>
                  <a:cubicBezTo>
                    <a:pt x="0" y="3021"/>
                    <a:pt x="3021" y="0"/>
                    <a:pt x="6748" y="0"/>
                  </a:cubicBezTo>
                  <a:close/>
                </a:path>
              </a:pathLst>
            </a:custGeom>
            <a:solidFill>
              <a:srgbClr val="4F9FB0">
                <a:alpha val="72000"/>
              </a:srgbClr>
            </a:solidFill>
          </p:spPr>
        </p:sp>
        <p:sp>
          <p:nvSpPr>
            <p:cNvPr id="15" name="TextBox 4">
              <a:extLst>
                <a:ext uri="{FF2B5EF4-FFF2-40B4-BE49-F238E27FC236}">
                  <a16:creationId xmlns:a16="http://schemas.microsoft.com/office/drawing/2014/main" id="{12BD931B-6536-4F15-9301-70224D225BDE}"/>
                </a:ext>
              </a:extLst>
            </p:cNvPr>
            <p:cNvSpPr txBox="1"/>
            <p:nvPr/>
          </p:nvSpPr>
          <p:spPr>
            <a:xfrm>
              <a:off x="0" y="-85725"/>
              <a:ext cx="812800" cy="898525"/>
            </a:xfrm>
            <a:prstGeom prst="rect">
              <a:avLst/>
            </a:prstGeom>
          </p:spPr>
          <p:txBody>
            <a:bodyPr lIns="33867" tIns="33867" rIns="33867" bIns="33867" rtlCol="0" anchor="ctr"/>
            <a:lstStyle/>
            <a:p>
              <a:pPr algn="ctr" defTabSz="609630">
                <a:lnSpc>
                  <a:spcPts val="1960"/>
                </a:lnSpc>
              </a:pPr>
              <a:endParaRPr sz="1200" dirty="0">
                <a:solidFill>
                  <a:prstClr val="black"/>
                </a:solidFill>
                <a:latin typeface="Calibri"/>
              </a:endParaRPr>
            </a:p>
          </p:txBody>
        </p:sp>
      </p:grpSp>
      <p:pic>
        <p:nvPicPr>
          <p:cNvPr id="16" name="Picture 2">
            <a:extLst>
              <a:ext uri="{FF2B5EF4-FFF2-40B4-BE49-F238E27FC236}">
                <a16:creationId xmlns:a16="http://schemas.microsoft.com/office/drawing/2014/main" id="{020B75CC-AF5F-4591-92AF-146AA39F7C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018" y="5344977"/>
            <a:ext cx="2851578" cy="94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288C416C-1BAB-4527-B5C7-A41C3FCB5EC3}"/>
              </a:ext>
            </a:extLst>
          </p:cNvPr>
          <p:cNvSpPr>
            <a:spLocks noGrp="1"/>
          </p:cNvSpPr>
          <p:nvPr>
            <p:ph type="sldNum" sz="quarter" idx="12"/>
          </p:nvPr>
        </p:nvSpPr>
        <p:spPr/>
        <p:txBody>
          <a:bodyPr/>
          <a:lstStyle/>
          <a:p>
            <a:fld id="{1B559DBB-C45F-461D-8AEE-61FFC6EFADA2}" type="slidenum">
              <a:rPr lang="en-US" smtClean="0"/>
              <a:t>33</a:t>
            </a:fld>
            <a:endParaRPr lang="en-US" dirty="0"/>
          </a:p>
        </p:txBody>
      </p:sp>
    </p:spTree>
    <p:extLst>
      <p:ext uri="{BB962C8B-B14F-4D97-AF65-F5344CB8AC3E}">
        <p14:creationId xmlns:p14="http://schemas.microsoft.com/office/powerpoint/2010/main" val="329247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14" name="object 3">
            <a:extLst>
              <a:ext uri="{FF2B5EF4-FFF2-40B4-BE49-F238E27FC236}">
                <a16:creationId xmlns:a16="http://schemas.microsoft.com/office/drawing/2014/main" id="{10A199BF-51AB-49D7-ACA3-09D19C778E96}"/>
              </a:ext>
            </a:extLst>
          </p:cNvPr>
          <p:cNvSpPr txBox="1">
            <a:spLocks noGrp="1"/>
          </p:cNvSpPr>
          <p:nvPr>
            <p:ph type="title"/>
          </p:nvPr>
        </p:nvSpPr>
        <p:spPr>
          <a:xfrm>
            <a:off x="901699" y="816247"/>
            <a:ext cx="4480560" cy="412934"/>
          </a:xfrm>
          <a:prstGeom prst="rect">
            <a:avLst/>
          </a:prstGeom>
        </p:spPr>
        <p:txBody>
          <a:bodyPr vert="horz" wrap="square" lIns="0" tIns="12700" rIns="0" bIns="0" rtlCol="0">
            <a:spAutoFit/>
          </a:bodyPr>
          <a:lstStyle/>
          <a:p>
            <a:pPr marL="12700">
              <a:lnSpc>
                <a:spcPct val="100000"/>
              </a:lnSpc>
              <a:spcBef>
                <a:spcPts val="100"/>
              </a:spcBef>
            </a:pPr>
            <a:r>
              <a:rPr sz="2600" dirty="0"/>
              <a:t>Who can </a:t>
            </a:r>
            <a:r>
              <a:rPr sz="2600" spc="-5" dirty="0"/>
              <a:t>join</a:t>
            </a:r>
            <a:r>
              <a:rPr sz="2600" spc="-100" dirty="0"/>
              <a:t> </a:t>
            </a:r>
            <a:r>
              <a:rPr sz="2600" spc="-5" dirty="0"/>
              <a:t>Medicare?</a:t>
            </a:r>
          </a:p>
        </p:txBody>
      </p:sp>
      <p:sp>
        <p:nvSpPr>
          <p:cNvPr id="16" name="object 10">
            <a:extLst>
              <a:ext uri="{FF2B5EF4-FFF2-40B4-BE49-F238E27FC236}">
                <a16:creationId xmlns:a16="http://schemas.microsoft.com/office/drawing/2014/main" id="{6E4AFA90-4878-40AF-AF0A-A27E4D624E6C}"/>
              </a:ext>
            </a:extLst>
          </p:cNvPr>
          <p:cNvSpPr txBox="1"/>
          <p:nvPr/>
        </p:nvSpPr>
        <p:spPr>
          <a:xfrm>
            <a:off x="901700" y="1534115"/>
            <a:ext cx="4856480" cy="216535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20" normalizeH="0" baseline="0" noProof="0" dirty="0">
                <a:ln>
                  <a:noFill/>
                </a:ln>
                <a:solidFill>
                  <a:prstClr val="black"/>
                </a:solidFill>
                <a:effectLst/>
                <a:uLnTx/>
                <a:uFillTx/>
                <a:latin typeface="Arial"/>
                <a:ea typeface="+mn-ea"/>
                <a:cs typeface="Arial"/>
              </a:rPr>
              <a:t>You’re </a:t>
            </a:r>
            <a:r>
              <a:rPr kumimoji="0" sz="1600" b="1" i="0" u="none" strike="noStrike" kern="1200" cap="none" spc="-5" normalizeH="0" baseline="0" noProof="0" dirty="0">
                <a:ln>
                  <a:noFill/>
                </a:ln>
                <a:solidFill>
                  <a:prstClr val="black"/>
                </a:solidFill>
                <a:effectLst/>
                <a:uLnTx/>
                <a:uFillTx/>
                <a:latin typeface="Arial"/>
                <a:ea typeface="+mn-ea"/>
                <a:cs typeface="Arial"/>
              </a:rPr>
              <a:t>eligible to </a:t>
            </a:r>
            <a:r>
              <a:rPr kumimoji="0" sz="1600" b="1" i="0" u="none" strike="noStrike" kern="1200" cap="none" spc="0" normalizeH="0" baseline="0" noProof="0" dirty="0">
                <a:ln>
                  <a:noFill/>
                </a:ln>
                <a:solidFill>
                  <a:prstClr val="black"/>
                </a:solidFill>
                <a:effectLst/>
                <a:uLnTx/>
                <a:uFillTx/>
                <a:latin typeface="Arial"/>
                <a:ea typeface="+mn-ea"/>
                <a:cs typeface="Arial"/>
              </a:rPr>
              <a:t>join </a:t>
            </a:r>
            <a:r>
              <a:rPr kumimoji="0" sz="1600" b="1" i="0" u="none" strike="noStrike" kern="1200" cap="none" spc="-5" normalizeH="0" baseline="0" noProof="0" dirty="0">
                <a:ln>
                  <a:noFill/>
                </a:ln>
                <a:solidFill>
                  <a:prstClr val="black"/>
                </a:solidFill>
                <a:effectLst/>
                <a:uLnTx/>
                <a:uFillTx/>
                <a:latin typeface="Arial"/>
                <a:ea typeface="+mn-ea"/>
                <a:cs typeface="Arial"/>
              </a:rPr>
              <a:t>Medicare</a:t>
            </a:r>
            <a:r>
              <a:rPr kumimoji="0" sz="1600" b="1" i="0" u="none" strike="noStrike" kern="1200" cap="none" spc="-60" normalizeH="0" baseline="0" noProof="0" dirty="0">
                <a:ln>
                  <a:noFill/>
                </a:ln>
                <a:solidFill>
                  <a:prstClr val="black"/>
                </a:solidFill>
                <a:effectLst/>
                <a:uLnTx/>
                <a:uFillTx/>
                <a:latin typeface="Arial"/>
                <a:ea typeface="+mn-ea"/>
                <a:cs typeface="Arial"/>
              </a:rPr>
              <a:t> </a:t>
            </a:r>
            <a:r>
              <a:rPr kumimoji="0" sz="1600" b="1" i="0" u="none" strike="noStrike" kern="1200" cap="none" spc="0" normalizeH="0" baseline="0" noProof="0" dirty="0">
                <a:ln>
                  <a:noFill/>
                </a:ln>
                <a:solidFill>
                  <a:prstClr val="black"/>
                </a:solidFill>
                <a:effectLst/>
                <a:uLnTx/>
                <a:uFillTx/>
                <a:latin typeface="Arial"/>
                <a:ea typeface="+mn-ea"/>
                <a:cs typeface="Arial"/>
              </a:rPr>
              <a:t>if:</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6096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30" normalizeH="0" baseline="0" noProof="0" dirty="0">
                <a:ln>
                  <a:noFill/>
                </a:ln>
                <a:solidFill>
                  <a:prstClr val="black"/>
                </a:solidFill>
                <a:effectLst/>
                <a:uLnTx/>
                <a:uFillTx/>
                <a:latin typeface="Arial"/>
                <a:ea typeface="+mn-ea"/>
                <a:cs typeface="Arial"/>
              </a:rPr>
              <a:t>You’re </a:t>
            </a:r>
            <a:r>
              <a:rPr kumimoji="0" sz="1600" b="0" i="0" u="none" strike="noStrike" kern="1200" cap="none" spc="-5" normalizeH="0" baseline="0" noProof="0" dirty="0">
                <a:ln>
                  <a:noFill/>
                </a:ln>
                <a:solidFill>
                  <a:prstClr val="black"/>
                </a:solidFill>
                <a:effectLst/>
                <a:uLnTx/>
                <a:uFillTx/>
                <a:latin typeface="Arial"/>
                <a:ea typeface="+mn-ea"/>
                <a:cs typeface="Arial"/>
              </a:rPr>
              <a:t>65 or</a:t>
            </a:r>
            <a:r>
              <a:rPr kumimoji="0" sz="1600" b="0" i="0" u="none" strike="noStrike" kern="1200" cap="none" spc="-6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older</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609600" marR="0" lvl="0" indent="0" algn="l" defTabSz="914400" rtl="0" eaLnBrk="1" fontAlgn="auto" latinLnBrk="0" hangingPunct="1">
              <a:lnSpc>
                <a:spcPct val="100000"/>
              </a:lnSpc>
              <a:spcBef>
                <a:spcPts val="1610"/>
              </a:spcBef>
              <a:spcAft>
                <a:spcPts val="0"/>
              </a:spcAft>
              <a:buClrTx/>
              <a:buSzTx/>
              <a:buFontTx/>
              <a:buNone/>
              <a:tabLst/>
              <a:defRPr/>
            </a:pPr>
            <a:r>
              <a:rPr kumimoji="0" sz="1600" b="0" i="0" u="none" strike="noStrike" kern="1200" cap="none" spc="-30" normalizeH="0" baseline="0" noProof="0" dirty="0">
                <a:ln>
                  <a:noFill/>
                </a:ln>
                <a:solidFill>
                  <a:prstClr val="black"/>
                </a:solidFill>
                <a:effectLst/>
                <a:uLnTx/>
                <a:uFillTx/>
                <a:latin typeface="Arial"/>
                <a:ea typeface="+mn-ea"/>
                <a:cs typeface="Arial"/>
              </a:rPr>
              <a:t>You’re </a:t>
            </a:r>
            <a:r>
              <a:rPr kumimoji="0" sz="1600" b="0" i="0" u="none" strike="noStrike" kern="1200" cap="none" spc="-5" normalizeH="0" baseline="0" noProof="0" dirty="0">
                <a:ln>
                  <a:noFill/>
                </a:ln>
                <a:solidFill>
                  <a:prstClr val="black"/>
                </a:solidFill>
                <a:effectLst/>
                <a:uLnTx/>
                <a:uFillTx/>
                <a:latin typeface="Arial"/>
                <a:ea typeface="+mn-ea"/>
                <a:cs typeface="Arial"/>
              </a:rPr>
              <a:t>under 65, but live with </a:t>
            </a:r>
            <a:r>
              <a:rPr kumimoji="0" sz="1600" b="0" i="0" u="none" strike="noStrike" kern="1200" cap="none" spc="0" normalizeH="0" baseline="0" noProof="0" dirty="0">
                <a:ln>
                  <a:noFill/>
                </a:ln>
                <a:solidFill>
                  <a:prstClr val="black"/>
                </a:solidFill>
                <a:effectLst/>
                <a:uLnTx/>
                <a:uFillTx/>
                <a:latin typeface="Arial"/>
                <a:ea typeface="+mn-ea"/>
                <a:cs typeface="Arial"/>
              </a:rPr>
              <a:t>a</a:t>
            </a:r>
            <a:r>
              <a:rPr kumimoji="0" sz="1600" b="0" i="0" u="none" strike="noStrike" kern="1200" cap="none" spc="-4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disability</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901700" marR="0" lvl="0" indent="-127635" algn="l" defTabSz="914400" rtl="0" eaLnBrk="1" fontAlgn="auto" latinLnBrk="0" hangingPunct="1">
              <a:lnSpc>
                <a:spcPct val="100000"/>
              </a:lnSpc>
              <a:spcBef>
                <a:spcPts val="620"/>
              </a:spcBef>
              <a:spcAft>
                <a:spcPts val="0"/>
              </a:spcAft>
              <a:buClrTx/>
              <a:buSzTx/>
              <a:buFontTx/>
              <a:buChar char="•"/>
              <a:tabLst>
                <a:tab pos="902335" algn="l"/>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Must be eligible </a:t>
            </a:r>
            <a:r>
              <a:rPr kumimoji="0" sz="1600" b="0" i="0" u="none" strike="noStrike" kern="1200" cap="none" spc="0" normalizeH="0" baseline="0" noProof="0" dirty="0">
                <a:ln>
                  <a:noFill/>
                </a:ln>
                <a:solidFill>
                  <a:prstClr val="black"/>
                </a:solidFill>
                <a:effectLst/>
                <a:uLnTx/>
                <a:uFillTx/>
                <a:latin typeface="Arial"/>
                <a:ea typeface="+mn-ea"/>
                <a:cs typeface="Arial"/>
              </a:rPr>
              <a:t>for Social Security</a:t>
            </a:r>
            <a:r>
              <a:rPr kumimoji="0" sz="1600" b="0" i="0" u="none" strike="noStrike" kern="1200" cap="none" spc="-8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disability</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901700" marR="0" lvl="0" indent="-127635" algn="l" defTabSz="914400" rtl="0" eaLnBrk="1" fontAlgn="auto" latinLnBrk="0" hangingPunct="1">
              <a:lnSpc>
                <a:spcPct val="100000"/>
              </a:lnSpc>
              <a:spcBef>
                <a:spcPts val="620"/>
              </a:spcBef>
              <a:spcAft>
                <a:spcPts val="0"/>
              </a:spcAft>
              <a:buClrTx/>
              <a:buSzTx/>
              <a:buFontTx/>
              <a:buChar char="•"/>
              <a:tabLst>
                <a:tab pos="902335" algn="l"/>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Requires </a:t>
            </a:r>
            <a:r>
              <a:rPr kumimoji="0" sz="1600" b="0" i="0" u="none" strike="noStrike" kern="1200" cap="none" spc="0" normalizeH="0" baseline="0" noProof="0" dirty="0">
                <a:ln>
                  <a:noFill/>
                </a:ln>
                <a:solidFill>
                  <a:prstClr val="black"/>
                </a:solidFill>
                <a:effectLst/>
                <a:uLnTx/>
                <a:uFillTx/>
                <a:latin typeface="Arial"/>
                <a:ea typeface="+mn-ea"/>
                <a:cs typeface="Arial"/>
              </a:rPr>
              <a:t>a </a:t>
            </a:r>
            <a:r>
              <a:rPr kumimoji="0" sz="1600" b="0" i="0" u="none" strike="noStrike" kern="1200" cap="none" spc="-5" normalizeH="0" baseline="0" noProof="0" dirty="0">
                <a:ln>
                  <a:noFill/>
                </a:ln>
                <a:solidFill>
                  <a:prstClr val="black"/>
                </a:solidFill>
                <a:effectLst/>
                <a:uLnTx/>
                <a:uFillTx/>
                <a:latin typeface="Arial"/>
                <a:ea typeface="+mn-ea"/>
                <a:cs typeface="Arial"/>
              </a:rPr>
              <a:t>2-year waiting</a:t>
            </a:r>
            <a:r>
              <a:rPr kumimoji="0" sz="1600" b="0" i="0" u="none" strike="noStrike" kern="1200" cap="none" spc="-9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period</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7">
            <a:extLst>
              <a:ext uri="{FF2B5EF4-FFF2-40B4-BE49-F238E27FC236}">
                <a16:creationId xmlns:a16="http://schemas.microsoft.com/office/drawing/2014/main" id="{1DB9B1A7-6332-46C9-B7DA-AB6996AA3290}"/>
              </a:ext>
            </a:extLst>
          </p:cNvPr>
          <p:cNvSpPr txBox="1"/>
          <p:nvPr/>
        </p:nvSpPr>
        <p:spPr>
          <a:xfrm>
            <a:off x="6579029" y="2067808"/>
            <a:ext cx="4625340" cy="9804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0" i="0" u="none" strike="noStrike" kern="1200" cap="none" spc="-55" normalizeH="0" baseline="0" noProof="0" dirty="0">
                <a:ln>
                  <a:noFill/>
                </a:ln>
                <a:solidFill>
                  <a:prstClr val="black"/>
                </a:solidFill>
                <a:effectLst/>
                <a:uLnTx/>
                <a:uFillTx/>
                <a:latin typeface="Arial"/>
                <a:ea typeface="+mn-ea"/>
                <a:cs typeface="Arial"/>
              </a:rPr>
              <a:t>You </a:t>
            </a:r>
            <a:r>
              <a:rPr kumimoji="0" sz="1600" b="0" i="0" u="none" strike="noStrike" kern="1200" cap="none" spc="-5" normalizeH="0" baseline="0" noProof="0" dirty="0">
                <a:ln>
                  <a:noFill/>
                </a:ln>
                <a:solidFill>
                  <a:prstClr val="black"/>
                </a:solidFill>
                <a:effectLst/>
                <a:uLnTx/>
                <a:uFillTx/>
                <a:latin typeface="Arial"/>
                <a:ea typeface="+mn-ea"/>
                <a:cs typeface="Arial"/>
              </a:rPr>
              <a:t>have end-stage renal (kidney) disease</a:t>
            </a:r>
            <a:r>
              <a:rPr kumimoji="0" sz="1600" b="0" i="0" u="none" strike="noStrike" kern="1200" cap="none" spc="-1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(ESRD)</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1610"/>
              </a:spcBef>
              <a:spcAft>
                <a:spcPts val="0"/>
              </a:spcAft>
              <a:buClrTx/>
              <a:buSzTx/>
              <a:buFontTx/>
              <a:buNone/>
              <a:tabLst/>
              <a:defRPr/>
            </a:pPr>
            <a:r>
              <a:rPr kumimoji="0" sz="1600" b="0" i="0" u="none" strike="noStrike" kern="1200" cap="none" spc="-55" normalizeH="0" baseline="0" noProof="0" dirty="0">
                <a:ln>
                  <a:noFill/>
                </a:ln>
                <a:solidFill>
                  <a:prstClr val="black"/>
                </a:solidFill>
                <a:effectLst/>
                <a:uLnTx/>
                <a:uFillTx/>
                <a:latin typeface="Arial"/>
                <a:ea typeface="+mn-ea"/>
                <a:cs typeface="Arial"/>
              </a:rPr>
              <a:t>You </a:t>
            </a:r>
            <a:r>
              <a:rPr kumimoji="0" sz="1600" b="0" i="0" u="none" strike="noStrike" kern="1200" cap="none" spc="-5" normalizeH="0" baseline="0" noProof="0" dirty="0">
                <a:ln>
                  <a:noFill/>
                </a:ln>
                <a:solidFill>
                  <a:prstClr val="black"/>
                </a:solidFill>
                <a:effectLst/>
                <a:uLnTx/>
                <a:uFillTx/>
                <a:latin typeface="Arial"/>
                <a:ea typeface="+mn-ea"/>
                <a:cs typeface="Arial"/>
              </a:rPr>
              <a:t>have amyotrophic lateral </a:t>
            </a:r>
            <a:r>
              <a:rPr kumimoji="0" sz="1600" b="0" i="0" u="none" strike="noStrike" kern="1200" cap="none" spc="0" normalizeH="0" baseline="0" noProof="0" dirty="0">
                <a:ln>
                  <a:noFill/>
                </a:ln>
                <a:solidFill>
                  <a:prstClr val="black"/>
                </a:solidFill>
                <a:effectLst/>
                <a:uLnTx/>
                <a:uFillTx/>
                <a:latin typeface="Arial"/>
                <a:ea typeface="+mn-ea"/>
                <a:cs typeface="Arial"/>
              </a:rPr>
              <a:t>sclerosis</a:t>
            </a:r>
            <a:r>
              <a:rPr kumimoji="0" sz="1600" b="0" i="0" u="none" strike="noStrike" kern="1200" cap="none" spc="-2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(ALS)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a:extLst>
              <a:ext uri="{FF2B5EF4-FFF2-40B4-BE49-F238E27FC236}">
                <a16:creationId xmlns:a16="http://schemas.microsoft.com/office/drawing/2014/main" id="{B85B086E-C4C9-48C5-BDCB-42F9DBC875C2}"/>
              </a:ext>
            </a:extLst>
          </p:cNvPr>
          <p:cNvSpPr/>
          <p:nvPr/>
        </p:nvSpPr>
        <p:spPr>
          <a:xfrm>
            <a:off x="7849946" y="4204847"/>
            <a:ext cx="3411080" cy="1601825"/>
          </a:xfrm>
          <a:prstGeom prst="rect">
            <a:avLst/>
          </a:prstGeom>
          <a:blipFill>
            <a:blip r:embed="rId3" cstate="print">
              <a:extLst>
                <a:ext uri="{28A0092B-C50C-407E-A947-70E740481C1C}">
                  <a14:useLocalDpi xmlns:a14="http://schemas.microsoft.com/office/drawing/2010/main" val="0"/>
                </a:ext>
              </a:extLst>
            </a:blip>
            <a:stretch>
              <a:fillRect l="-3971" t="-17496" r="-31625" b="-710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object 19">
            <a:extLst>
              <a:ext uri="{FF2B5EF4-FFF2-40B4-BE49-F238E27FC236}">
                <a16:creationId xmlns:a16="http://schemas.microsoft.com/office/drawing/2014/main" id="{1BEBC0C8-3EE9-4655-A1D9-8DE6658A38BB}"/>
              </a:ext>
            </a:extLst>
          </p:cNvPr>
          <p:cNvSpPr/>
          <p:nvPr/>
        </p:nvSpPr>
        <p:spPr>
          <a:xfrm>
            <a:off x="4390313" y="4222953"/>
            <a:ext cx="3411067" cy="1601825"/>
          </a:xfrm>
          <a:prstGeom prst="rect">
            <a:avLst/>
          </a:prstGeom>
          <a:blipFill>
            <a:blip r:embed="rId4" cstate="print">
              <a:extLst>
                <a:ext uri="{28A0092B-C50C-407E-A947-70E740481C1C}">
                  <a14:useLocalDpi xmlns:a14="http://schemas.microsoft.com/office/drawing/2010/main" val="0"/>
                </a:ext>
              </a:extLst>
            </a:blip>
            <a:stretch>
              <a:fillRect l="-17795" t="-13958" r="-17803" b="-4290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object 20">
            <a:extLst>
              <a:ext uri="{FF2B5EF4-FFF2-40B4-BE49-F238E27FC236}">
                <a16:creationId xmlns:a16="http://schemas.microsoft.com/office/drawing/2014/main" id="{EB3C726D-BBD0-4E4C-B941-5D84B5B0B184}"/>
              </a:ext>
            </a:extLst>
          </p:cNvPr>
          <p:cNvSpPr/>
          <p:nvPr/>
        </p:nvSpPr>
        <p:spPr>
          <a:xfrm>
            <a:off x="909882" y="4213900"/>
            <a:ext cx="3411080" cy="1601825"/>
          </a:xfrm>
          <a:prstGeom prst="rect">
            <a:avLst/>
          </a:prstGeom>
          <a:blipFill>
            <a:blip r:embed="rId5" cstate="print">
              <a:extLst>
                <a:ext uri="{28A0092B-C50C-407E-A947-70E740481C1C}">
                  <a14:useLocalDpi xmlns:a14="http://schemas.microsoft.com/office/drawing/2010/main" val="0"/>
                </a:ext>
              </a:extLst>
            </a:blip>
            <a:stretch>
              <a:fillRect l="-13259" t="-12224" r="-1321" b="-4474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Graphic 4">
            <a:extLst>
              <a:ext uri="{FF2B5EF4-FFF2-40B4-BE49-F238E27FC236}">
                <a16:creationId xmlns:a16="http://schemas.microsoft.com/office/drawing/2014/main" id="{AD9D3582-1FAB-498A-A983-E30A894580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882" y="1987687"/>
            <a:ext cx="447040" cy="402336"/>
          </a:xfrm>
          <a:prstGeom prst="rect">
            <a:avLst/>
          </a:prstGeom>
        </p:spPr>
      </p:pic>
      <p:pic>
        <p:nvPicPr>
          <p:cNvPr id="21" name="Graphic 20">
            <a:extLst>
              <a:ext uri="{FF2B5EF4-FFF2-40B4-BE49-F238E27FC236}">
                <a16:creationId xmlns:a16="http://schemas.microsoft.com/office/drawing/2014/main" id="{98043175-34FE-434D-BFE4-F00A4617DA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882" y="2704291"/>
            <a:ext cx="447040" cy="402336"/>
          </a:xfrm>
          <a:prstGeom prst="rect">
            <a:avLst/>
          </a:prstGeom>
        </p:spPr>
      </p:pic>
      <p:pic>
        <p:nvPicPr>
          <p:cNvPr id="22" name="Graphic 21">
            <a:extLst>
              <a:ext uri="{FF2B5EF4-FFF2-40B4-BE49-F238E27FC236}">
                <a16:creationId xmlns:a16="http://schemas.microsoft.com/office/drawing/2014/main" id="{9837ED2B-5AC7-4A43-8F2A-8FE1F5555F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1" y="1987687"/>
            <a:ext cx="447040" cy="402336"/>
          </a:xfrm>
          <a:prstGeom prst="rect">
            <a:avLst/>
          </a:prstGeom>
        </p:spPr>
      </p:pic>
      <p:pic>
        <p:nvPicPr>
          <p:cNvPr id="23" name="Graphic 22">
            <a:extLst>
              <a:ext uri="{FF2B5EF4-FFF2-40B4-BE49-F238E27FC236}">
                <a16:creationId xmlns:a16="http://schemas.microsoft.com/office/drawing/2014/main" id="{A79C498D-DAB0-4696-BDE8-D63E93143B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1" y="2704291"/>
            <a:ext cx="447040" cy="402336"/>
          </a:xfrm>
          <a:prstGeom prst="rect">
            <a:avLst/>
          </a:prstGeom>
        </p:spPr>
      </p:pic>
      <p:grpSp>
        <p:nvGrpSpPr>
          <p:cNvPr id="15" name="Group 14">
            <a:extLst>
              <a:ext uri="{FF2B5EF4-FFF2-40B4-BE49-F238E27FC236}">
                <a16:creationId xmlns:a16="http://schemas.microsoft.com/office/drawing/2014/main" id="{DBAF94D1-E965-4628-92E7-F25AFC7F99C1}"/>
              </a:ext>
            </a:extLst>
          </p:cNvPr>
          <p:cNvGrpSpPr/>
          <p:nvPr/>
        </p:nvGrpSpPr>
        <p:grpSpPr>
          <a:xfrm>
            <a:off x="6034331" y="3369617"/>
            <a:ext cx="6604726" cy="584775"/>
            <a:chOff x="7341220" y="394301"/>
            <a:chExt cx="6604726" cy="584775"/>
          </a:xfrm>
        </p:grpSpPr>
        <p:sp>
          <p:nvSpPr>
            <p:cNvPr id="24" name="Rectangle 23">
              <a:extLst>
                <a:ext uri="{FF2B5EF4-FFF2-40B4-BE49-F238E27FC236}">
                  <a16:creationId xmlns:a16="http://schemas.microsoft.com/office/drawing/2014/main" id="{63D51F34-FA55-4589-89FF-FC61B4797F36}"/>
                </a:ext>
              </a:extLst>
            </p:cNvPr>
            <p:cNvSpPr/>
            <p:nvPr/>
          </p:nvSpPr>
          <p:spPr>
            <a:xfrm>
              <a:off x="7849946" y="394301"/>
              <a:ext cx="6096000" cy="584775"/>
            </a:xfrm>
            <a:prstGeom prst="rect">
              <a:avLst/>
            </a:prstGeom>
          </p:spPr>
          <p:txBody>
            <a:bodyPr>
              <a:spAutoFit/>
            </a:bodyPr>
            <a:lstStyle/>
            <a:p>
              <a:r>
                <a:rPr lang="en-US" sz="1600" dirty="0">
                  <a:latin typeface="arial" panose="020B0604020202020204" pitchFamily="34" charset="0"/>
                </a:rPr>
                <a:t>U.S. citizen or a permanent legal resident who has lived </a:t>
              </a:r>
              <a:br>
                <a:rPr lang="en-US" sz="1600" dirty="0">
                  <a:latin typeface="arial" panose="020B0604020202020204" pitchFamily="34" charset="0"/>
                </a:rPr>
              </a:br>
              <a:r>
                <a:rPr lang="en-US" sz="1600" dirty="0">
                  <a:latin typeface="arial" panose="020B0604020202020204" pitchFamily="34" charset="0"/>
                </a:rPr>
                <a:t>in the United States for at least five years </a:t>
              </a:r>
              <a:endParaRPr lang="en-US" sz="1600" dirty="0"/>
            </a:p>
          </p:txBody>
        </p:sp>
        <p:pic>
          <p:nvPicPr>
            <p:cNvPr id="25" name="Graphic 24">
              <a:extLst>
                <a:ext uri="{FF2B5EF4-FFF2-40B4-BE49-F238E27FC236}">
                  <a16:creationId xmlns:a16="http://schemas.microsoft.com/office/drawing/2014/main" id="{562D30FC-713F-429E-9E49-C1FB280FF3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1220" y="426093"/>
              <a:ext cx="447040" cy="402336"/>
            </a:xfrm>
            <a:prstGeom prst="rect">
              <a:avLst/>
            </a:prstGeom>
          </p:spPr>
        </p:pic>
      </p:grpSp>
      <p:pic>
        <p:nvPicPr>
          <p:cNvPr id="26" name="Graphic 25">
            <a:extLst>
              <a:ext uri="{FF2B5EF4-FFF2-40B4-BE49-F238E27FC236}">
                <a16:creationId xmlns:a16="http://schemas.microsoft.com/office/drawing/2014/main" id="{FCA41D18-8052-4286-BA28-40677C7FF4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0106AA2D-94D1-414B-B47C-2A3E12E8BBFC}"/>
              </a:ext>
            </a:extLst>
          </p:cNvPr>
          <p:cNvSpPr>
            <a:spLocks noGrp="1"/>
          </p:cNvSpPr>
          <p:nvPr>
            <p:ph type="sldNum" sz="quarter" idx="12"/>
          </p:nvPr>
        </p:nvSpPr>
        <p:spPr/>
        <p:txBody>
          <a:bodyPr/>
          <a:lstStyle/>
          <a:p>
            <a:fld id="{2723C7C7-B0FF-451D-99FE-9EA893039DFB}" type="slidenum">
              <a:rPr lang="en-US" smtClean="0"/>
              <a:pPr/>
              <a:t>4</a:t>
            </a:fld>
            <a:endParaRPr lang="en-US" dirty="0"/>
          </a:p>
        </p:txBody>
      </p:sp>
    </p:spTree>
    <p:extLst>
      <p:ext uri="{BB962C8B-B14F-4D97-AF65-F5344CB8AC3E}">
        <p14:creationId xmlns:p14="http://schemas.microsoft.com/office/powerpoint/2010/main" val="18617374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4" name="object 5">
            <a:extLst>
              <a:ext uri="{FF2B5EF4-FFF2-40B4-BE49-F238E27FC236}">
                <a16:creationId xmlns:a16="http://schemas.microsoft.com/office/drawing/2014/main" id="{3C5004E8-EBC7-4946-BF9E-8F6E81E9B241}"/>
              </a:ext>
            </a:extLst>
          </p:cNvPr>
          <p:cNvSpPr txBox="1">
            <a:spLocks noGrp="1"/>
          </p:cNvSpPr>
          <p:nvPr>
            <p:ph type="title"/>
          </p:nvPr>
        </p:nvSpPr>
        <p:spPr>
          <a:xfrm>
            <a:off x="901699" y="811894"/>
            <a:ext cx="4572000" cy="421640"/>
          </a:xfrm>
          <a:prstGeom prst="rect">
            <a:avLst/>
          </a:prstGeom>
        </p:spPr>
        <p:txBody>
          <a:bodyPr vert="horz" wrap="square" lIns="0" tIns="12700" rIns="0" bIns="0" rtlCol="0">
            <a:spAutoFit/>
          </a:bodyPr>
          <a:lstStyle/>
          <a:p>
            <a:pPr marL="12700">
              <a:lnSpc>
                <a:spcPct val="100000"/>
              </a:lnSpc>
              <a:spcBef>
                <a:spcPts val="100"/>
              </a:spcBef>
            </a:pPr>
            <a:r>
              <a:rPr sz="2600" dirty="0"/>
              <a:t>What </a:t>
            </a:r>
            <a:r>
              <a:rPr sz="2600" spc="-5" dirty="0"/>
              <a:t>is</a:t>
            </a:r>
            <a:r>
              <a:rPr sz="2600" spc="-100" dirty="0"/>
              <a:t> </a:t>
            </a:r>
            <a:r>
              <a:rPr sz="2600" spc="-5" dirty="0"/>
              <a:t>Medicare?</a:t>
            </a:r>
          </a:p>
        </p:txBody>
      </p:sp>
      <p:sp>
        <p:nvSpPr>
          <p:cNvPr id="25" name="object 6">
            <a:extLst>
              <a:ext uri="{FF2B5EF4-FFF2-40B4-BE49-F238E27FC236}">
                <a16:creationId xmlns:a16="http://schemas.microsoft.com/office/drawing/2014/main" id="{C61ACE7C-6CCE-4584-9467-039C024B497F}"/>
              </a:ext>
            </a:extLst>
          </p:cNvPr>
          <p:cNvSpPr/>
          <p:nvPr/>
        </p:nvSpPr>
        <p:spPr>
          <a:xfrm>
            <a:off x="6134201" y="3047682"/>
            <a:ext cx="2522220" cy="2896235"/>
          </a:xfrm>
          <a:custGeom>
            <a:avLst/>
            <a:gdLst/>
            <a:ahLst/>
            <a:cxnLst/>
            <a:rect l="l" t="t" r="r" b="b"/>
            <a:pathLst>
              <a:path w="2522220" h="2896235">
                <a:moveTo>
                  <a:pt x="0" y="2895917"/>
                </a:moveTo>
                <a:lnTo>
                  <a:pt x="2521623" y="2895917"/>
                </a:lnTo>
                <a:lnTo>
                  <a:pt x="2521623" y="0"/>
                </a:lnTo>
                <a:lnTo>
                  <a:pt x="0" y="0"/>
                </a:lnTo>
                <a:lnTo>
                  <a:pt x="0" y="2895917"/>
                </a:lnTo>
                <a:close/>
              </a:path>
            </a:pathLst>
          </a:custGeom>
          <a:solidFill>
            <a:srgbClr val="D4EAF9"/>
          </a:solidFill>
        </p:spPr>
        <p:txBody>
          <a:bodyPr wrap="square" lIns="0" tIns="0" rIns="0" bIns="0" rtlCol="0"/>
          <a:lstStyle/>
          <a:p>
            <a:endParaRPr dirty="0"/>
          </a:p>
        </p:txBody>
      </p:sp>
      <p:sp>
        <p:nvSpPr>
          <p:cNvPr id="26" name="object 7">
            <a:extLst>
              <a:ext uri="{FF2B5EF4-FFF2-40B4-BE49-F238E27FC236}">
                <a16:creationId xmlns:a16="http://schemas.microsoft.com/office/drawing/2014/main" id="{68A1CB3E-993E-4D26-87A8-5D7A00C4CFF1}"/>
              </a:ext>
            </a:extLst>
          </p:cNvPr>
          <p:cNvSpPr txBox="1"/>
          <p:nvPr/>
        </p:nvSpPr>
        <p:spPr>
          <a:xfrm>
            <a:off x="6134201" y="4740864"/>
            <a:ext cx="2522220" cy="869950"/>
          </a:xfrm>
          <a:prstGeom prst="rect">
            <a:avLst/>
          </a:prstGeom>
        </p:spPr>
        <p:txBody>
          <a:bodyPr vert="horz" wrap="square" lIns="0" tIns="63500" rIns="0" bIns="0" rtlCol="0">
            <a:spAutoFit/>
          </a:bodyPr>
          <a:lstStyle/>
          <a:p>
            <a:pPr marR="17780" algn="ctr">
              <a:lnSpc>
                <a:spcPct val="100000"/>
              </a:lnSpc>
              <a:spcBef>
                <a:spcPts val="500"/>
              </a:spcBef>
            </a:pPr>
            <a:r>
              <a:rPr sz="1600" b="1" spc="-35" dirty="0">
                <a:latin typeface="Arial"/>
                <a:cs typeface="Arial"/>
              </a:rPr>
              <a:t>PART</a:t>
            </a:r>
            <a:r>
              <a:rPr sz="1600" b="1" spc="-95" dirty="0">
                <a:latin typeface="Arial"/>
                <a:cs typeface="Arial"/>
              </a:rPr>
              <a:t> </a:t>
            </a:r>
            <a:r>
              <a:rPr sz="1600" b="1" dirty="0">
                <a:latin typeface="Arial"/>
                <a:cs typeface="Arial"/>
              </a:rPr>
              <a:t>D</a:t>
            </a:r>
            <a:endParaRPr sz="1600" dirty="0">
              <a:latin typeface="Arial"/>
              <a:cs typeface="Arial"/>
            </a:endParaRPr>
          </a:p>
          <a:p>
            <a:pPr marR="17145" algn="ctr">
              <a:lnSpc>
                <a:spcPct val="100000"/>
              </a:lnSpc>
              <a:spcBef>
                <a:spcPts val="400"/>
              </a:spcBef>
            </a:pPr>
            <a:r>
              <a:rPr sz="1600" dirty="0">
                <a:latin typeface="Arial"/>
                <a:cs typeface="Arial"/>
              </a:rPr>
              <a:t>Prescription</a:t>
            </a:r>
          </a:p>
          <a:p>
            <a:pPr marR="17780" algn="ctr">
              <a:lnSpc>
                <a:spcPct val="100000"/>
              </a:lnSpc>
              <a:spcBef>
                <a:spcPts val="80"/>
              </a:spcBef>
            </a:pPr>
            <a:r>
              <a:rPr sz="1600" spc="-5" dirty="0">
                <a:latin typeface="Arial"/>
                <a:cs typeface="Arial"/>
              </a:rPr>
              <a:t>Drug</a:t>
            </a:r>
            <a:r>
              <a:rPr sz="1600" spc="-100" dirty="0">
                <a:latin typeface="Arial"/>
                <a:cs typeface="Arial"/>
              </a:rPr>
              <a:t> </a:t>
            </a:r>
            <a:r>
              <a:rPr sz="1600" spc="-5" dirty="0">
                <a:latin typeface="Arial"/>
                <a:cs typeface="Arial"/>
              </a:rPr>
              <a:t>Coverage</a:t>
            </a:r>
            <a:endParaRPr sz="1600" dirty="0">
              <a:latin typeface="Arial"/>
              <a:cs typeface="Arial"/>
            </a:endParaRPr>
          </a:p>
        </p:txBody>
      </p:sp>
      <p:sp>
        <p:nvSpPr>
          <p:cNvPr id="27" name="object 8">
            <a:extLst>
              <a:ext uri="{FF2B5EF4-FFF2-40B4-BE49-F238E27FC236}">
                <a16:creationId xmlns:a16="http://schemas.microsoft.com/office/drawing/2014/main" id="{C8779F0D-F482-48E7-AD90-5332482C1295}"/>
              </a:ext>
            </a:extLst>
          </p:cNvPr>
          <p:cNvSpPr/>
          <p:nvPr/>
        </p:nvSpPr>
        <p:spPr>
          <a:xfrm>
            <a:off x="914755" y="3047682"/>
            <a:ext cx="2522220" cy="2597785"/>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dirty="0"/>
          </a:p>
        </p:txBody>
      </p:sp>
      <p:sp>
        <p:nvSpPr>
          <p:cNvPr id="28" name="object 9">
            <a:extLst>
              <a:ext uri="{FF2B5EF4-FFF2-40B4-BE49-F238E27FC236}">
                <a16:creationId xmlns:a16="http://schemas.microsoft.com/office/drawing/2014/main" id="{DBC5B85B-B7CD-422D-88BC-AA1BC59C0C93}"/>
              </a:ext>
            </a:extLst>
          </p:cNvPr>
          <p:cNvSpPr txBox="1"/>
          <p:nvPr/>
        </p:nvSpPr>
        <p:spPr>
          <a:xfrm>
            <a:off x="1315095" y="4740864"/>
            <a:ext cx="1708150" cy="615950"/>
          </a:xfrm>
          <a:prstGeom prst="rect">
            <a:avLst/>
          </a:prstGeom>
        </p:spPr>
        <p:txBody>
          <a:bodyPr vert="horz" wrap="square" lIns="0" tIns="63500" rIns="0" bIns="0" rtlCol="0">
            <a:spAutoFit/>
          </a:bodyPr>
          <a:lstStyle/>
          <a:p>
            <a:pPr marL="6985" algn="ctr">
              <a:lnSpc>
                <a:spcPct val="100000"/>
              </a:lnSpc>
              <a:spcBef>
                <a:spcPts val="500"/>
              </a:spcBef>
            </a:pPr>
            <a:r>
              <a:rPr sz="1600" b="1" spc="-35" dirty="0">
                <a:latin typeface="Arial"/>
                <a:cs typeface="Arial"/>
              </a:rPr>
              <a:t>PART</a:t>
            </a:r>
            <a:r>
              <a:rPr sz="1600" b="1" spc="-150" dirty="0">
                <a:latin typeface="Arial"/>
                <a:cs typeface="Arial"/>
              </a:rPr>
              <a:t> </a:t>
            </a:r>
            <a:r>
              <a:rPr sz="1600" b="1" dirty="0">
                <a:latin typeface="Arial"/>
                <a:cs typeface="Arial"/>
              </a:rPr>
              <a:t>A</a:t>
            </a:r>
            <a:endParaRPr sz="1600" dirty="0">
              <a:latin typeface="Arial"/>
              <a:cs typeface="Arial"/>
            </a:endParaRPr>
          </a:p>
          <a:p>
            <a:pPr algn="ctr">
              <a:lnSpc>
                <a:spcPct val="100000"/>
              </a:lnSpc>
              <a:spcBef>
                <a:spcPts val="400"/>
              </a:spcBef>
            </a:pPr>
            <a:r>
              <a:rPr sz="1600" spc="-5" dirty="0">
                <a:latin typeface="Arial"/>
                <a:cs typeface="Arial"/>
              </a:rPr>
              <a:t>Hospital</a:t>
            </a:r>
            <a:r>
              <a:rPr sz="1600" spc="-100" dirty="0">
                <a:latin typeface="Arial"/>
                <a:cs typeface="Arial"/>
              </a:rPr>
              <a:t> </a:t>
            </a:r>
            <a:r>
              <a:rPr sz="1600" dirty="0">
                <a:latin typeface="Arial"/>
                <a:cs typeface="Arial"/>
              </a:rPr>
              <a:t>Insurance</a:t>
            </a:r>
          </a:p>
        </p:txBody>
      </p:sp>
      <p:sp>
        <p:nvSpPr>
          <p:cNvPr id="29" name="object 10">
            <a:extLst>
              <a:ext uri="{FF2B5EF4-FFF2-40B4-BE49-F238E27FC236}">
                <a16:creationId xmlns:a16="http://schemas.microsoft.com/office/drawing/2014/main" id="{02D50492-EF96-4899-A076-B18543829035}"/>
              </a:ext>
            </a:extLst>
          </p:cNvPr>
          <p:cNvSpPr/>
          <p:nvPr/>
        </p:nvSpPr>
        <p:spPr>
          <a:xfrm>
            <a:off x="3523526" y="3047682"/>
            <a:ext cx="2522220" cy="2597785"/>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dirty="0"/>
          </a:p>
        </p:txBody>
      </p:sp>
      <p:sp>
        <p:nvSpPr>
          <p:cNvPr id="30" name="object 11">
            <a:extLst>
              <a:ext uri="{FF2B5EF4-FFF2-40B4-BE49-F238E27FC236}">
                <a16:creationId xmlns:a16="http://schemas.microsoft.com/office/drawing/2014/main" id="{459C4378-507F-4999-90D6-A351E011CFA2}"/>
              </a:ext>
            </a:extLst>
          </p:cNvPr>
          <p:cNvSpPr txBox="1"/>
          <p:nvPr/>
        </p:nvSpPr>
        <p:spPr>
          <a:xfrm>
            <a:off x="3940703" y="4740864"/>
            <a:ext cx="1675130" cy="615950"/>
          </a:xfrm>
          <a:prstGeom prst="rect">
            <a:avLst/>
          </a:prstGeom>
        </p:spPr>
        <p:txBody>
          <a:bodyPr vert="horz" wrap="square" lIns="0" tIns="63500" rIns="0" bIns="0" rtlCol="0">
            <a:spAutoFit/>
          </a:bodyPr>
          <a:lstStyle/>
          <a:p>
            <a:pPr algn="ctr">
              <a:lnSpc>
                <a:spcPct val="100000"/>
              </a:lnSpc>
              <a:spcBef>
                <a:spcPts val="500"/>
              </a:spcBef>
            </a:pPr>
            <a:r>
              <a:rPr sz="1600" b="1" spc="-35" dirty="0">
                <a:latin typeface="Arial"/>
                <a:cs typeface="Arial"/>
              </a:rPr>
              <a:t>PART</a:t>
            </a:r>
            <a:r>
              <a:rPr sz="1600" b="1" spc="-95" dirty="0">
                <a:latin typeface="Arial"/>
                <a:cs typeface="Arial"/>
              </a:rPr>
              <a:t> </a:t>
            </a:r>
            <a:r>
              <a:rPr sz="1600" b="1" dirty="0">
                <a:latin typeface="Arial"/>
                <a:cs typeface="Arial"/>
              </a:rPr>
              <a:t>B</a:t>
            </a:r>
            <a:endParaRPr sz="1600" dirty="0">
              <a:latin typeface="Arial"/>
              <a:cs typeface="Arial"/>
            </a:endParaRPr>
          </a:p>
          <a:p>
            <a:pPr algn="ctr">
              <a:lnSpc>
                <a:spcPct val="100000"/>
              </a:lnSpc>
              <a:spcBef>
                <a:spcPts val="400"/>
              </a:spcBef>
            </a:pPr>
            <a:r>
              <a:rPr sz="1600" spc="-5" dirty="0">
                <a:latin typeface="Arial"/>
                <a:cs typeface="Arial"/>
              </a:rPr>
              <a:t>Medical</a:t>
            </a:r>
            <a:r>
              <a:rPr sz="1600" spc="-95" dirty="0">
                <a:latin typeface="Arial"/>
                <a:cs typeface="Arial"/>
              </a:rPr>
              <a:t> </a:t>
            </a:r>
            <a:r>
              <a:rPr sz="1600" dirty="0">
                <a:latin typeface="Arial"/>
                <a:cs typeface="Arial"/>
              </a:rPr>
              <a:t>Insurance</a:t>
            </a:r>
          </a:p>
        </p:txBody>
      </p:sp>
      <p:sp>
        <p:nvSpPr>
          <p:cNvPr id="31" name="object 12">
            <a:extLst>
              <a:ext uri="{FF2B5EF4-FFF2-40B4-BE49-F238E27FC236}">
                <a16:creationId xmlns:a16="http://schemas.microsoft.com/office/drawing/2014/main" id="{17F6B9D2-3E63-4C0D-BD44-50A92D9D5226}"/>
              </a:ext>
            </a:extLst>
          </p:cNvPr>
          <p:cNvSpPr/>
          <p:nvPr/>
        </p:nvSpPr>
        <p:spPr>
          <a:xfrm>
            <a:off x="8742971" y="3044951"/>
            <a:ext cx="2522220" cy="2896235"/>
          </a:xfrm>
          <a:custGeom>
            <a:avLst/>
            <a:gdLst/>
            <a:ahLst/>
            <a:cxnLst/>
            <a:rect l="l" t="t" r="r" b="b"/>
            <a:pathLst>
              <a:path w="2522220" h="2896235">
                <a:moveTo>
                  <a:pt x="0" y="2895917"/>
                </a:moveTo>
                <a:lnTo>
                  <a:pt x="2521623" y="2895917"/>
                </a:lnTo>
                <a:lnTo>
                  <a:pt x="2521623" y="0"/>
                </a:lnTo>
                <a:lnTo>
                  <a:pt x="0" y="0"/>
                </a:lnTo>
                <a:lnTo>
                  <a:pt x="0" y="2895917"/>
                </a:lnTo>
                <a:close/>
              </a:path>
            </a:pathLst>
          </a:custGeom>
          <a:solidFill>
            <a:srgbClr val="D4EAF9"/>
          </a:solidFill>
        </p:spPr>
        <p:txBody>
          <a:bodyPr wrap="square" lIns="0" tIns="0" rIns="0" bIns="0" rtlCol="0"/>
          <a:lstStyle/>
          <a:p>
            <a:endParaRPr dirty="0"/>
          </a:p>
        </p:txBody>
      </p:sp>
      <p:sp>
        <p:nvSpPr>
          <p:cNvPr id="32" name="object 13">
            <a:extLst>
              <a:ext uri="{FF2B5EF4-FFF2-40B4-BE49-F238E27FC236}">
                <a16:creationId xmlns:a16="http://schemas.microsoft.com/office/drawing/2014/main" id="{D630FCD5-5E3F-478A-AFC6-96BA5ED64A63}"/>
              </a:ext>
            </a:extLst>
          </p:cNvPr>
          <p:cNvSpPr txBox="1"/>
          <p:nvPr/>
        </p:nvSpPr>
        <p:spPr>
          <a:xfrm>
            <a:off x="8742971" y="4792070"/>
            <a:ext cx="2522220" cy="1072515"/>
          </a:xfrm>
          <a:prstGeom prst="rect">
            <a:avLst/>
          </a:prstGeom>
        </p:spPr>
        <p:txBody>
          <a:bodyPr vert="horz" wrap="square" lIns="0" tIns="12700" rIns="0" bIns="0" rtlCol="0">
            <a:spAutoFit/>
          </a:bodyPr>
          <a:lstStyle/>
          <a:p>
            <a:pPr algn="ctr">
              <a:lnSpc>
                <a:spcPct val="100000"/>
              </a:lnSpc>
              <a:spcBef>
                <a:spcPts val="100"/>
              </a:spcBef>
            </a:pPr>
            <a:r>
              <a:rPr sz="1600" b="1" spc="-35" dirty="0">
                <a:latin typeface="Arial"/>
                <a:cs typeface="Arial"/>
              </a:rPr>
              <a:t>PART</a:t>
            </a:r>
            <a:r>
              <a:rPr sz="1600" b="1" spc="-95" dirty="0">
                <a:latin typeface="Arial"/>
                <a:cs typeface="Arial"/>
              </a:rPr>
              <a:t> </a:t>
            </a:r>
            <a:r>
              <a:rPr sz="1600" b="1" dirty="0">
                <a:latin typeface="Arial"/>
                <a:cs typeface="Arial"/>
              </a:rPr>
              <a:t>C</a:t>
            </a:r>
            <a:endParaRPr sz="1600" dirty="0">
              <a:latin typeface="Arial"/>
              <a:cs typeface="Arial"/>
            </a:endParaRPr>
          </a:p>
          <a:p>
            <a:pPr algn="ctr">
              <a:lnSpc>
                <a:spcPct val="100000"/>
              </a:lnSpc>
              <a:spcBef>
                <a:spcPts val="80"/>
              </a:spcBef>
            </a:pPr>
            <a:r>
              <a:rPr sz="1600" b="1" spc="-5" dirty="0">
                <a:latin typeface="Arial"/>
                <a:cs typeface="Arial"/>
              </a:rPr>
              <a:t>(Medicare</a:t>
            </a:r>
            <a:r>
              <a:rPr sz="1600" b="1" spc="-155" dirty="0">
                <a:latin typeface="Arial"/>
                <a:cs typeface="Arial"/>
              </a:rPr>
              <a:t> </a:t>
            </a:r>
            <a:r>
              <a:rPr sz="1600" b="1" spc="-5" dirty="0">
                <a:latin typeface="Arial"/>
                <a:cs typeface="Arial"/>
              </a:rPr>
              <a:t>Advantage)</a:t>
            </a:r>
            <a:endParaRPr sz="1600" dirty="0">
              <a:latin typeface="Arial"/>
              <a:cs typeface="Arial"/>
            </a:endParaRPr>
          </a:p>
          <a:p>
            <a:pPr marL="635" algn="ctr">
              <a:lnSpc>
                <a:spcPct val="100000"/>
              </a:lnSpc>
              <a:spcBef>
                <a:spcPts val="400"/>
              </a:spcBef>
            </a:pPr>
            <a:r>
              <a:rPr sz="1600" dirty="0">
                <a:latin typeface="Arial"/>
                <a:cs typeface="Arial"/>
              </a:rPr>
              <a:t>Includes Part A,</a:t>
            </a:r>
            <a:r>
              <a:rPr sz="1600" spc="-190" dirty="0">
                <a:latin typeface="Arial"/>
                <a:cs typeface="Arial"/>
              </a:rPr>
              <a:t> </a:t>
            </a:r>
            <a:r>
              <a:rPr sz="1600" dirty="0">
                <a:latin typeface="Arial"/>
                <a:cs typeface="Arial"/>
              </a:rPr>
              <a:t>B</a:t>
            </a:r>
          </a:p>
          <a:p>
            <a:pPr algn="ctr">
              <a:lnSpc>
                <a:spcPct val="100000"/>
              </a:lnSpc>
              <a:spcBef>
                <a:spcPts val="75"/>
              </a:spcBef>
            </a:pPr>
            <a:r>
              <a:rPr sz="1600" spc="-5" dirty="0">
                <a:latin typeface="Arial"/>
                <a:cs typeface="Arial"/>
              </a:rPr>
              <a:t>and usually</a:t>
            </a:r>
            <a:r>
              <a:rPr sz="1600" spc="-95" dirty="0">
                <a:latin typeface="Arial"/>
                <a:cs typeface="Arial"/>
              </a:rPr>
              <a:t> </a:t>
            </a:r>
            <a:r>
              <a:rPr sz="1600" dirty="0">
                <a:latin typeface="Arial"/>
                <a:cs typeface="Arial"/>
              </a:rPr>
              <a:t>D</a:t>
            </a:r>
          </a:p>
        </p:txBody>
      </p:sp>
      <p:sp>
        <p:nvSpPr>
          <p:cNvPr id="33" name="object 14">
            <a:extLst>
              <a:ext uri="{FF2B5EF4-FFF2-40B4-BE49-F238E27FC236}">
                <a16:creationId xmlns:a16="http://schemas.microsoft.com/office/drawing/2014/main" id="{37D8F572-1AD1-4B6E-9236-3A310363C3FC}"/>
              </a:ext>
            </a:extLst>
          </p:cNvPr>
          <p:cNvSpPr txBox="1"/>
          <p:nvPr/>
        </p:nvSpPr>
        <p:spPr>
          <a:xfrm>
            <a:off x="910484" y="1284838"/>
            <a:ext cx="7832487" cy="1498600"/>
          </a:xfrm>
          <a:prstGeom prst="rect">
            <a:avLst/>
          </a:prstGeom>
        </p:spPr>
        <p:txBody>
          <a:bodyPr vert="horz" wrap="square" lIns="0" tIns="137160" rIns="0" bIns="0" rtlCol="0">
            <a:spAutoFit/>
          </a:bodyPr>
          <a:lstStyle/>
          <a:p>
            <a:pPr marL="139700" indent="-127000">
              <a:lnSpc>
                <a:spcPct val="100000"/>
              </a:lnSpc>
              <a:spcBef>
                <a:spcPts val="1080"/>
              </a:spcBef>
              <a:buChar char="•"/>
              <a:tabLst>
                <a:tab pos="140335" algn="l"/>
              </a:tabLst>
            </a:pPr>
            <a:r>
              <a:rPr sz="1600" spc="-5" dirty="0">
                <a:latin typeface="Arial"/>
                <a:cs typeface="Arial"/>
              </a:rPr>
              <a:t>Medicare is </a:t>
            </a:r>
            <a:r>
              <a:rPr sz="1600" dirty="0">
                <a:latin typeface="Arial"/>
                <a:cs typeface="Arial"/>
              </a:rPr>
              <a:t>a federally funded </a:t>
            </a:r>
            <a:r>
              <a:rPr sz="1600" spc="-5" dirty="0">
                <a:latin typeface="Arial"/>
                <a:cs typeface="Arial"/>
              </a:rPr>
              <a:t>health insurance</a:t>
            </a:r>
            <a:r>
              <a:rPr sz="1600" spc="-85" dirty="0">
                <a:latin typeface="Arial"/>
                <a:cs typeface="Arial"/>
              </a:rPr>
              <a:t> </a:t>
            </a:r>
            <a:r>
              <a:rPr sz="1600" spc="-5" dirty="0">
                <a:latin typeface="Arial"/>
                <a:cs typeface="Arial"/>
              </a:rPr>
              <a:t>program</a:t>
            </a:r>
            <a:r>
              <a:rPr lang="en-US" sz="1600" spc="-5" dirty="0">
                <a:latin typeface="Arial"/>
                <a:cs typeface="Arial"/>
              </a:rPr>
              <a:t>.</a:t>
            </a:r>
            <a:endParaRPr sz="1600" dirty="0">
              <a:latin typeface="Arial"/>
              <a:cs typeface="Arial"/>
            </a:endParaRPr>
          </a:p>
          <a:p>
            <a:pPr marL="139700" indent="-127000">
              <a:lnSpc>
                <a:spcPct val="100000"/>
              </a:lnSpc>
              <a:spcBef>
                <a:spcPts val="980"/>
              </a:spcBef>
              <a:buChar char="•"/>
              <a:tabLst>
                <a:tab pos="140335" algn="l"/>
              </a:tabLst>
            </a:pPr>
            <a:r>
              <a:rPr sz="1600" spc="-5" dirty="0">
                <a:latin typeface="Arial"/>
                <a:cs typeface="Arial"/>
              </a:rPr>
              <a:t>Medicare was established in</a:t>
            </a:r>
            <a:r>
              <a:rPr sz="1600" spc="-80" dirty="0">
                <a:latin typeface="Arial"/>
                <a:cs typeface="Arial"/>
              </a:rPr>
              <a:t> </a:t>
            </a:r>
            <a:r>
              <a:rPr sz="1600" spc="-5" dirty="0">
                <a:latin typeface="Arial"/>
                <a:cs typeface="Arial"/>
              </a:rPr>
              <a:t>1965</a:t>
            </a:r>
            <a:r>
              <a:rPr lang="en-US" sz="1600" spc="-5" dirty="0">
                <a:latin typeface="Arial"/>
                <a:cs typeface="Arial"/>
              </a:rPr>
              <a:t>.</a:t>
            </a:r>
            <a:endParaRPr sz="1600" dirty="0">
              <a:latin typeface="Arial"/>
              <a:cs typeface="Arial"/>
            </a:endParaRPr>
          </a:p>
          <a:p>
            <a:pPr marL="139700" indent="-127000">
              <a:lnSpc>
                <a:spcPct val="100000"/>
              </a:lnSpc>
              <a:spcBef>
                <a:spcPts val="980"/>
              </a:spcBef>
              <a:buChar char="•"/>
              <a:tabLst>
                <a:tab pos="140335" algn="l"/>
              </a:tabLst>
            </a:pPr>
            <a:r>
              <a:rPr sz="1600" spc="-5" dirty="0">
                <a:latin typeface="Arial"/>
                <a:cs typeface="Arial"/>
              </a:rPr>
              <a:t>Medicare is administered by </a:t>
            </a:r>
            <a:r>
              <a:rPr sz="1600" dirty="0">
                <a:latin typeface="Arial"/>
                <a:cs typeface="Arial"/>
              </a:rPr>
              <a:t>the </a:t>
            </a:r>
            <a:r>
              <a:rPr sz="1600" spc="-5" dirty="0">
                <a:latin typeface="Arial"/>
                <a:cs typeface="Arial"/>
              </a:rPr>
              <a:t>Centers </a:t>
            </a:r>
            <a:r>
              <a:rPr sz="1600" dirty="0">
                <a:latin typeface="Arial"/>
                <a:cs typeface="Arial"/>
              </a:rPr>
              <a:t>for </a:t>
            </a:r>
            <a:r>
              <a:rPr sz="1600" spc="-5" dirty="0">
                <a:latin typeface="Arial"/>
                <a:cs typeface="Arial"/>
              </a:rPr>
              <a:t>Medicare </a:t>
            </a:r>
            <a:r>
              <a:rPr sz="1600" dirty="0">
                <a:latin typeface="Arial"/>
                <a:cs typeface="Arial"/>
              </a:rPr>
              <a:t>&amp; </a:t>
            </a:r>
            <a:r>
              <a:rPr sz="1600" spc="-5" dirty="0">
                <a:latin typeface="Arial"/>
                <a:cs typeface="Arial"/>
              </a:rPr>
              <a:t>Medicaid </a:t>
            </a:r>
            <a:r>
              <a:rPr sz="1600" dirty="0">
                <a:latin typeface="Arial"/>
                <a:cs typeface="Arial"/>
              </a:rPr>
              <a:t>Services</a:t>
            </a:r>
            <a:r>
              <a:rPr sz="1600" spc="-50" dirty="0">
                <a:latin typeface="Arial"/>
                <a:cs typeface="Arial"/>
              </a:rPr>
              <a:t> </a:t>
            </a:r>
            <a:r>
              <a:rPr sz="1600" spc="-5" dirty="0">
                <a:latin typeface="Arial"/>
                <a:cs typeface="Arial"/>
              </a:rPr>
              <a:t>(CMS)</a:t>
            </a:r>
            <a:r>
              <a:rPr lang="en-US" sz="1600" spc="-5" dirty="0">
                <a:latin typeface="Arial"/>
                <a:cs typeface="Arial"/>
              </a:rPr>
              <a:t>.</a:t>
            </a:r>
            <a:endParaRPr sz="1600" dirty="0">
              <a:latin typeface="Arial"/>
              <a:cs typeface="Arial"/>
            </a:endParaRPr>
          </a:p>
          <a:p>
            <a:pPr marL="139700" indent="-127000">
              <a:lnSpc>
                <a:spcPct val="100000"/>
              </a:lnSpc>
              <a:spcBef>
                <a:spcPts val="980"/>
              </a:spcBef>
              <a:buChar char="•"/>
              <a:tabLst>
                <a:tab pos="140335" algn="l"/>
              </a:tabLst>
            </a:pPr>
            <a:r>
              <a:rPr lang="en-US" sz="1600" dirty="0">
                <a:latin typeface="Arial"/>
                <a:cs typeface="Arial"/>
              </a:rPr>
              <a:t>Medicare i</a:t>
            </a:r>
            <a:r>
              <a:rPr sz="1600" dirty="0">
                <a:latin typeface="Arial"/>
                <a:cs typeface="Arial"/>
              </a:rPr>
              <a:t>ncludes 4</a:t>
            </a:r>
            <a:r>
              <a:rPr sz="1600" spc="-105" dirty="0">
                <a:latin typeface="Arial"/>
                <a:cs typeface="Arial"/>
              </a:rPr>
              <a:t> </a:t>
            </a:r>
            <a:r>
              <a:rPr sz="1600" spc="-5" dirty="0">
                <a:latin typeface="Arial"/>
                <a:cs typeface="Arial"/>
              </a:rPr>
              <a:t>parts:</a:t>
            </a:r>
            <a:endParaRPr sz="1600" dirty="0">
              <a:latin typeface="Arial"/>
              <a:cs typeface="Arial"/>
            </a:endParaRPr>
          </a:p>
        </p:txBody>
      </p:sp>
      <p:sp>
        <p:nvSpPr>
          <p:cNvPr id="34" name="object 15">
            <a:extLst>
              <a:ext uri="{FF2B5EF4-FFF2-40B4-BE49-F238E27FC236}">
                <a16:creationId xmlns:a16="http://schemas.microsoft.com/office/drawing/2014/main" id="{522E4505-A845-4D8F-9EA3-80ACB1B0D161}"/>
              </a:ext>
            </a:extLst>
          </p:cNvPr>
          <p:cNvSpPr/>
          <p:nvPr/>
        </p:nvSpPr>
        <p:spPr>
          <a:xfrm>
            <a:off x="914400" y="5641847"/>
            <a:ext cx="5130800" cy="302260"/>
          </a:xfrm>
          <a:custGeom>
            <a:avLst/>
            <a:gdLst/>
            <a:ahLst/>
            <a:cxnLst/>
            <a:rect l="l" t="t" r="r" b="b"/>
            <a:pathLst>
              <a:path w="5130800" h="302260">
                <a:moveTo>
                  <a:pt x="0" y="301751"/>
                </a:moveTo>
                <a:lnTo>
                  <a:pt x="5130749" y="301751"/>
                </a:lnTo>
                <a:lnTo>
                  <a:pt x="5130749" y="0"/>
                </a:lnTo>
                <a:lnTo>
                  <a:pt x="0" y="0"/>
                </a:lnTo>
                <a:lnTo>
                  <a:pt x="0" y="301751"/>
                </a:lnTo>
                <a:close/>
              </a:path>
            </a:pathLst>
          </a:custGeom>
          <a:solidFill>
            <a:srgbClr val="0078B3"/>
          </a:solidFill>
        </p:spPr>
        <p:txBody>
          <a:bodyPr wrap="square" lIns="0" tIns="0" rIns="0" bIns="0" rtlCol="0"/>
          <a:lstStyle/>
          <a:p>
            <a:endParaRPr dirty="0"/>
          </a:p>
        </p:txBody>
      </p:sp>
      <p:sp>
        <p:nvSpPr>
          <p:cNvPr id="35" name="object 16">
            <a:extLst>
              <a:ext uri="{FF2B5EF4-FFF2-40B4-BE49-F238E27FC236}">
                <a16:creationId xmlns:a16="http://schemas.microsoft.com/office/drawing/2014/main" id="{E6ACDC7D-F606-496C-8B03-8FF9A00F1ADB}"/>
              </a:ext>
            </a:extLst>
          </p:cNvPr>
          <p:cNvSpPr txBox="1"/>
          <p:nvPr/>
        </p:nvSpPr>
        <p:spPr>
          <a:xfrm>
            <a:off x="2776588" y="5670814"/>
            <a:ext cx="141922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Original</a:t>
            </a:r>
            <a:r>
              <a:rPr sz="1400" spc="-100" dirty="0">
                <a:solidFill>
                  <a:srgbClr val="FFFFFF"/>
                </a:solidFill>
                <a:latin typeface="Arial"/>
                <a:cs typeface="Arial"/>
              </a:rPr>
              <a:t> </a:t>
            </a:r>
            <a:r>
              <a:rPr sz="1400" spc="-5" dirty="0">
                <a:solidFill>
                  <a:srgbClr val="FFFFFF"/>
                </a:solidFill>
                <a:latin typeface="Arial"/>
                <a:cs typeface="Arial"/>
              </a:rPr>
              <a:t>Medicare</a:t>
            </a:r>
            <a:endParaRPr sz="1400" dirty="0">
              <a:latin typeface="Arial"/>
              <a:cs typeface="Arial"/>
            </a:endParaRPr>
          </a:p>
        </p:txBody>
      </p:sp>
      <p:sp>
        <p:nvSpPr>
          <p:cNvPr id="36" name="object 17">
            <a:extLst>
              <a:ext uri="{FF2B5EF4-FFF2-40B4-BE49-F238E27FC236}">
                <a16:creationId xmlns:a16="http://schemas.microsoft.com/office/drawing/2014/main" id="{7A0D403F-C7BB-4A7C-A168-D98DB03DBE4A}"/>
              </a:ext>
            </a:extLst>
          </p:cNvPr>
          <p:cNvSpPr/>
          <p:nvPr/>
        </p:nvSpPr>
        <p:spPr>
          <a:xfrm>
            <a:off x="1506374" y="3195538"/>
            <a:ext cx="1451610" cy="1451610"/>
          </a:xfrm>
          <a:custGeom>
            <a:avLst/>
            <a:gdLst/>
            <a:ahLst/>
            <a:cxnLst/>
            <a:rect l="l" t="t" r="r" b="b"/>
            <a:pathLst>
              <a:path w="1451610" h="1451610">
                <a:moveTo>
                  <a:pt x="725627" y="0"/>
                </a:moveTo>
                <a:lnTo>
                  <a:pt x="677917" y="1543"/>
                </a:lnTo>
                <a:lnTo>
                  <a:pt x="631031" y="6109"/>
                </a:lnTo>
                <a:lnTo>
                  <a:pt x="585065" y="13603"/>
                </a:lnTo>
                <a:lnTo>
                  <a:pt x="540114" y="23929"/>
                </a:lnTo>
                <a:lnTo>
                  <a:pt x="496274" y="36992"/>
                </a:lnTo>
                <a:lnTo>
                  <a:pt x="453640" y="52695"/>
                </a:lnTo>
                <a:lnTo>
                  <a:pt x="412309" y="70943"/>
                </a:lnTo>
                <a:lnTo>
                  <a:pt x="372375" y="91640"/>
                </a:lnTo>
                <a:lnTo>
                  <a:pt x="333934" y="114691"/>
                </a:lnTo>
                <a:lnTo>
                  <a:pt x="297083" y="140001"/>
                </a:lnTo>
                <a:lnTo>
                  <a:pt x="261915" y="167473"/>
                </a:lnTo>
                <a:lnTo>
                  <a:pt x="228528" y="197013"/>
                </a:lnTo>
                <a:lnTo>
                  <a:pt x="197017" y="228524"/>
                </a:lnTo>
                <a:lnTo>
                  <a:pt x="167477" y="261910"/>
                </a:lnTo>
                <a:lnTo>
                  <a:pt x="140005" y="297077"/>
                </a:lnTo>
                <a:lnTo>
                  <a:pt x="114695" y="333929"/>
                </a:lnTo>
                <a:lnTo>
                  <a:pt x="91643" y="372369"/>
                </a:lnTo>
                <a:lnTo>
                  <a:pt x="70945" y="412303"/>
                </a:lnTo>
                <a:lnTo>
                  <a:pt x="52696" y="453635"/>
                </a:lnTo>
                <a:lnTo>
                  <a:pt x="36993" y="496269"/>
                </a:lnTo>
                <a:lnTo>
                  <a:pt x="23930" y="540110"/>
                </a:lnTo>
                <a:lnTo>
                  <a:pt x="13604" y="585062"/>
                </a:lnTo>
                <a:lnTo>
                  <a:pt x="6110" y="631029"/>
                </a:lnTo>
                <a:lnTo>
                  <a:pt x="1543" y="677916"/>
                </a:lnTo>
                <a:lnTo>
                  <a:pt x="0" y="725627"/>
                </a:lnTo>
                <a:lnTo>
                  <a:pt x="1543" y="773336"/>
                </a:lnTo>
                <a:lnTo>
                  <a:pt x="6110" y="820222"/>
                </a:lnTo>
                <a:lnTo>
                  <a:pt x="13604" y="866188"/>
                </a:lnTo>
                <a:lnTo>
                  <a:pt x="23930" y="911138"/>
                </a:lnTo>
                <a:lnTo>
                  <a:pt x="36993" y="954978"/>
                </a:lnTo>
                <a:lnTo>
                  <a:pt x="52696" y="997611"/>
                </a:lnTo>
                <a:lnTo>
                  <a:pt x="70945" y="1038942"/>
                </a:lnTo>
                <a:lnTo>
                  <a:pt x="91643" y="1078875"/>
                </a:lnTo>
                <a:lnTo>
                  <a:pt x="114695" y="1117315"/>
                </a:lnTo>
                <a:lnTo>
                  <a:pt x="140005" y="1154166"/>
                </a:lnTo>
                <a:lnTo>
                  <a:pt x="167477" y="1189333"/>
                </a:lnTo>
                <a:lnTo>
                  <a:pt x="197017" y="1222719"/>
                </a:lnTo>
                <a:lnTo>
                  <a:pt x="228528" y="1254229"/>
                </a:lnTo>
                <a:lnTo>
                  <a:pt x="261915" y="1283768"/>
                </a:lnTo>
                <a:lnTo>
                  <a:pt x="297083" y="1311240"/>
                </a:lnTo>
                <a:lnTo>
                  <a:pt x="333934" y="1336550"/>
                </a:lnTo>
                <a:lnTo>
                  <a:pt x="372375" y="1359601"/>
                </a:lnTo>
                <a:lnTo>
                  <a:pt x="412309" y="1380298"/>
                </a:lnTo>
                <a:lnTo>
                  <a:pt x="453640" y="1398546"/>
                </a:lnTo>
                <a:lnTo>
                  <a:pt x="496274" y="1414249"/>
                </a:lnTo>
                <a:lnTo>
                  <a:pt x="540114" y="1427311"/>
                </a:lnTo>
                <a:lnTo>
                  <a:pt x="585065" y="1437637"/>
                </a:lnTo>
                <a:lnTo>
                  <a:pt x="631031" y="1445131"/>
                </a:lnTo>
                <a:lnTo>
                  <a:pt x="677917" y="1449698"/>
                </a:lnTo>
                <a:lnTo>
                  <a:pt x="725627" y="1451241"/>
                </a:lnTo>
                <a:lnTo>
                  <a:pt x="773336" y="1449698"/>
                </a:lnTo>
                <a:lnTo>
                  <a:pt x="820222" y="1445131"/>
                </a:lnTo>
                <a:lnTo>
                  <a:pt x="866188" y="1437637"/>
                </a:lnTo>
                <a:lnTo>
                  <a:pt x="911139" y="1427311"/>
                </a:lnTo>
                <a:lnTo>
                  <a:pt x="954979" y="1414249"/>
                </a:lnTo>
                <a:lnTo>
                  <a:pt x="997613" y="1398546"/>
                </a:lnTo>
                <a:lnTo>
                  <a:pt x="1038945" y="1380298"/>
                </a:lnTo>
                <a:lnTo>
                  <a:pt x="1078879" y="1359601"/>
                </a:lnTo>
                <a:lnTo>
                  <a:pt x="1117319" y="1336550"/>
                </a:lnTo>
                <a:lnTo>
                  <a:pt x="1154171" y="1311240"/>
                </a:lnTo>
                <a:lnTo>
                  <a:pt x="1189338" y="1283768"/>
                </a:lnTo>
                <a:lnTo>
                  <a:pt x="1222725" y="1254229"/>
                </a:lnTo>
                <a:lnTo>
                  <a:pt x="1254236" y="1222719"/>
                </a:lnTo>
                <a:lnTo>
                  <a:pt x="1283776" y="1189333"/>
                </a:lnTo>
                <a:lnTo>
                  <a:pt x="1311249" y="1154166"/>
                </a:lnTo>
                <a:lnTo>
                  <a:pt x="1336559" y="1117315"/>
                </a:lnTo>
                <a:lnTo>
                  <a:pt x="1359611" y="1078875"/>
                </a:lnTo>
                <a:lnTo>
                  <a:pt x="1380309" y="1038942"/>
                </a:lnTo>
                <a:lnTo>
                  <a:pt x="1398557" y="997611"/>
                </a:lnTo>
                <a:lnTo>
                  <a:pt x="1414261" y="954978"/>
                </a:lnTo>
                <a:lnTo>
                  <a:pt x="1427323" y="911138"/>
                </a:lnTo>
                <a:lnTo>
                  <a:pt x="1437649" y="866188"/>
                </a:lnTo>
                <a:lnTo>
                  <a:pt x="1445144" y="820222"/>
                </a:lnTo>
                <a:lnTo>
                  <a:pt x="1449710" y="773336"/>
                </a:lnTo>
                <a:lnTo>
                  <a:pt x="1451254" y="725627"/>
                </a:lnTo>
                <a:lnTo>
                  <a:pt x="1449710" y="677916"/>
                </a:lnTo>
                <a:lnTo>
                  <a:pt x="1445144" y="631029"/>
                </a:lnTo>
                <a:lnTo>
                  <a:pt x="1437649" y="585062"/>
                </a:lnTo>
                <a:lnTo>
                  <a:pt x="1427323" y="540110"/>
                </a:lnTo>
                <a:lnTo>
                  <a:pt x="1414261" y="496269"/>
                </a:lnTo>
                <a:lnTo>
                  <a:pt x="1398557" y="453635"/>
                </a:lnTo>
                <a:lnTo>
                  <a:pt x="1380309" y="412303"/>
                </a:lnTo>
                <a:lnTo>
                  <a:pt x="1359611" y="372369"/>
                </a:lnTo>
                <a:lnTo>
                  <a:pt x="1336559" y="333929"/>
                </a:lnTo>
                <a:lnTo>
                  <a:pt x="1311249" y="297077"/>
                </a:lnTo>
                <a:lnTo>
                  <a:pt x="1283776" y="261910"/>
                </a:lnTo>
                <a:lnTo>
                  <a:pt x="1254236" y="228524"/>
                </a:lnTo>
                <a:lnTo>
                  <a:pt x="1222725" y="197013"/>
                </a:lnTo>
                <a:lnTo>
                  <a:pt x="1189338" y="167473"/>
                </a:lnTo>
                <a:lnTo>
                  <a:pt x="1154171" y="140001"/>
                </a:lnTo>
                <a:lnTo>
                  <a:pt x="1117319" y="114691"/>
                </a:lnTo>
                <a:lnTo>
                  <a:pt x="1078879" y="91640"/>
                </a:lnTo>
                <a:lnTo>
                  <a:pt x="1038945" y="70943"/>
                </a:lnTo>
                <a:lnTo>
                  <a:pt x="997613" y="52695"/>
                </a:lnTo>
                <a:lnTo>
                  <a:pt x="954979" y="36992"/>
                </a:lnTo>
                <a:lnTo>
                  <a:pt x="911139" y="23929"/>
                </a:lnTo>
                <a:lnTo>
                  <a:pt x="866188" y="13603"/>
                </a:lnTo>
                <a:lnTo>
                  <a:pt x="820222" y="6109"/>
                </a:lnTo>
                <a:lnTo>
                  <a:pt x="773336" y="1543"/>
                </a:lnTo>
                <a:lnTo>
                  <a:pt x="725627" y="0"/>
                </a:lnTo>
                <a:close/>
              </a:path>
            </a:pathLst>
          </a:custGeom>
          <a:solidFill>
            <a:srgbClr val="FFFFFF"/>
          </a:solidFill>
        </p:spPr>
        <p:txBody>
          <a:bodyPr wrap="square" lIns="0" tIns="0" rIns="0" bIns="0" rtlCol="0"/>
          <a:lstStyle/>
          <a:p>
            <a:endParaRPr dirty="0"/>
          </a:p>
        </p:txBody>
      </p:sp>
      <p:sp>
        <p:nvSpPr>
          <p:cNvPr id="56" name="object 37">
            <a:extLst>
              <a:ext uri="{FF2B5EF4-FFF2-40B4-BE49-F238E27FC236}">
                <a16:creationId xmlns:a16="http://schemas.microsoft.com/office/drawing/2014/main" id="{018A6983-52D6-40D2-88E8-1C7873DFADF7}"/>
              </a:ext>
            </a:extLst>
          </p:cNvPr>
          <p:cNvSpPr/>
          <p:nvPr/>
        </p:nvSpPr>
        <p:spPr>
          <a:xfrm>
            <a:off x="9290841" y="3195537"/>
            <a:ext cx="1451610" cy="1451610"/>
          </a:xfrm>
          <a:custGeom>
            <a:avLst/>
            <a:gdLst/>
            <a:ahLst/>
            <a:cxnLst/>
            <a:rect l="l" t="t" r="r" b="b"/>
            <a:pathLst>
              <a:path w="1451609" h="1451610">
                <a:moveTo>
                  <a:pt x="725639" y="0"/>
                </a:moveTo>
                <a:lnTo>
                  <a:pt x="677928" y="1543"/>
                </a:lnTo>
                <a:lnTo>
                  <a:pt x="631041" y="6110"/>
                </a:lnTo>
                <a:lnTo>
                  <a:pt x="585074" y="13604"/>
                </a:lnTo>
                <a:lnTo>
                  <a:pt x="540122" y="23930"/>
                </a:lnTo>
                <a:lnTo>
                  <a:pt x="496281" y="36993"/>
                </a:lnTo>
                <a:lnTo>
                  <a:pt x="453646" y="52696"/>
                </a:lnTo>
                <a:lnTo>
                  <a:pt x="412314" y="70945"/>
                </a:lnTo>
                <a:lnTo>
                  <a:pt x="372379" y="91643"/>
                </a:lnTo>
                <a:lnTo>
                  <a:pt x="333938" y="114695"/>
                </a:lnTo>
                <a:lnTo>
                  <a:pt x="297085" y="140005"/>
                </a:lnTo>
                <a:lnTo>
                  <a:pt x="261918" y="167477"/>
                </a:lnTo>
                <a:lnTo>
                  <a:pt x="228530" y="197017"/>
                </a:lnTo>
                <a:lnTo>
                  <a:pt x="197019" y="228528"/>
                </a:lnTo>
                <a:lnTo>
                  <a:pt x="167479" y="261915"/>
                </a:lnTo>
                <a:lnTo>
                  <a:pt x="140006" y="297083"/>
                </a:lnTo>
                <a:lnTo>
                  <a:pt x="114695" y="333934"/>
                </a:lnTo>
                <a:lnTo>
                  <a:pt x="91643" y="372375"/>
                </a:lnTo>
                <a:lnTo>
                  <a:pt x="70945" y="412309"/>
                </a:lnTo>
                <a:lnTo>
                  <a:pt x="52696" y="453640"/>
                </a:lnTo>
                <a:lnTo>
                  <a:pt x="36993" y="496274"/>
                </a:lnTo>
                <a:lnTo>
                  <a:pt x="23930" y="540114"/>
                </a:lnTo>
                <a:lnTo>
                  <a:pt x="13604" y="585065"/>
                </a:lnTo>
                <a:lnTo>
                  <a:pt x="6110" y="631031"/>
                </a:lnTo>
                <a:lnTo>
                  <a:pt x="1543" y="677917"/>
                </a:lnTo>
                <a:lnTo>
                  <a:pt x="0" y="725627"/>
                </a:lnTo>
                <a:lnTo>
                  <a:pt x="1543" y="773338"/>
                </a:lnTo>
                <a:lnTo>
                  <a:pt x="6110" y="820225"/>
                </a:lnTo>
                <a:lnTo>
                  <a:pt x="13604" y="866192"/>
                </a:lnTo>
                <a:lnTo>
                  <a:pt x="23930" y="911144"/>
                </a:lnTo>
                <a:lnTo>
                  <a:pt x="36993" y="954986"/>
                </a:lnTo>
                <a:lnTo>
                  <a:pt x="52696" y="997620"/>
                </a:lnTo>
                <a:lnTo>
                  <a:pt x="70945" y="1038953"/>
                </a:lnTo>
                <a:lnTo>
                  <a:pt x="91643" y="1078887"/>
                </a:lnTo>
                <a:lnTo>
                  <a:pt x="114695" y="1117329"/>
                </a:lnTo>
                <a:lnTo>
                  <a:pt x="140006" y="1154181"/>
                </a:lnTo>
                <a:lnTo>
                  <a:pt x="167479" y="1189348"/>
                </a:lnTo>
                <a:lnTo>
                  <a:pt x="197019" y="1222736"/>
                </a:lnTo>
                <a:lnTo>
                  <a:pt x="228530" y="1254247"/>
                </a:lnTo>
                <a:lnTo>
                  <a:pt x="261918" y="1283788"/>
                </a:lnTo>
                <a:lnTo>
                  <a:pt x="297085" y="1311261"/>
                </a:lnTo>
                <a:lnTo>
                  <a:pt x="333938" y="1336571"/>
                </a:lnTo>
                <a:lnTo>
                  <a:pt x="372379" y="1359623"/>
                </a:lnTo>
                <a:lnTo>
                  <a:pt x="412314" y="1380321"/>
                </a:lnTo>
                <a:lnTo>
                  <a:pt x="453646" y="1398570"/>
                </a:lnTo>
                <a:lnTo>
                  <a:pt x="496281" y="1414273"/>
                </a:lnTo>
                <a:lnTo>
                  <a:pt x="540122" y="1427336"/>
                </a:lnTo>
                <a:lnTo>
                  <a:pt x="585074" y="1437662"/>
                </a:lnTo>
                <a:lnTo>
                  <a:pt x="631041" y="1445156"/>
                </a:lnTo>
                <a:lnTo>
                  <a:pt x="677928" y="1449723"/>
                </a:lnTo>
                <a:lnTo>
                  <a:pt x="725639" y="1451267"/>
                </a:lnTo>
                <a:lnTo>
                  <a:pt x="773351" y="1449723"/>
                </a:lnTo>
                <a:lnTo>
                  <a:pt x="820238" y="1445156"/>
                </a:lnTo>
                <a:lnTo>
                  <a:pt x="866205" y="1437662"/>
                </a:lnTo>
                <a:lnTo>
                  <a:pt x="911157" y="1427336"/>
                </a:lnTo>
                <a:lnTo>
                  <a:pt x="954998" y="1414273"/>
                </a:lnTo>
                <a:lnTo>
                  <a:pt x="997633" y="1398570"/>
                </a:lnTo>
                <a:lnTo>
                  <a:pt x="1038965" y="1380321"/>
                </a:lnTo>
                <a:lnTo>
                  <a:pt x="1078900" y="1359623"/>
                </a:lnTo>
                <a:lnTo>
                  <a:pt x="1117341" y="1336571"/>
                </a:lnTo>
                <a:lnTo>
                  <a:pt x="1154193" y="1311261"/>
                </a:lnTo>
                <a:lnTo>
                  <a:pt x="1189361" y="1283788"/>
                </a:lnTo>
                <a:lnTo>
                  <a:pt x="1222749" y="1254247"/>
                </a:lnTo>
                <a:lnTo>
                  <a:pt x="1254260" y="1222736"/>
                </a:lnTo>
                <a:lnTo>
                  <a:pt x="1283800" y="1189348"/>
                </a:lnTo>
                <a:lnTo>
                  <a:pt x="1311273" y="1154181"/>
                </a:lnTo>
                <a:lnTo>
                  <a:pt x="1336584" y="1117329"/>
                </a:lnTo>
                <a:lnTo>
                  <a:pt x="1359636" y="1078887"/>
                </a:lnTo>
                <a:lnTo>
                  <a:pt x="1380334" y="1038953"/>
                </a:lnTo>
                <a:lnTo>
                  <a:pt x="1398582" y="997620"/>
                </a:lnTo>
                <a:lnTo>
                  <a:pt x="1414286" y="954986"/>
                </a:lnTo>
                <a:lnTo>
                  <a:pt x="1427349" y="911144"/>
                </a:lnTo>
                <a:lnTo>
                  <a:pt x="1437675" y="866192"/>
                </a:lnTo>
                <a:lnTo>
                  <a:pt x="1445169" y="820225"/>
                </a:lnTo>
                <a:lnTo>
                  <a:pt x="1449736" y="773338"/>
                </a:lnTo>
                <a:lnTo>
                  <a:pt x="1451279" y="725627"/>
                </a:lnTo>
                <a:lnTo>
                  <a:pt x="1449736" y="677917"/>
                </a:lnTo>
                <a:lnTo>
                  <a:pt x="1445169" y="631031"/>
                </a:lnTo>
                <a:lnTo>
                  <a:pt x="1437675" y="585065"/>
                </a:lnTo>
                <a:lnTo>
                  <a:pt x="1427349" y="540114"/>
                </a:lnTo>
                <a:lnTo>
                  <a:pt x="1414286" y="496274"/>
                </a:lnTo>
                <a:lnTo>
                  <a:pt x="1398582" y="453640"/>
                </a:lnTo>
                <a:lnTo>
                  <a:pt x="1380334" y="412309"/>
                </a:lnTo>
                <a:lnTo>
                  <a:pt x="1359636" y="372375"/>
                </a:lnTo>
                <a:lnTo>
                  <a:pt x="1336584" y="333934"/>
                </a:lnTo>
                <a:lnTo>
                  <a:pt x="1311273" y="297083"/>
                </a:lnTo>
                <a:lnTo>
                  <a:pt x="1283800" y="261915"/>
                </a:lnTo>
                <a:lnTo>
                  <a:pt x="1254260" y="228528"/>
                </a:lnTo>
                <a:lnTo>
                  <a:pt x="1222749" y="197017"/>
                </a:lnTo>
                <a:lnTo>
                  <a:pt x="1189361" y="167477"/>
                </a:lnTo>
                <a:lnTo>
                  <a:pt x="1154193" y="140005"/>
                </a:lnTo>
                <a:lnTo>
                  <a:pt x="1117341" y="114695"/>
                </a:lnTo>
                <a:lnTo>
                  <a:pt x="1078900" y="91643"/>
                </a:lnTo>
                <a:lnTo>
                  <a:pt x="1038965" y="70945"/>
                </a:lnTo>
                <a:lnTo>
                  <a:pt x="997633" y="52696"/>
                </a:lnTo>
                <a:lnTo>
                  <a:pt x="954998" y="36993"/>
                </a:lnTo>
                <a:lnTo>
                  <a:pt x="911157" y="23930"/>
                </a:lnTo>
                <a:lnTo>
                  <a:pt x="866205" y="13604"/>
                </a:lnTo>
                <a:lnTo>
                  <a:pt x="820238" y="6110"/>
                </a:lnTo>
                <a:lnTo>
                  <a:pt x="773351" y="1543"/>
                </a:lnTo>
                <a:lnTo>
                  <a:pt x="725639" y="0"/>
                </a:lnTo>
                <a:close/>
              </a:path>
            </a:pathLst>
          </a:custGeom>
          <a:solidFill>
            <a:srgbClr val="FFFFFF"/>
          </a:solidFill>
        </p:spPr>
        <p:txBody>
          <a:bodyPr wrap="square" lIns="0" tIns="0" rIns="0" bIns="0" rtlCol="0"/>
          <a:lstStyle/>
          <a:p>
            <a:endParaRPr dirty="0"/>
          </a:p>
        </p:txBody>
      </p:sp>
      <p:sp>
        <p:nvSpPr>
          <p:cNvPr id="80" name="object 61">
            <a:extLst>
              <a:ext uri="{FF2B5EF4-FFF2-40B4-BE49-F238E27FC236}">
                <a16:creationId xmlns:a16="http://schemas.microsoft.com/office/drawing/2014/main" id="{CE8CEC4F-0604-49ED-AEAB-8536FFCB768E}"/>
              </a:ext>
            </a:extLst>
          </p:cNvPr>
          <p:cNvSpPr/>
          <p:nvPr/>
        </p:nvSpPr>
        <p:spPr>
          <a:xfrm>
            <a:off x="6669375" y="3195538"/>
            <a:ext cx="1451610" cy="1451610"/>
          </a:xfrm>
          <a:custGeom>
            <a:avLst/>
            <a:gdLst/>
            <a:ahLst/>
            <a:cxnLst/>
            <a:rect l="l" t="t" r="r" b="b"/>
            <a:pathLst>
              <a:path w="1451609" h="1451610">
                <a:moveTo>
                  <a:pt x="725627" y="0"/>
                </a:moveTo>
                <a:lnTo>
                  <a:pt x="677917" y="1543"/>
                </a:lnTo>
                <a:lnTo>
                  <a:pt x="631031" y="6109"/>
                </a:lnTo>
                <a:lnTo>
                  <a:pt x="585065" y="13603"/>
                </a:lnTo>
                <a:lnTo>
                  <a:pt x="540114" y="23929"/>
                </a:lnTo>
                <a:lnTo>
                  <a:pt x="496274" y="36992"/>
                </a:lnTo>
                <a:lnTo>
                  <a:pt x="453640" y="52695"/>
                </a:lnTo>
                <a:lnTo>
                  <a:pt x="412309" y="70943"/>
                </a:lnTo>
                <a:lnTo>
                  <a:pt x="372375" y="91640"/>
                </a:lnTo>
                <a:lnTo>
                  <a:pt x="333934" y="114691"/>
                </a:lnTo>
                <a:lnTo>
                  <a:pt x="297083" y="140001"/>
                </a:lnTo>
                <a:lnTo>
                  <a:pt x="261915" y="167473"/>
                </a:lnTo>
                <a:lnTo>
                  <a:pt x="228528" y="197013"/>
                </a:lnTo>
                <a:lnTo>
                  <a:pt x="197017" y="228524"/>
                </a:lnTo>
                <a:lnTo>
                  <a:pt x="167477" y="261910"/>
                </a:lnTo>
                <a:lnTo>
                  <a:pt x="140005" y="297077"/>
                </a:lnTo>
                <a:lnTo>
                  <a:pt x="114695" y="333929"/>
                </a:lnTo>
                <a:lnTo>
                  <a:pt x="91643" y="372369"/>
                </a:lnTo>
                <a:lnTo>
                  <a:pt x="70945" y="412303"/>
                </a:lnTo>
                <a:lnTo>
                  <a:pt x="52696" y="453635"/>
                </a:lnTo>
                <a:lnTo>
                  <a:pt x="36993" y="496269"/>
                </a:lnTo>
                <a:lnTo>
                  <a:pt x="23930" y="540110"/>
                </a:lnTo>
                <a:lnTo>
                  <a:pt x="13604" y="585062"/>
                </a:lnTo>
                <a:lnTo>
                  <a:pt x="6110" y="631029"/>
                </a:lnTo>
                <a:lnTo>
                  <a:pt x="1543" y="677916"/>
                </a:lnTo>
                <a:lnTo>
                  <a:pt x="0" y="725627"/>
                </a:lnTo>
                <a:lnTo>
                  <a:pt x="1543" y="773336"/>
                </a:lnTo>
                <a:lnTo>
                  <a:pt x="6110" y="820222"/>
                </a:lnTo>
                <a:lnTo>
                  <a:pt x="13604" y="866188"/>
                </a:lnTo>
                <a:lnTo>
                  <a:pt x="23930" y="911138"/>
                </a:lnTo>
                <a:lnTo>
                  <a:pt x="36993" y="954978"/>
                </a:lnTo>
                <a:lnTo>
                  <a:pt x="52696" y="997611"/>
                </a:lnTo>
                <a:lnTo>
                  <a:pt x="70945" y="1038942"/>
                </a:lnTo>
                <a:lnTo>
                  <a:pt x="91643" y="1078875"/>
                </a:lnTo>
                <a:lnTo>
                  <a:pt x="114695" y="1117315"/>
                </a:lnTo>
                <a:lnTo>
                  <a:pt x="140005" y="1154166"/>
                </a:lnTo>
                <a:lnTo>
                  <a:pt x="167477" y="1189333"/>
                </a:lnTo>
                <a:lnTo>
                  <a:pt x="197017" y="1222719"/>
                </a:lnTo>
                <a:lnTo>
                  <a:pt x="228528" y="1254229"/>
                </a:lnTo>
                <a:lnTo>
                  <a:pt x="261915" y="1283768"/>
                </a:lnTo>
                <a:lnTo>
                  <a:pt x="297083" y="1311240"/>
                </a:lnTo>
                <a:lnTo>
                  <a:pt x="333934" y="1336550"/>
                </a:lnTo>
                <a:lnTo>
                  <a:pt x="372375" y="1359601"/>
                </a:lnTo>
                <a:lnTo>
                  <a:pt x="412309" y="1380298"/>
                </a:lnTo>
                <a:lnTo>
                  <a:pt x="453640" y="1398546"/>
                </a:lnTo>
                <a:lnTo>
                  <a:pt x="496274" y="1414249"/>
                </a:lnTo>
                <a:lnTo>
                  <a:pt x="540114" y="1427311"/>
                </a:lnTo>
                <a:lnTo>
                  <a:pt x="585065" y="1437637"/>
                </a:lnTo>
                <a:lnTo>
                  <a:pt x="631031" y="1445131"/>
                </a:lnTo>
                <a:lnTo>
                  <a:pt x="677917" y="1449698"/>
                </a:lnTo>
                <a:lnTo>
                  <a:pt x="725627" y="1451241"/>
                </a:lnTo>
                <a:lnTo>
                  <a:pt x="773336" y="1449698"/>
                </a:lnTo>
                <a:lnTo>
                  <a:pt x="820222" y="1445131"/>
                </a:lnTo>
                <a:lnTo>
                  <a:pt x="866188" y="1437637"/>
                </a:lnTo>
                <a:lnTo>
                  <a:pt x="911139" y="1427311"/>
                </a:lnTo>
                <a:lnTo>
                  <a:pt x="954979" y="1414249"/>
                </a:lnTo>
                <a:lnTo>
                  <a:pt x="997613" y="1398546"/>
                </a:lnTo>
                <a:lnTo>
                  <a:pt x="1038945" y="1380298"/>
                </a:lnTo>
                <a:lnTo>
                  <a:pt x="1078879" y="1359601"/>
                </a:lnTo>
                <a:lnTo>
                  <a:pt x="1117319" y="1336550"/>
                </a:lnTo>
                <a:lnTo>
                  <a:pt x="1154171" y="1311240"/>
                </a:lnTo>
                <a:lnTo>
                  <a:pt x="1189338" y="1283768"/>
                </a:lnTo>
                <a:lnTo>
                  <a:pt x="1222725" y="1254229"/>
                </a:lnTo>
                <a:lnTo>
                  <a:pt x="1254236" y="1222719"/>
                </a:lnTo>
                <a:lnTo>
                  <a:pt x="1283776" y="1189333"/>
                </a:lnTo>
                <a:lnTo>
                  <a:pt x="1311249" y="1154166"/>
                </a:lnTo>
                <a:lnTo>
                  <a:pt x="1336559" y="1117315"/>
                </a:lnTo>
                <a:lnTo>
                  <a:pt x="1359611" y="1078875"/>
                </a:lnTo>
                <a:lnTo>
                  <a:pt x="1380309" y="1038942"/>
                </a:lnTo>
                <a:lnTo>
                  <a:pt x="1398557" y="997611"/>
                </a:lnTo>
                <a:lnTo>
                  <a:pt x="1414261" y="954978"/>
                </a:lnTo>
                <a:lnTo>
                  <a:pt x="1427323" y="911138"/>
                </a:lnTo>
                <a:lnTo>
                  <a:pt x="1437649" y="866188"/>
                </a:lnTo>
                <a:lnTo>
                  <a:pt x="1445144" y="820222"/>
                </a:lnTo>
                <a:lnTo>
                  <a:pt x="1449710" y="773336"/>
                </a:lnTo>
                <a:lnTo>
                  <a:pt x="1451254" y="725627"/>
                </a:lnTo>
                <a:lnTo>
                  <a:pt x="1449710" y="677916"/>
                </a:lnTo>
                <a:lnTo>
                  <a:pt x="1445144" y="631029"/>
                </a:lnTo>
                <a:lnTo>
                  <a:pt x="1437649" y="585062"/>
                </a:lnTo>
                <a:lnTo>
                  <a:pt x="1427323" y="540110"/>
                </a:lnTo>
                <a:lnTo>
                  <a:pt x="1414261" y="496269"/>
                </a:lnTo>
                <a:lnTo>
                  <a:pt x="1398557" y="453635"/>
                </a:lnTo>
                <a:lnTo>
                  <a:pt x="1380309" y="412303"/>
                </a:lnTo>
                <a:lnTo>
                  <a:pt x="1359611" y="372369"/>
                </a:lnTo>
                <a:lnTo>
                  <a:pt x="1336559" y="333929"/>
                </a:lnTo>
                <a:lnTo>
                  <a:pt x="1311249" y="297077"/>
                </a:lnTo>
                <a:lnTo>
                  <a:pt x="1283776" y="261910"/>
                </a:lnTo>
                <a:lnTo>
                  <a:pt x="1254236" y="228524"/>
                </a:lnTo>
                <a:lnTo>
                  <a:pt x="1222725" y="197013"/>
                </a:lnTo>
                <a:lnTo>
                  <a:pt x="1189338" y="167473"/>
                </a:lnTo>
                <a:lnTo>
                  <a:pt x="1154171" y="140001"/>
                </a:lnTo>
                <a:lnTo>
                  <a:pt x="1117319" y="114691"/>
                </a:lnTo>
                <a:lnTo>
                  <a:pt x="1078879" y="91640"/>
                </a:lnTo>
                <a:lnTo>
                  <a:pt x="1038945" y="70943"/>
                </a:lnTo>
                <a:lnTo>
                  <a:pt x="997613" y="52695"/>
                </a:lnTo>
                <a:lnTo>
                  <a:pt x="954979" y="36992"/>
                </a:lnTo>
                <a:lnTo>
                  <a:pt x="911139" y="23929"/>
                </a:lnTo>
                <a:lnTo>
                  <a:pt x="866188" y="13603"/>
                </a:lnTo>
                <a:lnTo>
                  <a:pt x="820222" y="6109"/>
                </a:lnTo>
                <a:lnTo>
                  <a:pt x="773336" y="1543"/>
                </a:lnTo>
                <a:lnTo>
                  <a:pt x="725627" y="0"/>
                </a:lnTo>
                <a:close/>
              </a:path>
            </a:pathLst>
          </a:custGeom>
          <a:solidFill>
            <a:srgbClr val="FFFFFF"/>
          </a:solidFill>
        </p:spPr>
        <p:txBody>
          <a:bodyPr wrap="square" lIns="0" tIns="0" rIns="0" bIns="0" rtlCol="0"/>
          <a:lstStyle/>
          <a:p>
            <a:endParaRPr dirty="0"/>
          </a:p>
        </p:txBody>
      </p:sp>
      <p:sp>
        <p:nvSpPr>
          <p:cNvPr id="84" name="object 65">
            <a:extLst>
              <a:ext uri="{FF2B5EF4-FFF2-40B4-BE49-F238E27FC236}">
                <a16:creationId xmlns:a16="http://schemas.microsoft.com/office/drawing/2014/main" id="{5A36282F-AF69-43DC-B73D-16B88E7F82AB}"/>
              </a:ext>
            </a:extLst>
          </p:cNvPr>
          <p:cNvSpPr/>
          <p:nvPr/>
        </p:nvSpPr>
        <p:spPr>
          <a:xfrm>
            <a:off x="4058696" y="3195511"/>
            <a:ext cx="1451610" cy="1451610"/>
          </a:xfrm>
          <a:custGeom>
            <a:avLst/>
            <a:gdLst/>
            <a:ahLst/>
            <a:cxnLst/>
            <a:rect l="l" t="t" r="r" b="b"/>
            <a:pathLst>
              <a:path w="1451610" h="1451610">
                <a:moveTo>
                  <a:pt x="725652" y="0"/>
                </a:moveTo>
                <a:lnTo>
                  <a:pt x="677941" y="1543"/>
                </a:lnTo>
                <a:lnTo>
                  <a:pt x="631054" y="6110"/>
                </a:lnTo>
                <a:lnTo>
                  <a:pt x="585086" y="13604"/>
                </a:lnTo>
                <a:lnTo>
                  <a:pt x="540134" y="23930"/>
                </a:lnTo>
                <a:lnTo>
                  <a:pt x="496292" y="36993"/>
                </a:lnTo>
                <a:lnTo>
                  <a:pt x="453657" y="52696"/>
                </a:lnTo>
                <a:lnTo>
                  <a:pt x="412324" y="70945"/>
                </a:lnTo>
                <a:lnTo>
                  <a:pt x="372388" y="91643"/>
                </a:lnTo>
                <a:lnTo>
                  <a:pt x="333947" y="114695"/>
                </a:lnTo>
                <a:lnTo>
                  <a:pt x="297094" y="140006"/>
                </a:lnTo>
                <a:lnTo>
                  <a:pt x="261925" y="167479"/>
                </a:lnTo>
                <a:lnTo>
                  <a:pt x="228537" y="197019"/>
                </a:lnTo>
                <a:lnTo>
                  <a:pt x="197025" y="228530"/>
                </a:lnTo>
                <a:lnTo>
                  <a:pt x="167484" y="261918"/>
                </a:lnTo>
                <a:lnTo>
                  <a:pt x="140010" y="297085"/>
                </a:lnTo>
                <a:lnTo>
                  <a:pt x="114699" y="333938"/>
                </a:lnTo>
                <a:lnTo>
                  <a:pt x="91646" y="372379"/>
                </a:lnTo>
                <a:lnTo>
                  <a:pt x="70947" y="412314"/>
                </a:lnTo>
                <a:lnTo>
                  <a:pt x="52698" y="453646"/>
                </a:lnTo>
                <a:lnTo>
                  <a:pt x="36994" y="496281"/>
                </a:lnTo>
                <a:lnTo>
                  <a:pt x="23931" y="540122"/>
                </a:lnTo>
                <a:lnTo>
                  <a:pt x="13604" y="585074"/>
                </a:lnTo>
                <a:lnTo>
                  <a:pt x="6110" y="631041"/>
                </a:lnTo>
                <a:lnTo>
                  <a:pt x="1543" y="677928"/>
                </a:lnTo>
                <a:lnTo>
                  <a:pt x="0" y="725639"/>
                </a:lnTo>
                <a:lnTo>
                  <a:pt x="1543" y="773352"/>
                </a:lnTo>
                <a:lnTo>
                  <a:pt x="6110" y="820240"/>
                </a:lnTo>
                <a:lnTo>
                  <a:pt x="13604" y="866209"/>
                </a:lnTo>
                <a:lnTo>
                  <a:pt x="23931" y="911162"/>
                </a:lnTo>
                <a:lnTo>
                  <a:pt x="36994" y="955004"/>
                </a:lnTo>
                <a:lnTo>
                  <a:pt x="52698" y="997640"/>
                </a:lnTo>
                <a:lnTo>
                  <a:pt x="70947" y="1038973"/>
                </a:lnTo>
                <a:lnTo>
                  <a:pt x="91646" y="1078909"/>
                </a:lnTo>
                <a:lnTo>
                  <a:pt x="114699" y="1117351"/>
                </a:lnTo>
                <a:lnTo>
                  <a:pt x="140010" y="1154203"/>
                </a:lnTo>
                <a:lnTo>
                  <a:pt x="167484" y="1189372"/>
                </a:lnTo>
                <a:lnTo>
                  <a:pt x="197025" y="1222759"/>
                </a:lnTo>
                <a:lnTo>
                  <a:pt x="228537" y="1254271"/>
                </a:lnTo>
                <a:lnTo>
                  <a:pt x="261925" y="1283812"/>
                </a:lnTo>
                <a:lnTo>
                  <a:pt x="297094" y="1311285"/>
                </a:lnTo>
                <a:lnTo>
                  <a:pt x="333947" y="1336596"/>
                </a:lnTo>
                <a:lnTo>
                  <a:pt x="372388" y="1359648"/>
                </a:lnTo>
                <a:lnTo>
                  <a:pt x="412324" y="1380346"/>
                </a:lnTo>
                <a:lnTo>
                  <a:pt x="453657" y="1398595"/>
                </a:lnTo>
                <a:lnTo>
                  <a:pt x="496292" y="1414298"/>
                </a:lnTo>
                <a:lnTo>
                  <a:pt x="540134" y="1427361"/>
                </a:lnTo>
                <a:lnTo>
                  <a:pt x="585086" y="1437687"/>
                </a:lnTo>
                <a:lnTo>
                  <a:pt x="631054" y="1445182"/>
                </a:lnTo>
                <a:lnTo>
                  <a:pt x="677941" y="1449749"/>
                </a:lnTo>
                <a:lnTo>
                  <a:pt x="725652" y="1451292"/>
                </a:lnTo>
                <a:lnTo>
                  <a:pt x="773363" y="1449749"/>
                </a:lnTo>
                <a:lnTo>
                  <a:pt x="820251" y="1445182"/>
                </a:lnTo>
                <a:lnTo>
                  <a:pt x="866218" y="1437687"/>
                </a:lnTo>
                <a:lnTo>
                  <a:pt x="911171" y="1427361"/>
                </a:lnTo>
                <a:lnTo>
                  <a:pt x="955012" y="1414298"/>
                </a:lnTo>
                <a:lnTo>
                  <a:pt x="997647" y="1398595"/>
                </a:lnTo>
                <a:lnTo>
                  <a:pt x="1038980" y="1380346"/>
                </a:lnTo>
                <a:lnTo>
                  <a:pt x="1078916" y="1359648"/>
                </a:lnTo>
                <a:lnTo>
                  <a:pt x="1117358" y="1336596"/>
                </a:lnTo>
                <a:lnTo>
                  <a:pt x="1154211" y="1311285"/>
                </a:lnTo>
                <a:lnTo>
                  <a:pt x="1189379" y="1283812"/>
                </a:lnTo>
                <a:lnTo>
                  <a:pt x="1222767" y="1254271"/>
                </a:lnTo>
                <a:lnTo>
                  <a:pt x="1254280" y="1222759"/>
                </a:lnTo>
                <a:lnTo>
                  <a:pt x="1283820" y="1189372"/>
                </a:lnTo>
                <a:lnTo>
                  <a:pt x="1311294" y="1154203"/>
                </a:lnTo>
                <a:lnTo>
                  <a:pt x="1336605" y="1117351"/>
                </a:lnTo>
                <a:lnTo>
                  <a:pt x="1359658" y="1078909"/>
                </a:lnTo>
                <a:lnTo>
                  <a:pt x="1380357" y="1038973"/>
                </a:lnTo>
                <a:lnTo>
                  <a:pt x="1398606" y="997640"/>
                </a:lnTo>
                <a:lnTo>
                  <a:pt x="1414310" y="955004"/>
                </a:lnTo>
                <a:lnTo>
                  <a:pt x="1427373" y="911162"/>
                </a:lnTo>
                <a:lnTo>
                  <a:pt x="1437700" y="866209"/>
                </a:lnTo>
                <a:lnTo>
                  <a:pt x="1445194" y="820240"/>
                </a:lnTo>
                <a:lnTo>
                  <a:pt x="1449761" y="773352"/>
                </a:lnTo>
                <a:lnTo>
                  <a:pt x="1451305" y="725639"/>
                </a:lnTo>
                <a:lnTo>
                  <a:pt x="1449761" y="677928"/>
                </a:lnTo>
                <a:lnTo>
                  <a:pt x="1445194" y="631041"/>
                </a:lnTo>
                <a:lnTo>
                  <a:pt x="1437700" y="585074"/>
                </a:lnTo>
                <a:lnTo>
                  <a:pt x="1427373" y="540122"/>
                </a:lnTo>
                <a:lnTo>
                  <a:pt x="1414310" y="496281"/>
                </a:lnTo>
                <a:lnTo>
                  <a:pt x="1398606" y="453646"/>
                </a:lnTo>
                <a:lnTo>
                  <a:pt x="1380357" y="412314"/>
                </a:lnTo>
                <a:lnTo>
                  <a:pt x="1359658" y="372379"/>
                </a:lnTo>
                <a:lnTo>
                  <a:pt x="1336605" y="333938"/>
                </a:lnTo>
                <a:lnTo>
                  <a:pt x="1311294" y="297085"/>
                </a:lnTo>
                <a:lnTo>
                  <a:pt x="1283820" y="261918"/>
                </a:lnTo>
                <a:lnTo>
                  <a:pt x="1254280" y="228530"/>
                </a:lnTo>
                <a:lnTo>
                  <a:pt x="1222767" y="197019"/>
                </a:lnTo>
                <a:lnTo>
                  <a:pt x="1189379" y="167479"/>
                </a:lnTo>
                <a:lnTo>
                  <a:pt x="1154211" y="140006"/>
                </a:lnTo>
                <a:lnTo>
                  <a:pt x="1117358" y="114695"/>
                </a:lnTo>
                <a:lnTo>
                  <a:pt x="1078916" y="91643"/>
                </a:lnTo>
                <a:lnTo>
                  <a:pt x="1038980" y="70945"/>
                </a:lnTo>
                <a:lnTo>
                  <a:pt x="997647" y="52696"/>
                </a:lnTo>
                <a:lnTo>
                  <a:pt x="955012" y="36993"/>
                </a:lnTo>
                <a:lnTo>
                  <a:pt x="911171" y="23930"/>
                </a:lnTo>
                <a:lnTo>
                  <a:pt x="866218" y="13604"/>
                </a:lnTo>
                <a:lnTo>
                  <a:pt x="820251" y="6110"/>
                </a:lnTo>
                <a:lnTo>
                  <a:pt x="773363" y="1543"/>
                </a:lnTo>
                <a:lnTo>
                  <a:pt x="725652" y="0"/>
                </a:lnTo>
                <a:close/>
              </a:path>
            </a:pathLst>
          </a:custGeom>
          <a:solidFill>
            <a:srgbClr val="FFFFFF"/>
          </a:solidFill>
        </p:spPr>
        <p:txBody>
          <a:bodyPr wrap="square" lIns="0" tIns="0" rIns="0" bIns="0" rtlCol="0"/>
          <a:lstStyle/>
          <a:p>
            <a:endParaRPr dirty="0"/>
          </a:p>
        </p:txBody>
      </p:sp>
      <p:pic>
        <p:nvPicPr>
          <p:cNvPr id="7" name="Graphic 6">
            <a:extLst>
              <a:ext uri="{FF2B5EF4-FFF2-40B4-BE49-F238E27FC236}">
                <a16:creationId xmlns:a16="http://schemas.microsoft.com/office/drawing/2014/main" id="{DB86E0F9-7338-4FF3-BB9D-C954E869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2777" y="3421669"/>
            <a:ext cx="1067256" cy="876674"/>
          </a:xfrm>
          <a:prstGeom prst="rect">
            <a:avLst/>
          </a:prstGeom>
        </p:spPr>
      </p:pic>
      <p:pic>
        <p:nvPicPr>
          <p:cNvPr id="9" name="Graphic 8">
            <a:extLst>
              <a:ext uri="{FF2B5EF4-FFF2-40B4-BE49-F238E27FC236}">
                <a16:creationId xmlns:a16="http://schemas.microsoft.com/office/drawing/2014/main" id="{6F78C8BD-AD4E-41A7-8724-E9E77EEB78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7301" y="3464116"/>
            <a:ext cx="914400" cy="914400"/>
          </a:xfrm>
          <a:prstGeom prst="rect">
            <a:avLst/>
          </a:prstGeom>
        </p:spPr>
      </p:pic>
      <p:pic>
        <p:nvPicPr>
          <p:cNvPr id="90" name="Graphic 89">
            <a:extLst>
              <a:ext uri="{FF2B5EF4-FFF2-40B4-BE49-F238E27FC236}">
                <a16:creationId xmlns:a16="http://schemas.microsoft.com/office/drawing/2014/main" id="{29786735-7A26-4788-9C67-F7A43623A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1" name="Graphic 90">
            <a:extLst>
              <a:ext uri="{FF2B5EF4-FFF2-40B4-BE49-F238E27FC236}">
                <a16:creationId xmlns:a16="http://schemas.microsoft.com/office/drawing/2014/main" id="{0877349C-922C-491F-AB7C-94635C87BC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102" name="Group 101">
            <a:extLst>
              <a:ext uri="{FF2B5EF4-FFF2-40B4-BE49-F238E27FC236}">
                <a16:creationId xmlns:a16="http://schemas.microsoft.com/office/drawing/2014/main" id="{ACD70F2E-F1C9-4C71-B5A7-3F2332608274}"/>
              </a:ext>
            </a:extLst>
          </p:cNvPr>
          <p:cNvGrpSpPr>
            <a:grpSpLocks noChangeAspect="1"/>
          </p:cNvGrpSpPr>
          <p:nvPr/>
        </p:nvGrpSpPr>
        <p:grpSpPr>
          <a:xfrm>
            <a:off x="7208535" y="3464143"/>
            <a:ext cx="373291" cy="914400"/>
            <a:chOff x="9257554" y="-500162"/>
            <a:chExt cx="1512220" cy="3704277"/>
          </a:xfrm>
        </p:grpSpPr>
        <p:sp>
          <p:nvSpPr>
            <p:cNvPr id="101" name="Rectangle: Top Corners Rounded 100">
              <a:extLst>
                <a:ext uri="{FF2B5EF4-FFF2-40B4-BE49-F238E27FC236}">
                  <a16:creationId xmlns:a16="http://schemas.microsoft.com/office/drawing/2014/main" id="{DFFFBEEA-0C0E-479D-8469-2C0A02ADA23F}"/>
                </a:ext>
              </a:extLst>
            </p:cNvPr>
            <p:cNvSpPr/>
            <p:nvPr/>
          </p:nvSpPr>
          <p:spPr>
            <a:xfrm rot="10800000">
              <a:off x="9328297" y="1360968"/>
              <a:ext cx="1368055" cy="1750827"/>
            </a:xfrm>
            <a:prstGeom prst="round2SameRect">
              <a:avLst>
                <a:gd name="adj1" fmla="val 50000"/>
                <a:gd name="adj2" fmla="val 0"/>
              </a:avLst>
            </a:prstGeom>
            <a:solidFill>
              <a:schemeClr val="accent1"/>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9" name="Graphic 98">
              <a:extLst>
                <a:ext uri="{FF2B5EF4-FFF2-40B4-BE49-F238E27FC236}">
                  <a16:creationId xmlns:a16="http://schemas.microsoft.com/office/drawing/2014/main" id="{477D1692-455E-4118-A452-9FB70A95BEA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00" name="Graphic 99">
              <a:extLst>
                <a:ext uri="{FF2B5EF4-FFF2-40B4-BE49-F238E27FC236}">
                  <a16:creationId xmlns:a16="http://schemas.microsoft.com/office/drawing/2014/main" id="{76426109-6D20-45D7-9F74-23AFC65BFA6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103" name="Group 102">
            <a:extLst>
              <a:ext uri="{FF2B5EF4-FFF2-40B4-BE49-F238E27FC236}">
                <a16:creationId xmlns:a16="http://schemas.microsoft.com/office/drawing/2014/main" id="{D698D654-79C0-4BF4-A3FD-35D2C1B2E356}"/>
              </a:ext>
            </a:extLst>
          </p:cNvPr>
          <p:cNvGrpSpPr>
            <a:grpSpLocks noChangeAspect="1"/>
          </p:cNvGrpSpPr>
          <p:nvPr/>
        </p:nvGrpSpPr>
        <p:grpSpPr>
          <a:xfrm>
            <a:off x="10197218" y="4040890"/>
            <a:ext cx="164248" cy="402336"/>
            <a:chOff x="9257554" y="-500162"/>
            <a:chExt cx="1512220" cy="3704277"/>
          </a:xfrm>
        </p:grpSpPr>
        <p:sp>
          <p:nvSpPr>
            <p:cNvPr id="104" name="Rectangle: Top Corners Rounded 103">
              <a:extLst>
                <a:ext uri="{FF2B5EF4-FFF2-40B4-BE49-F238E27FC236}">
                  <a16:creationId xmlns:a16="http://schemas.microsoft.com/office/drawing/2014/main" id="{78E073EA-26FC-4350-83CD-7DC89B6AA99C}"/>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05" name="Graphic 104">
              <a:extLst>
                <a:ext uri="{FF2B5EF4-FFF2-40B4-BE49-F238E27FC236}">
                  <a16:creationId xmlns:a16="http://schemas.microsoft.com/office/drawing/2014/main" id="{8B3FCD31-8C34-4C02-8B1B-AF4343FEC2A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06" name="Graphic 105">
              <a:extLst>
                <a:ext uri="{FF2B5EF4-FFF2-40B4-BE49-F238E27FC236}">
                  <a16:creationId xmlns:a16="http://schemas.microsoft.com/office/drawing/2014/main" id="{5DFC42C2-2CE4-4E70-991D-11931AA8023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pic>
        <p:nvPicPr>
          <p:cNvPr id="37" name="Graphic 36">
            <a:extLst>
              <a:ext uri="{FF2B5EF4-FFF2-40B4-BE49-F238E27FC236}">
                <a16:creationId xmlns:a16="http://schemas.microsoft.com/office/drawing/2014/main" id="{360CDEEC-78C3-4D5C-A87B-E9240AB5D8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C2696294-88F7-4D9D-994B-C1EC537E39AF}"/>
              </a:ext>
            </a:extLst>
          </p:cNvPr>
          <p:cNvSpPr>
            <a:spLocks noGrp="1"/>
          </p:cNvSpPr>
          <p:nvPr>
            <p:ph type="sldNum" sz="quarter" idx="12"/>
          </p:nvPr>
        </p:nvSpPr>
        <p:spPr/>
        <p:txBody>
          <a:bodyPr/>
          <a:lstStyle/>
          <a:p>
            <a:fld id="{2723C7C7-B0FF-451D-99FE-9EA893039DFB}" type="slidenum">
              <a:rPr lang="en-US" smtClean="0"/>
              <a:pPr/>
              <a:t>5</a:t>
            </a:fld>
            <a:endParaRPr lang="en-US" dirty="0"/>
          </a:p>
        </p:txBody>
      </p:sp>
    </p:spTree>
    <p:extLst>
      <p:ext uri="{BB962C8B-B14F-4D97-AF65-F5344CB8AC3E}">
        <p14:creationId xmlns:p14="http://schemas.microsoft.com/office/powerpoint/2010/main" val="22600867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38" name="object 6">
            <a:extLst>
              <a:ext uri="{FF2B5EF4-FFF2-40B4-BE49-F238E27FC236}">
                <a16:creationId xmlns:a16="http://schemas.microsoft.com/office/drawing/2014/main" id="{47BAF8B5-66C8-4B39-8898-3DCACC7C134A}"/>
              </a:ext>
            </a:extLst>
          </p:cNvPr>
          <p:cNvSpPr txBox="1">
            <a:spLocks/>
          </p:cNvSpPr>
          <p:nvPr/>
        </p:nvSpPr>
        <p:spPr>
          <a:xfrm>
            <a:off x="3541115" y="811894"/>
            <a:ext cx="3843020" cy="421640"/>
          </a:xfrm>
          <a:prstGeom prst="rect">
            <a:avLst/>
          </a:prstGeom>
        </p:spPr>
        <p:txBody>
          <a:bodyPr vert="horz" wrap="square" lIns="0" tIns="12700" rIns="0" bIns="0" rtlCol="0" anchor="ctr">
            <a:spAutoFit/>
          </a:bodyPr>
          <a:lstStyle>
            <a:lvl1pPr>
              <a:defRPr sz="3200">
                <a:solidFill>
                  <a:schemeClr val="accent2"/>
                </a:solidFill>
                <a:latin typeface="+mj-lt"/>
                <a:ea typeface="+mj-ea"/>
                <a:cs typeface="+mj-cs"/>
              </a:defRPr>
            </a:lvl1pPr>
          </a:lstStyle>
          <a:p>
            <a:pPr marL="12700">
              <a:spcBef>
                <a:spcPts val="100"/>
              </a:spcBef>
            </a:pPr>
            <a:r>
              <a:rPr lang="en-US" sz="2600" b="1" kern="0" dirty="0">
                <a:solidFill>
                  <a:srgbClr val="0070C0"/>
                </a:solidFill>
              </a:rPr>
              <a:t>Part A: </a:t>
            </a:r>
            <a:r>
              <a:rPr lang="en-US" sz="2600" b="1" kern="0" spc="-5" dirty="0">
                <a:solidFill>
                  <a:srgbClr val="0070C0"/>
                </a:solidFill>
              </a:rPr>
              <a:t>Hospital</a:t>
            </a:r>
            <a:r>
              <a:rPr lang="en-US" sz="2600" b="1" kern="0" spc="-245" dirty="0">
                <a:solidFill>
                  <a:srgbClr val="0070C0"/>
                </a:solidFill>
              </a:rPr>
              <a:t> </a:t>
            </a:r>
            <a:r>
              <a:rPr lang="en-US" sz="2600" b="1" kern="0" dirty="0">
                <a:solidFill>
                  <a:srgbClr val="0070C0"/>
                </a:solidFill>
              </a:rPr>
              <a:t>Insurance</a:t>
            </a:r>
          </a:p>
        </p:txBody>
      </p:sp>
      <p:sp>
        <p:nvSpPr>
          <p:cNvPr id="39" name="object 7">
            <a:extLst>
              <a:ext uri="{FF2B5EF4-FFF2-40B4-BE49-F238E27FC236}">
                <a16:creationId xmlns:a16="http://schemas.microsoft.com/office/drawing/2014/main" id="{00A03BE7-427E-47D3-A462-411586C8107A}"/>
              </a:ext>
            </a:extLst>
          </p:cNvPr>
          <p:cNvSpPr txBox="1"/>
          <p:nvPr/>
        </p:nvSpPr>
        <p:spPr>
          <a:xfrm>
            <a:off x="3541115" y="1451400"/>
            <a:ext cx="6800850" cy="3301801"/>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indent="-127000">
              <a:lnSpc>
                <a:spcPct val="100000"/>
              </a:lnSpc>
              <a:spcBef>
                <a:spcPts val="980"/>
              </a:spcBef>
              <a:buChar char="•"/>
              <a:tabLst>
                <a:tab pos="140335" algn="l"/>
              </a:tabLst>
            </a:pPr>
            <a:r>
              <a:rPr sz="1600" dirty="0">
                <a:latin typeface="Arial"/>
                <a:cs typeface="Arial"/>
              </a:rPr>
              <a:t>Gives you coverage for </a:t>
            </a:r>
            <a:r>
              <a:rPr sz="1600" spc="-5" dirty="0">
                <a:latin typeface="Arial"/>
                <a:cs typeface="Arial"/>
              </a:rPr>
              <a:t>inpatient hospital</a:t>
            </a:r>
            <a:r>
              <a:rPr sz="1600" spc="-95" dirty="0">
                <a:latin typeface="Arial"/>
                <a:cs typeface="Arial"/>
              </a:rPr>
              <a:t> </a:t>
            </a:r>
            <a:r>
              <a:rPr sz="1600" dirty="0">
                <a:latin typeface="Arial"/>
                <a:cs typeface="Arial"/>
              </a:rPr>
              <a:t>care</a:t>
            </a:r>
          </a:p>
          <a:p>
            <a:pPr marL="139700" marR="645160" indent="-127000">
              <a:lnSpc>
                <a:spcPct val="104200"/>
              </a:lnSpc>
              <a:spcBef>
                <a:spcPts val="894"/>
              </a:spcBef>
              <a:buChar char="•"/>
              <a:tabLst>
                <a:tab pos="140335" algn="l"/>
              </a:tabLst>
            </a:pPr>
            <a:r>
              <a:rPr sz="1600" spc="-5" dirty="0">
                <a:latin typeface="Arial"/>
                <a:cs typeface="Arial"/>
              </a:rPr>
              <a:t>Also covers skilled nursing care, hospice care, and home health care</a:t>
            </a: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9700" marR="5080" indent="-127000">
              <a:lnSpc>
                <a:spcPct val="104200"/>
              </a:lnSpc>
              <a:spcBef>
                <a:spcPts val="894"/>
              </a:spcBef>
              <a:buChar char="•"/>
              <a:tabLst>
                <a:tab pos="140335" algn="l"/>
              </a:tabLst>
            </a:pPr>
            <a:r>
              <a:rPr sz="1600" spc="-5" dirty="0">
                <a:latin typeface="Arial"/>
                <a:cs typeface="Arial"/>
              </a:rPr>
              <a:t>Most won’t have </a:t>
            </a:r>
            <a:r>
              <a:rPr sz="1600" dirty="0">
                <a:latin typeface="Arial"/>
                <a:cs typeface="Arial"/>
              </a:rPr>
              <a:t>to </a:t>
            </a:r>
            <a:r>
              <a:rPr sz="1600" spc="-5" dirty="0">
                <a:latin typeface="Arial"/>
                <a:cs typeface="Arial"/>
              </a:rPr>
              <a:t>pay </a:t>
            </a:r>
            <a:r>
              <a:rPr sz="1600" dirty="0">
                <a:latin typeface="Arial"/>
                <a:cs typeface="Arial"/>
              </a:rPr>
              <a:t>a </a:t>
            </a:r>
            <a:r>
              <a:rPr sz="1600" spc="-5" dirty="0">
                <a:latin typeface="Arial"/>
                <a:cs typeface="Arial"/>
              </a:rPr>
              <a:t>premium </a:t>
            </a:r>
            <a:r>
              <a:rPr sz="1600" dirty="0">
                <a:latin typeface="Arial"/>
                <a:cs typeface="Arial"/>
              </a:rPr>
              <a:t>for Part A. </a:t>
            </a:r>
            <a:r>
              <a:rPr sz="1600" spc="-90" dirty="0">
                <a:latin typeface="Arial"/>
                <a:cs typeface="Arial"/>
              </a:rPr>
              <a:t>To </a:t>
            </a:r>
            <a:r>
              <a:rPr sz="1600" spc="-5" dirty="0">
                <a:latin typeface="Arial"/>
                <a:cs typeface="Arial"/>
              </a:rPr>
              <a:t>make </a:t>
            </a:r>
            <a:r>
              <a:rPr sz="1600" dirty="0">
                <a:latin typeface="Arial"/>
                <a:cs typeface="Arial"/>
              </a:rPr>
              <a:t>sure you </a:t>
            </a:r>
            <a:r>
              <a:rPr sz="1600" spc="-5" dirty="0">
                <a:latin typeface="Arial"/>
                <a:cs typeface="Arial"/>
              </a:rPr>
              <a:t>qualify </a:t>
            </a:r>
            <a:r>
              <a:rPr sz="1600" dirty="0">
                <a:latin typeface="Arial"/>
                <a:cs typeface="Arial"/>
              </a:rPr>
              <a:t>for  </a:t>
            </a:r>
            <a:r>
              <a:rPr sz="1600" spc="-5" dirty="0">
                <a:latin typeface="Arial"/>
                <a:cs typeface="Arial"/>
              </a:rPr>
              <a:t>premium-free </a:t>
            </a:r>
            <a:r>
              <a:rPr sz="1600" dirty="0">
                <a:latin typeface="Arial"/>
                <a:cs typeface="Arial"/>
              </a:rPr>
              <a:t>Part A, contact Social</a:t>
            </a:r>
            <a:r>
              <a:rPr sz="1600" spc="-170" dirty="0">
                <a:latin typeface="Arial"/>
                <a:cs typeface="Arial"/>
              </a:rPr>
              <a:t> </a:t>
            </a:r>
            <a:r>
              <a:rPr sz="1600" spc="-15" dirty="0">
                <a:latin typeface="Arial"/>
                <a:cs typeface="Arial"/>
              </a:rPr>
              <a:t>Security.</a:t>
            </a:r>
            <a:endParaRPr sz="1600" dirty="0">
              <a:latin typeface="Arial"/>
              <a:cs typeface="Arial"/>
            </a:endParaRPr>
          </a:p>
          <a:p>
            <a:pPr marL="139700" marR="645160" indent="-127000">
              <a:lnSpc>
                <a:spcPct val="104200"/>
              </a:lnSpc>
              <a:spcBef>
                <a:spcPts val="894"/>
              </a:spcBef>
              <a:buChar char="•"/>
              <a:tabLst>
                <a:tab pos="140335" algn="l"/>
              </a:tabLst>
            </a:pPr>
            <a:r>
              <a:rPr sz="1600" spc="-5" dirty="0">
                <a:latin typeface="Arial"/>
                <a:cs typeface="Arial"/>
              </a:rPr>
              <a:t>If you worked less than 10</a:t>
            </a:r>
            <a:r>
              <a:rPr lang="en-US" sz="1600" spc="-5" dirty="0">
                <a:latin typeface="Arial"/>
                <a:cs typeface="Arial"/>
              </a:rPr>
              <a:t> </a:t>
            </a:r>
            <a:r>
              <a:rPr sz="1600" spc="-5" dirty="0">
                <a:latin typeface="Arial"/>
                <a:cs typeface="Arial"/>
              </a:rPr>
              <a:t>years, </a:t>
            </a:r>
            <a:r>
              <a:rPr lang="en-US" sz="1600" spc="-5" dirty="0">
                <a:latin typeface="Arial"/>
                <a:cs typeface="Arial"/>
              </a:rPr>
              <a:t>there is a monthly premium up to $518*, </a:t>
            </a:r>
            <a:r>
              <a:rPr sz="1600" spc="-5" dirty="0">
                <a:latin typeface="Arial"/>
                <a:cs typeface="Arial"/>
              </a:rPr>
              <a:t>your monthly premium is set by a Medicare formula.</a:t>
            </a:r>
          </a:p>
        </p:txBody>
      </p:sp>
      <p:sp>
        <p:nvSpPr>
          <p:cNvPr id="40" name="object 9">
            <a:extLst>
              <a:ext uri="{FF2B5EF4-FFF2-40B4-BE49-F238E27FC236}">
                <a16:creationId xmlns:a16="http://schemas.microsoft.com/office/drawing/2014/main" id="{23B85FCF-3B78-4E6A-94F2-CD1A461E27A8}"/>
              </a:ext>
            </a:extLst>
          </p:cNvPr>
          <p:cNvSpPr/>
          <p:nvPr/>
        </p:nvSpPr>
        <p:spPr>
          <a:xfrm>
            <a:off x="623290" y="914405"/>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dirty="0"/>
          </a:p>
        </p:txBody>
      </p:sp>
      <p:sp>
        <p:nvSpPr>
          <p:cNvPr id="61" name="object 29">
            <a:extLst>
              <a:ext uri="{FF2B5EF4-FFF2-40B4-BE49-F238E27FC236}">
                <a16:creationId xmlns:a16="http://schemas.microsoft.com/office/drawing/2014/main" id="{1FCBAF4C-E07D-4EF8-9970-562BB1B4D319}"/>
              </a:ext>
            </a:extLst>
          </p:cNvPr>
          <p:cNvSpPr/>
          <p:nvPr/>
        </p:nvSpPr>
        <p:spPr>
          <a:xfrm>
            <a:off x="1186472" y="317959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67" name="object 35">
            <a:extLst>
              <a:ext uri="{FF2B5EF4-FFF2-40B4-BE49-F238E27FC236}">
                <a16:creationId xmlns:a16="http://schemas.microsoft.com/office/drawing/2014/main" id="{FA2ED650-4AE9-47D9-9E88-18966C840FE2}"/>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71" name="object 39">
            <a:extLst>
              <a:ext uri="{FF2B5EF4-FFF2-40B4-BE49-F238E27FC236}">
                <a16:creationId xmlns:a16="http://schemas.microsoft.com/office/drawing/2014/main" id="{2D4C6600-3DE6-4840-AD5D-4EAB518FA8E8}"/>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pic>
        <p:nvPicPr>
          <p:cNvPr id="107" name="Graphic 106">
            <a:extLst>
              <a:ext uri="{FF2B5EF4-FFF2-40B4-BE49-F238E27FC236}">
                <a16:creationId xmlns:a16="http://schemas.microsoft.com/office/drawing/2014/main" id="{647C2CE4-A602-42F7-AB3E-5ADB7B315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939" y="1249798"/>
            <a:ext cx="1390152" cy="1141910"/>
          </a:xfrm>
          <a:prstGeom prst="rect">
            <a:avLst/>
          </a:prstGeom>
        </p:spPr>
      </p:pic>
      <p:pic>
        <p:nvPicPr>
          <p:cNvPr id="108" name="Graphic 107">
            <a:extLst>
              <a:ext uri="{FF2B5EF4-FFF2-40B4-BE49-F238E27FC236}">
                <a16:creationId xmlns:a16="http://schemas.microsoft.com/office/drawing/2014/main" id="{54545398-4FC6-4901-A0B2-6C31782AB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3327292"/>
            <a:ext cx="527569" cy="527569"/>
          </a:xfrm>
          <a:prstGeom prst="rect">
            <a:avLst/>
          </a:prstGeom>
        </p:spPr>
      </p:pic>
      <p:grpSp>
        <p:nvGrpSpPr>
          <p:cNvPr id="109" name="Group 108">
            <a:extLst>
              <a:ext uri="{FF2B5EF4-FFF2-40B4-BE49-F238E27FC236}">
                <a16:creationId xmlns:a16="http://schemas.microsoft.com/office/drawing/2014/main" id="{8F2972BB-C3F4-478F-B84E-E030F1B39ACB}"/>
              </a:ext>
            </a:extLst>
          </p:cNvPr>
          <p:cNvGrpSpPr>
            <a:grpSpLocks noChangeAspect="1"/>
          </p:cNvGrpSpPr>
          <p:nvPr/>
        </p:nvGrpSpPr>
        <p:grpSpPr>
          <a:xfrm>
            <a:off x="1490509" y="4467373"/>
            <a:ext cx="214886" cy="526378"/>
            <a:chOff x="9257554" y="-500162"/>
            <a:chExt cx="1512220" cy="3704277"/>
          </a:xfrm>
        </p:grpSpPr>
        <p:sp>
          <p:nvSpPr>
            <p:cNvPr id="110" name="Rectangle: Top Corners Rounded 109">
              <a:extLst>
                <a:ext uri="{FF2B5EF4-FFF2-40B4-BE49-F238E27FC236}">
                  <a16:creationId xmlns:a16="http://schemas.microsoft.com/office/drawing/2014/main" id="{869FD091-0765-4089-8C54-60078316379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11" name="Graphic 110">
              <a:extLst>
                <a:ext uri="{FF2B5EF4-FFF2-40B4-BE49-F238E27FC236}">
                  <a16:creationId xmlns:a16="http://schemas.microsoft.com/office/drawing/2014/main" id="{5D7695CC-D90E-43D9-9888-EE5F9871D16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12" name="Graphic 111">
              <a:extLst>
                <a:ext uri="{FF2B5EF4-FFF2-40B4-BE49-F238E27FC236}">
                  <a16:creationId xmlns:a16="http://schemas.microsoft.com/office/drawing/2014/main" id="{00D68EB5-67F7-40F9-A268-93901FC7F99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5" name="Group 4">
            <a:extLst>
              <a:ext uri="{FF2B5EF4-FFF2-40B4-BE49-F238E27FC236}">
                <a16:creationId xmlns:a16="http://schemas.microsoft.com/office/drawing/2014/main" id="{9EF8380C-BE5F-4EB6-A152-5A886CB53EBD}"/>
              </a:ext>
            </a:extLst>
          </p:cNvPr>
          <p:cNvGrpSpPr/>
          <p:nvPr/>
        </p:nvGrpSpPr>
        <p:grpSpPr>
          <a:xfrm>
            <a:off x="1389673" y="5567844"/>
            <a:ext cx="416559" cy="604405"/>
            <a:chOff x="9611652" y="3351258"/>
            <a:chExt cx="752589" cy="1091968"/>
          </a:xfrm>
        </p:grpSpPr>
        <p:pic>
          <p:nvPicPr>
            <p:cNvPr id="113" name="Graphic 112">
              <a:extLst>
                <a:ext uri="{FF2B5EF4-FFF2-40B4-BE49-F238E27FC236}">
                  <a16:creationId xmlns:a16="http://schemas.microsoft.com/office/drawing/2014/main" id="{BC60C0B1-D337-4522-B77D-3D1E8D4B5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114" name="Graphic 113">
              <a:extLst>
                <a:ext uri="{FF2B5EF4-FFF2-40B4-BE49-F238E27FC236}">
                  <a16:creationId xmlns:a16="http://schemas.microsoft.com/office/drawing/2014/main" id="{8DD38A9A-34A7-4B45-AB4E-3248B2265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115" name="Group 114">
              <a:extLst>
                <a:ext uri="{FF2B5EF4-FFF2-40B4-BE49-F238E27FC236}">
                  <a16:creationId xmlns:a16="http://schemas.microsoft.com/office/drawing/2014/main" id="{0636AF45-BF78-47A2-9236-E6DD332EC1BB}"/>
                </a:ext>
              </a:extLst>
            </p:cNvPr>
            <p:cNvGrpSpPr>
              <a:grpSpLocks noChangeAspect="1"/>
            </p:cNvGrpSpPr>
            <p:nvPr/>
          </p:nvGrpSpPr>
          <p:grpSpPr>
            <a:xfrm>
              <a:off x="10197218" y="4040890"/>
              <a:ext cx="164248" cy="402336"/>
              <a:chOff x="9257554" y="-500162"/>
              <a:chExt cx="1512220" cy="3704277"/>
            </a:xfrm>
          </p:grpSpPr>
          <p:sp>
            <p:nvSpPr>
              <p:cNvPr id="116" name="Rectangle: Top Corners Rounded 115">
                <a:extLst>
                  <a:ext uri="{FF2B5EF4-FFF2-40B4-BE49-F238E27FC236}">
                    <a16:creationId xmlns:a16="http://schemas.microsoft.com/office/drawing/2014/main" id="{0F4B5EBB-6960-44DF-B998-7CA6D4CB696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17" name="Graphic 116">
                <a:extLst>
                  <a:ext uri="{FF2B5EF4-FFF2-40B4-BE49-F238E27FC236}">
                    <a16:creationId xmlns:a16="http://schemas.microsoft.com/office/drawing/2014/main" id="{E68ADB9E-4F0E-49AA-9097-78B0856DDCA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18" name="Graphic 117">
                <a:extLst>
                  <a:ext uri="{FF2B5EF4-FFF2-40B4-BE49-F238E27FC236}">
                    <a16:creationId xmlns:a16="http://schemas.microsoft.com/office/drawing/2014/main" id="{A984BE4B-937E-44E3-8DCD-778088BA7DE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sp>
        <p:nvSpPr>
          <p:cNvPr id="24" name="TextBox 23">
            <a:extLst>
              <a:ext uri="{FF2B5EF4-FFF2-40B4-BE49-F238E27FC236}">
                <a16:creationId xmlns:a16="http://schemas.microsoft.com/office/drawing/2014/main" id="{64E9BBB3-2BEB-476A-ACBD-9D60C1568C85}"/>
              </a:ext>
            </a:extLst>
          </p:cNvPr>
          <p:cNvSpPr txBox="1"/>
          <p:nvPr/>
        </p:nvSpPr>
        <p:spPr>
          <a:xfrm>
            <a:off x="3613921" y="5835398"/>
            <a:ext cx="4206240" cy="246221"/>
          </a:xfrm>
          <a:prstGeom prst="rect">
            <a:avLst/>
          </a:prstGeom>
          <a:noFill/>
        </p:spPr>
        <p:txBody>
          <a:bodyPr wrap="square" rtlCol="0">
            <a:spAutoFit/>
          </a:bodyPr>
          <a:lstStyle/>
          <a:p>
            <a:r>
              <a:rPr lang="en-US" sz="1000" dirty="0"/>
              <a:t>* Amount is for 2025</a:t>
            </a:r>
          </a:p>
        </p:txBody>
      </p:sp>
      <p:pic>
        <p:nvPicPr>
          <p:cNvPr id="25" name="Graphic 24">
            <a:extLst>
              <a:ext uri="{FF2B5EF4-FFF2-40B4-BE49-F238E27FC236}">
                <a16:creationId xmlns:a16="http://schemas.microsoft.com/office/drawing/2014/main" id="{60B891E6-27EE-4371-89EA-3E7E41FCD3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81CF1665-02D7-4BF2-AE66-1A191D2A5D52}"/>
              </a:ext>
            </a:extLst>
          </p:cNvPr>
          <p:cNvSpPr>
            <a:spLocks noGrp="1"/>
          </p:cNvSpPr>
          <p:nvPr>
            <p:ph type="sldNum" sz="quarter" idx="12"/>
          </p:nvPr>
        </p:nvSpPr>
        <p:spPr/>
        <p:txBody>
          <a:bodyPr/>
          <a:lstStyle/>
          <a:p>
            <a:fld id="{2723C7C7-B0FF-451D-99FE-9EA893039DFB}" type="slidenum">
              <a:rPr lang="en-US" smtClean="0"/>
              <a:pPr/>
              <a:t>6</a:t>
            </a:fld>
            <a:endParaRPr lang="en-US" dirty="0"/>
          </a:p>
        </p:txBody>
      </p:sp>
    </p:spTree>
    <p:extLst>
      <p:ext uri="{BB962C8B-B14F-4D97-AF65-F5344CB8AC3E}">
        <p14:creationId xmlns:p14="http://schemas.microsoft.com/office/powerpoint/2010/main" val="7116341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1894"/>
            <a:ext cx="5111179" cy="421640"/>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B: </a:t>
            </a:r>
            <a:r>
              <a:rPr sz="2600" b="1" spc="-5" dirty="0">
                <a:solidFill>
                  <a:srgbClr val="0070C0"/>
                </a:solidFill>
              </a:rPr>
              <a:t>Medical</a:t>
            </a:r>
            <a:r>
              <a:rPr sz="2600" b="1" spc="-95" dirty="0">
                <a:solidFill>
                  <a:srgbClr val="0070C0"/>
                </a:solidFill>
              </a:rPr>
              <a:t> </a:t>
            </a:r>
            <a:r>
              <a:rPr sz="2600" b="1" dirty="0">
                <a:solidFill>
                  <a:srgbClr val="0070C0"/>
                </a:solidFill>
              </a:rPr>
              <a:t>Insurance</a:t>
            </a:r>
          </a:p>
        </p:txBody>
      </p:sp>
      <p:sp>
        <p:nvSpPr>
          <p:cNvPr id="26" name="object 7">
            <a:extLst>
              <a:ext uri="{FF2B5EF4-FFF2-40B4-BE49-F238E27FC236}">
                <a16:creationId xmlns:a16="http://schemas.microsoft.com/office/drawing/2014/main" id="{0B5DBBCD-EAC9-493B-AD1F-25C1F4936827}"/>
              </a:ext>
            </a:extLst>
          </p:cNvPr>
          <p:cNvSpPr txBox="1"/>
          <p:nvPr/>
        </p:nvSpPr>
        <p:spPr>
          <a:xfrm>
            <a:off x="3541115" y="1274111"/>
            <a:ext cx="7800340" cy="4921604"/>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6525" indent="-123825">
              <a:lnSpc>
                <a:spcPct val="100000"/>
              </a:lnSpc>
              <a:spcBef>
                <a:spcPts val="980"/>
              </a:spcBef>
              <a:buChar char="•"/>
              <a:tabLst>
                <a:tab pos="140335" algn="l"/>
              </a:tabLst>
            </a:pPr>
            <a:r>
              <a:rPr sz="1600" spc="-5" dirty="0">
                <a:latin typeface="Arial"/>
                <a:cs typeface="Arial"/>
              </a:rPr>
              <a:t>Helps </a:t>
            </a:r>
            <a:r>
              <a:rPr sz="1600" dirty="0">
                <a:latin typeface="Arial"/>
                <a:cs typeface="Arial"/>
              </a:rPr>
              <a:t>cover </a:t>
            </a:r>
            <a:r>
              <a:rPr sz="1600" spc="-5" dirty="0">
                <a:latin typeface="Arial"/>
                <a:cs typeface="Arial"/>
              </a:rPr>
              <a:t>doctors’ and other health </a:t>
            </a:r>
            <a:r>
              <a:rPr sz="1600" dirty="0">
                <a:latin typeface="Arial"/>
                <a:cs typeface="Arial"/>
              </a:rPr>
              <a:t>care </a:t>
            </a:r>
            <a:r>
              <a:rPr sz="1600" spc="-5" dirty="0">
                <a:latin typeface="Arial"/>
                <a:cs typeface="Arial"/>
              </a:rPr>
              <a:t>providers’ </a:t>
            </a:r>
            <a:r>
              <a:rPr sz="1600" dirty="0">
                <a:latin typeface="Arial"/>
                <a:cs typeface="Arial"/>
              </a:rPr>
              <a:t>services, </a:t>
            </a:r>
            <a:r>
              <a:rPr sz="1600" spc="-5" dirty="0">
                <a:latin typeface="Arial"/>
                <a:cs typeface="Arial"/>
              </a:rPr>
              <a:t>like lab and</a:t>
            </a:r>
            <a:r>
              <a:rPr sz="1600" spc="-130" dirty="0">
                <a:latin typeface="Arial"/>
                <a:cs typeface="Arial"/>
              </a:rPr>
              <a:t> </a:t>
            </a:r>
            <a:r>
              <a:rPr sz="1600" spc="-20" dirty="0">
                <a:latin typeface="Arial"/>
                <a:cs typeface="Arial"/>
              </a:rPr>
              <a:t>radiology</a:t>
            </a:r>
            <a:endParaRPr sz="1600" dirty="0">
              <a:latin typeface="Arial"/>
              <a:cs typeface="Arial"/>
            </a:endParaRPr>
          </a:p>
          <a:p>
            <a:pPr marL="136525" indent="-123825">
              <a:lnSpc>
                <a:spcPct val="100000"/>
              </a:lnSpc>
              <a:spcBef>
                <a:spcPts val="980"/>
              </a:spcBef>
              <a:buChar char="•"/>
              <a:tabLst>
                <a:tab pos="140335" algn="l"/>
              </a:tabLst>
            </a:pPr>
            <a:r>
              <a:rPr sz="1600" dirty="0">
                <a:latin typeface="Arial"/>
                <a:cs typeface="Arial"/>
              </a:rPr>
              <a:t>Outpatient care, </a:t>
            </a:r>
            <a:r>
              <a:rPr sz="1600" spc="-5" dirty="0">
                <a:latin typeface="Arial"/>
                <a:cs typeface="Arial"/>
              </a:rPr>
              <a:t>durable medical equipment, </a:t>
            </a:r>
            <a:r>
              <a:rPr lang="en-US" sz="1600" spc="-5" dirty="0">
                <a:latin typeface="Arial"/>
                <a:cs typeface="Arial"/>
              </a:rPr>
              <a:t>dialysis, </a:t>
            </a:r>
            <a:r>
              <a:rPr sz="1600" spc="-5" dirty="0">
                <a:latin typeface="Arial"/>
                <a:cs typeface="Arial"/>
              </a:rPr>
              <a:t>and </a:t>
            </a:r>
            <a:r>
              <a:rPr lang="en-US" sz="1600" spc="-5" dirty="0">
                <a:latin typeface="Arial"/>
                <a:cs typeface="Arial"/>
              </a:rPr>
              <a:t>some preventive care services </a:t>
            </a:r>
            <a:r>
              <a:rPr sz="1600" spc="-5" dirty="0">
                <a:latin typeface="Arial"/>
                <a:cs typeface="Arial"/>
              </a:rPr>
              <a:t>are also</a:t>
            </a:r>
            <a:r>
              <a:rPr sz="1600" spc="-60" dirty="0">
                <a:latin typeface="Arial"/>
                <a:cs typeface="Arial"/>
              </a:rPr>
              <a:t> </a:t>
            </a:r>
            <a:r>
              <a:rPr sz="1600" dirty="0">
                <a:latin typeface="Arial"/>
                <a:cs typeface="Arial"/>
              </a:rPr>
              <a:t>covered</a:t>
            </a: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6525" marR="51435" indent="-123825">
              <a:lnSpc>
                <a:spcPct val="104200"/>
              </a:lnSpc>
              <a:spcBef>
                <a:spcPts val="894"/>
              </a:spcBef>
              <a:buChar char="•"/>
              <a:tabLst>
                <a:tab pos="137160" algn="l"/>
              </a:tabLst>
            </a:pPr>
            <a:r>
              <a:rPr sz="1600" spc="-40" dirty="0">
                <a:latin typeface="Arial"/>
                <a:cs typeface="Arial"/>
              </a:rPr>
              <a:t>Your </a:t>
            </a:r>
            <a:r>
              <a:rPr sz="1600" spc="-5" dirty="0">
                <a:latin typeface="Arial"/>
                <a:cs typeface="Arial"/>
              </a:rPr>
              <a:t>monthly premiu</a:t>
            </a:r>
            <a:r>
              <a:rPr lang="en-US" sz="1600" spc="-5" dirty="0">
                <a:latin typeface="Arial"/>
                <a:cs typeface="Arial"/>
              </a:rPr>
              <a:t>m </a:t>
            </a:r>
            <a:r>
              <a:rPr sz="1600" spc="-5" dirty="0">
                <a:latin typeface="Arial"/>
                <a:cs typeface="Arial"/>
              </a:rPr>
              <a:t>is usually deducted </a:t>
            </a:r>
            <a:r>
              <a:rPr sz="1600" dirty="0">
                <a:latin typeface="Arial"/>
                <a:cs typeface="Arial"/>
              </a:rPr>
              <a:t>from</a:t>
            </a:r>
            <a:r>
              <a:rPr lang="en-US" sz="1600" dirty="0">
                <a:latin typeface="Arial"/>
                <a:cs typeface="Arial"/>
              </a:rPr>
              <a:t> </a:t>
            </a:r>
            <a:r>
              <a:rPr sz="1600" dirty="0">
                <a:latin typeface="Arial"/>
                <a:cs typeface="Arial"/>
              </a:rPr>
              <a:t>your Social Security </a:t>
            </a:r>
            <a:r>
              <a:rPr sz="1600" spc="-5" dirty="0">
                <a:latin typeface="Arial"/>
                <a:cs typeface="Arial"/>
              </a:rPr>
              <a:t>or </a:t>
            </a:r>
            <a:r>
              <a:rPr lang="en-US" sz="1600" spc="-5" dirty="0">
                <a:latin typeface="Arial"/>
                <a:cs typeface="Arial"/>
              </a:rPr>
              <a:t>Railroad R</a:t>
            </a:r>
            <a:r>
              <a:rPr sz="1600" spc="-5" dirty="0">
                <a:latin typeface="Arial"/>
                <a:cs typeface="Arial"/>
              </a:rPr>
              <a:t>etirement</a:t>
            </a:r>
            <a:r>
              <a:rPr sz="1600" spc="-90" dirty="0">
                <a:latin typeface="Arial"/>
                <a:cs typeface="Arial"/>
              </a:rPr>
              <a:t> </a:t>
            </a:r>
            <a:r>
              <a:rPr lang="en-US" sz="1600" spc="-90" dirty="0">
                <a:latin typeface="Arial"/>
                <a:cs typeface="Arial"/>
              </a:rPr>
              <a:t>Board </a:t>
            </a:r>
            <a:r>
              <a:rPr sz="1600" dirty="0">
                <a:latin typeface="Arial"/>
                <a:cs typeface="Arial"/>
              </a:rPr>
              <a:t>check.</a:t>
            </a:r>
          </a:p>
          <a:p>
            <a:pPr marL="139700" marR="186055" indent="-127000">
              <a:lnSpc>
                <a:spcPct val="104200"/>
              </a:lnSpc>
              <a:spcBef>
                <a:spcPts val="894"/>
              </a:spcBef>
              <a:buFontTx/>
              <a:buChar char="•"/>
              <a:tabLst>
                <a:tab pos="140335" algn="l"/>
              </a:tabLst>
            </a:pPr>
            <a:r>
              <a:rPr sz="1600" spc="-5" dirty="0">
                <a:latin typeface="Arial"/>
                <a:cs typeface="Arial"/>
              </a:rPr>
              <a:t>Late enrollment penalty (LEP):</a:t>
            </a:r>
            <a:endParaRPr lang="en-US" sz="1600" spc="-5" dirty="0">
              <a:latin typeface="Arial"/>
              <a:cs typeface="Arial"/>
            </a:endParaRPr>
          </a:p>
          <a:p>
            <a:pPr marL="596900" marR="186055" lvl="1" indent="-127000">
              <a:lnSpc>
                <a:spcPct val="104200"/>
              </a:lnSpc>
              <a:spcBef>
                <a:spcPts val="894"/>
              </a:spcBef>
              <a:buFontTx/>
              <a:buChar char="•"/>
              <a:tabLst>
                <a:tab pos="140335" algn="l"/>
              </a:tabLst>
            </a:pPr>
            <a:r>
              <a:rPr sz="1600" spc="-40" dirty="0">
                <a:latin typeface="Arial"/>
                <a:cs typeface="Arial"/>
              </a:rPr>
              <a:t>Your </a:t>
            </a:r>
            <a:r>
              <a:rPr sz="1600" spc="-5" dirty="0">
                <a:latin typeface="Arial"/>
                <a:cs typeface="Arial"/>
              </a:rPr>
              <a:t>premium increases 10% </a:t>
            </a:r>
            <a:r>
              <a:rPr sz="1600" dirty="0">
                <a:latin typeface="Arial"/>
                <a:cs typeface="Arial"/>
              </a:rPr>
              <a:t>for </a:t>
            </a:r>
            <a:r>
              <a:rPr sz="1600" spc="-5" dirty="0">
                <a:latin typeface="Arial"/>
                <a:cs typeface="Arial"/>
              </a:rPr>
              <a:t>each 12-month</a:t>
            </a:r>
            <a:r>
              <a:rPr lang="en-US" sz="1600" spc="-5" dirty="0">
                <a:latin typeface="Arial"/>
                <a:cs typeface="Arial"/>
              </a:rPr>
              <a:t> </a:t>
            </a:r>
            <a:r>
              <a:rPr sz="1600" spc="-5" dirty="0">
                <a:latin typeface="Arial"/>
                <a:cs typeface="Arial"/>
              </a:rPr>
              <a:t>period </a:t>
            </a:r>
            <a:r>
              <a:rPr sz="1600" dirty="0">
                <a:latin typeface="Arial"/>
                <a:cs typeface="Arial"/>
              </a:rPr>
              <a:t>that you </a:t>
            </a:r>
            <a:r>
              <a:rPr sz="1600" spc="-5" dirty="0">
                <a:latin typeface="Arial"/>
                <a:cs typeface="Arial"/>
              </a:rPr>
              <a:t>decline </a:t>
            </a:r>
            <a:r>
              <a:rPr sz="1600" dirty="0">
                <a:latin typeface="Arial"/>
                <a:cs typeface="Arial"/>
              </a:rPr>
              <a:t>coverage. </a:t>
            </a:r>
            <a:endParaRPr lang="en-US" sz="1600" dirty="0">
              <a:latin typeface="Arial"/>
              <a:cs typeface="Arial"/>
            </a:endParaRPr>
          </a:p>
          <a:p>
            <a:pPr marL="596900" marR="186055" lvl="1" indent="-127000">
              <a:lnSpc>
                <a:spcPct val="104200"/>
              </a:lnSpc>
              <a:spcBef>
                <a:spcPts val="894"/>
              </a:spcBef>
              <a:buFontTx/>
              <a:buChar char="•"/>
              <a:tabLst>
                <a:tab pos="140335" algn="l"/>
              </a:tabLst>
            </a:pPr>
            <a:r>
              <a:rPr lang="en-US" sz="1600" dirty="0">
                <a:latin typeface="Arial" charset="0"/>
                <a:ea typeface="Arial" charset="0"/>
                <a:cs typeface="Arial" charset="0"/>
              </a:rPr>
              <a:t>Not a one-time penalty </a:t>
            </a:r>
            <a:r>
              <a:rPr lang="en-US" sz="1600" b="1" dirty="0">
                <a:latin typeface="Arial" charset="0"/>
                <a:ea typeface="Arial" charset="0"/>
                <a:cs typeface="Arial" charset="0"/>
              </a:rPr>
              <a:t>but continues throughout enrollment. </a:t>
            </a:r>
          </a:p>
          <a:p>
            <a:pPr marL="596900" marR="186055" lvl="1" indent="-127000">
              <a:lnSpc>
                <a:spcPct val="104200"/>
              </a:lnSpc>
              <a:spcBef>
                <a:spcPts val="894"/>
              </a:spcBef>
              <a:buFontTx/>
              <a:buChar char="•"/>
              <a:tabLst>
                <a:tab pos="140335" algn="l"/>
              </a:tabLst>
            </a:pPr>
            <a:r>
              <a:rPr lang="en-US" sz="1600" dirty="0">
                <a:latin typeface="Arial" charset="0"/>
                <a:ea typeface="Arial" charset="0"/>
                <a:cs typeface="Arial" charset="0"/>
              </a:rPr>
              <a:t>Not imposed if you continue to work for — and get your health coverage from — an employer or trust fund of 20 or more. </a:t>
            </a:r>
            <a:br>
              <a:rPr lang="en-US" sz="1600" dirty="0">
                <a:latin typeface="Arial" charset="0"/>
                <a:ea typeface="Arial" charset="0"/>
                <a:cs typeface="Arial" charset="0"/>
              </a:rPr>
            </a:br>
            <a:r>
              <a:rPr lang="en-US" sz="1600" dirty="0">
                <a:latin typeface="Arial" charset="0"/>
                <a:ea typeface="Arial" charset="0"/>
                <a:cs typeface="Arial" charset="0"/>
              </a:rPr>
              <a:t>(You have up to 8 months after your employment ends to enroll.)</a:t>
            </a:r>
            <a:endParaRPr lang="en-US" sz="1600" b="1" dirty="0">
              <a:latin typeface="Arial" charset="0"/>
              <a:ea typeface="Arial" charset="0"/>
              <a:cs typeface="Arial" charset="0"/>
            </a:endParaRPr>
          </a:p>
        </p:txBody>
      </p:sp>
      <p:sp>
        <p:nvSpPr>
          <p:cNvPr id="27" name="object 9">
            <a:extLst>
              <a:ext uri="{FF2B5EF4-FFF2-40B4-BE49-F238E27FC236}">
                <a16:creationId xmlns:a16="http://schemas.microsoft.com/office/drawing/2014/main" id="{7938D304-CB02-4D36-9412-34CE35F74766}"/>
              </a:ext>
            </a:extLst>
          </p:cNvPr>
          <p:cNvSpPr/>
          <p:nvPr/>
        </p:nvSpPr>
        <p:spPr>
          <a:xfrm>
            <a:off x="623290" y="2053563"/>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dirty="0"/>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53" name="object 31">
            <a:extLst>
              <a:ext uri="{FF2B5EF4-FFF2-40B4-BE49-F238E27FC236}">
                <a16:creationId xmlns:a16="http://schemas.microsoft.com/office/drawing/2014/main" id="{C2C5531F-888B-4274-A3C3-80D8D2E18C6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80" name="object 55">
            <a:extLst>
              <a:ext uri="{FF2B5EF4-FFF2-40B4-BE49-F238E27FC236}">
                <a16:creationId xmlns:a16="http://schemas.microsoft.com/office/drawing/2014/main" id="{440D1912-8A4F-4DE0-BBE3-BDA1F62682B9}"/>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84" name="Group 83">
            <a:extLst>
              <a:ext uri="{FF2B5EF4-FFF2-40B4-BE49-F238E27FC236}">
                <a16:creationId xmlns:a16="http://schemas.microsoft.com/office/drawing/2014/main" id="{70408DD9-9CEB-4484-B817-0942DAA830F2}"/>
              </a:ext>
            </a:extLst>
          </p:cNvPr>
          <p:cNvGrpSpPr>
            <a:grpSpLocks noChangeAspect="1"/>
          </p:cNvGrpSpPr>
          <p:nvPr/>
        </p:nvGrpSpPr>
        <p:grpSpPr>
          <a:xfrm>
            <a:off x="1490509" y="4467373"/>
            <a:ext cx="214886" cy="526378"/>
            <a:chOff x="9257554" y="-500162"/>
            <a:chExt cx="1512220" cy="3704277"/>
          </a:xfrm>
        </p:grpSpPr>
        <p:sp>
          <p:nvSpPr>
            <p:cNvPr id="85" name="Rectangle: Top Corners Rounded 84">
              <a:extLst>
                <a:ext uri="{FF2B5EF4-FFF2-40B4-BE49-F238E27FC236}">
                  <a16:creationId xmlns:a16="http://schemas.microsoft.com/office/drawing/2014/main" id="{835CC7D1-E667-4D6D-A9E6-40225944219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6" name="Graphic 85">
              <a:extLst>
                <a:ext uri="{FF2B5EF4-FFF2-40B4-BE49-F238E27FC236}">
                  <a16:creationId xmlns:a16="http://schemas.microsoft.com/office/drawing/2014/main" id="{FC42963A-8D5F-41B3-B7FC-522A5D0088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87" name="Graphic 86">
              <a:extLst>
                <a:ext uri="{FF2B5EF4-FFF2-40B4-BE49-F238E27FC236}">
                  <a16:creationId xmlns:a16="http://schemas.microsoft.com/office/drawing/2014/main" id="{AADCD580-5B95-4D1D-9F35-797369BC85F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88" name="Group 87">
            <a:extLst>
              <a:ext uri="{FF2B5EF4-FFF2-40B4-BE49-F238E27FC236}">
                <a16:creationId xmlns:a16="http://schemas.microsoft.com/office/drawing/2014/main" id="{C586465B-3333-4922-B234-FCFD6EB4A906}"/>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4431" y="1046329"/>
            <a:ext cx="607043" cy="498643"/>
          </a:xfrm>
          <a:prstGeom prst="rect">
            <a:avLst/>
          </a:prstGeom>
        </p:spPr>
      </p:pic>
      <p:pic>
        <p:nvPicPr>
          <p:cNvPr id="96" name="Graphic 95">
            <a:extLst>
              <a:ext uri="{FF2B5EF4-FFF2-40B4-BE49-F238E27FC236}">
                <a16:creationId xmlns:a16="http://schemas.microsoft.com/office/drawing/2014/main" id="{8CD18070-F69A-41E9-918E-89760C6421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95" y="2400968"/>
            <a:ext cx="1254641" cy="1254641"/>
          </a:xfrm>
          <a:prstGeom prst="rect">
            <a:avLst/>
          </a:prstGeom>
        </p:spPr>
      </p:pic>
      <p:pic>
        <p:nvPicPr>
          <p:cNvPr id="24" name="Graphic 23">
            <a:extLst>
              <a:ext uri="{FF2B5EF4-FFF2-40B4-BE49-F238E27FC236}">
                <a16:creationId xmlns:a16="http://schemas.microsoft.com/office/drawing/2014/main" id="{741D26D7-0A4B-4201-B96F-1A93ED425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3288B311-60DF-4B21-AB89-A0049AF9A330}"/>
              </a:ext>
            </a:extLst>
          </p:cNvPr>
          <p:cNvSpPr>
            <a:spLocks noGrp="1"/>
          </p:cNvSpPr>
          <p:nvPr>
            <p:ph type="sldNum" sz="quarter" idx="12"/>
          </p:nvPr>
        </p:nvSpPr>
        <p:spPr/>
        <p:txBody>
          <a:bodyPr/>
          <a:lstStyle/>
          <a:p>
            <a:fld id="{2723C7C7-B0FF-451D-99FE-9EA893039DFB}" type="slidenum">
              <a:rPr lang="en-US" smtClean="0"/>
              <a:pPr/>
              <a:t>7</a:t>
            </a:fld>
            <a:endParaRPr lang="en-US" dirty="0"/>
          </a:p>
        </p:txBody>
      </p:sp>
    </p:spTree>
    <p:extLst>
      <p:ext uri="{BB962C8B-B14F-4D97-AF65-F5344CB8AC3E}">
        <p14:creationId xmlns:p14="http://schemas.microsoft.com/office/powerpoint/2010/main" val="6561497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8A350B85-6834-4C7E-95EA-594E537670F0}"/>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350444" y="484072"/>
            <a:ext cx="5111179" cy="421640"/>
          </a:xfrm>
          <a:prstGeom prst="rect">
            <a:avLst/>
          </a:prstGeom>
        </p:spPr>
        <p:txBody>
          <a:bodyPr vert="horz" wrap="square" lIns="0" tIns="12700" rIns="0" bIns="0" rtlCol="0">
            <a:spAutoFit/>
          </a:bodyPr>
          <a:lstStyle/>
          <a:p>
            <a:pPr marL="12700">
              <a:lnSpc>
                <a:spcPct val="100000"/>
              </a:lnSpc>
              <a:spcBef>
                <a:spcPts val="100"/>
              </a:spcBef>
            </a:pPr>
            <a:r>
              <a:rPr sz="2600" dirty="0"/>
              <a:t>Part B: </a:t>
            </a:r>
            <a:r>
              <a:rPr sz="2600" spc="-5" dirty="0"/>
              <a:t>Medical</a:t>
            </a:r>
            <a:r>
              <a:rPr sz="2600" spc="-95" dirty="0"/>
              <a:t> </a:t>
            </a:r>
            <a:r>
              <a:rPr sz="2600" dirty="0"/>
              <a:t>Insurance</a:t>
            </a:r>
          </a:p>
        </p:txBody>
      </p:sp>
      <p:sp>
        <p:nvSpPr>
          <p:cNvPr id="27" name="object 9">
            <a:extLst>
              <a:ext uri="{FF2B5EF4-FFF2-40B4-BE49-F238E27FC236}">
                <a16:creationId xmlns:a16="http://schemas.microsoft.com/office/drawing/2014/main" id="{7938D304-CB02-4D36-9412-34CE35F74766}"/>
              </a:ext>
            </a:extLst>
          </p:cNvPr>
          <p:cNvSpPr/>
          <p:nvPr/>
        </p:nvSpPr>
        <p:spPr>
          <a:xfrm>
            <a:off x="623290" y="2053563"/>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3" name="object 31">
            <a:extLst>
              <a:ext uri="{FF2B5EF4-FFF2-40B4-BE49-F238E27FC236}">
                <a16:creationId xmlns:a16="http://schemas.microsoft.com/office/drawing/2014/main" id="{C2C5531F-888B-4274-A3C3-80D8D2E18C6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0" name="object 55">
            <a:extLst>
              <a:ext uri="{FF2B5EF4-FFF2-40B4-BE49-F238E27FC236}">
                <a16:creationId xmlns:a16="http://schemas.microsoft.com/office/drawing/2014/main" id="{440D1912-8A4F-4DE0-BBE3-BDA1F62682B9}"/>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84" name="Group 83">
            <a:extLst>
              <a:ext uri="{FF2B5EF4-FFF2-40B4-BE49-F238E27FC236}">
                <a16:creationId xmlns:a16="http://schemas.microsoft.com/office/drawing/2014/main" id="{70408DD9-9CEB-4484-B817-0942DAA830F2}"/>
              </a:ext>
            </a:extLst>
          </p:cNvPr>
          <p:cNvGrpSpPr>
            <a:grpSpLocks noChangeAspect="1"/>
          </p:cNvGrpSpPr>
          <p:nvPr/>
        </p:nvGrpSpPr>
        <p:grpSpPr>
          <a:xfrm>
            <a:off x="1490509" y="4467373"/>
            <a:ext cx="214886" cy="526378"/>
            <a:chOff x="9257554" y="-500162"/>
            <a:chExt cx="1512220" cy="3704277"/>
          </a:xfrm>
        </p:grpSpPr>
        <p:sp>
          <p:nvSpPr>
            <p:cNvPr id="85" name="Rectangle: Top Corners Rounded 84">
              <a:extLst>
                <a:ext uri="{FF2B5EF4-FFF2-40B4-BE49-F238E27FC236}">
                  <a16:creationId xmlns:a16="http://schemas.microsoft.com/office/drawing/2014/main" id="{835CC7D1-E667-4D6D-A9E6-40225944219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86" name="Graphic 85">
              <a:extLst>
                <a:ext uri="{FF2B5EF4-FFF2-40B4-BE49-F238E27FC236}">
                  <a16:creationId xmlns:a16="http://schemas.microsoft.com/office/drawing/2014/main" id="{FC42963A-8D5F-41B3-B7FC-522A5D0088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87" name="Graphic 86">
              <a:extLst>
                <a:ext uri="{FF2B5EF4-FFF2-40B4-BE49-F238E27FC236}">
                  <a16:creationId xmlns:a16="http://schemas.microsoft.com/office/drawing/2014/main" id="{AADCD580-5B95-4D1D-9F35-797369BC85F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88" name="Group 87">
            <a:extLst>
              <a:ext uri="{FF2B5EF4-FFF2-40B4-BE49-F238E27FC236}">
                <a16:creationId xmlns:a16="http://schemas.microsoft.com/office/drawing/2014/main" id="{C586465B-3333-4922-B234-FCFD6EB4A906}"/>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US" sz="1600" b="1" i="0" u="none" strike="noStrike" kern="1200" cap="none" spc="-20" normalizeH="0" baseline="0" noProof="0" dirty="0">
                  <a:ln>
                    <a:noFill/>
                  </a:ln>
                  <a:solidFill>
                    <a:prstClr val="black"/>
                  </a:solidFill>
                  <a:effectLst/>
                  <a:uLnTx/>
                  <a:uFillTx/>
                  <a:latin typeface="Arial" panose="020B0604020202020204"/>
                  <a:ea typeface="+mn-ea"/>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4431" y="1046329"/>
            <a:ext cx="607043" cy="498643"/>
          </a:xfrm>
          <a:prstGeom prst="rect">
            <a:avLst/>
          </a:prstGeom>
        </p:spPr>
      </p:pic>
      <p:pic>
        <p:nvPicPr>
          <p:cNvPr id="96" name="Graphic 95">
            <a:extLst>
              <a:ext uri="{FF2B5EF4-FFF2-40B4-BE49-F238E27FC236}">
                <a16:creationId xmlns:a16="http://schemas.microsoft.com/office/drawing/2014/main" id="{8CD18070-F69A-41E9-918E-89760C6421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95" y="2400968"/>
            <a:ext cx="1254641" cy="1254641"/>
          </a:xfrm>
          <a:prstGeom prst="rect">
            <a:avLst/>
          </a:prstGeom>
        </p:spPr>
      </p:pic>
      <p:sp>
        <p:nvSpPr>
          <p:cNvPr id="28" name="object 8">
            <a:extLst>
              <a:ext uri="{FF2B5EF4-FFF2-40B4-BE49-F238E27FC236}">
                <a16:creationId xmlns:a16="http://schemas.microsoft.com/office/drawing/2014/main" id="{F58109F0-D72A-4576-AFAC-E7A7F45EAB0F}"/>
              </a:ext>
            </a:extLst>
          </p:cNvPr>
          <p:cNvSpPr txBox="1"/>
          <p:nvPr/>
        </p:nvSpPr>
        <p:spPr>
          <a:xfrm>
            <a:off x="3335835" y="1043910"/>
            <a:ext cx="6687184" cy="26924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600" b="1" i="0" u="none" strike="noStrike" kern="1200" cap="none" spc="-5" normalizeH="0" baseline="0" noProof="0" dirty="0">
                <a:ln>
                  <a:noFill/>
                </a:ln>
                <a:solidFill>
                  <a:srgbClr val="003B71"/>
                </a:solidFill>
                <a:effectLst/>
                <a:uLnTx/>
                <a:uFillTx/>
                <a:latin typeface="Arial"/>
                <a:ea typeface="+mn-ea"/>
                <a:cs typeface="Arial"/>
              </a:rPr>
              <a:t>2025 Medicare Part B Monthly Premiums*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11">
            <a:extLst>
              <a:ext uri="{FF2B5EF4-FFF2-40B4-BE49-F238E27FC236}">
                <a16:creationId xmlns:a16="http://schemas.microsoft.com/office/drawing/2014/main" id="{D75EFEB9-063D-4464-984B-85CAEF47D4D2}"/>
              </a:ext>
            </a:extLst>
          </p:cNvPr>
          <p:cNvSpPr txBox="1"/>
          <p:nvPr/>
        </p:nvSpPr>
        <p:spPr>
          <a:xfrm>
            <a:off x="3335835" y="5654043"/>
            <a:ext cx="8746437" cy="966931"/>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Modified adjusted gross income as reported on your 2023 IRS tax return.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You will pay this Standard amount if you 1) enroll in Part B for the first time in 2025, </a:t>
            </a:r>
            <a:b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2) do not get Social Security benefits, 3) are directly billed for your Part B premiums. </a:t>
            </a:r>
            <a:b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See </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medicare.gov</a:t>
            </a:r>
            <a:r>
              <a:rPr lang="en-US" sz="1000" b="1" dirty="0">
                <a:solidFill>
                  <a:prstClr val="black"/>
                </a:solidFill>
                <a:latin typeface="Arial" panose="020B0604020202020204"/>
              </a:rPr>
              <a:t>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for complete details. </a:t>
            </a:r>
            <a:b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*Note:</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The above dollar amounts are for 2025 and may change in 2026.</a:t>
            </a:r>
          </a:p>
        </p:txBody>
      </p:sp>
      <p:graphicFrame>
        <p:nvGraphicFramePr>
          <p:cNvPr id="26" name="object 10">
            <a:extLst>
              <a:ext uri="{FF2B5EF4-FFF2-40B4-BE49-F238E27FC236}">
                <a16:creationId xmlns:a16="http://schemas.microsoft.com/office/drawing/2014/main" id="{F846E800-8B6F-4E34-AB56-641E2B40A5D7}"/>
              </a:ext>
            </a:extLst>
          </p:cNvPr>
          <p:cNvGraphicFramePr>
            <a:graphicFrameLocks noGrp="1"/>
          </p:cNvGraphicFramePr>
          <p:nvPr/>
        </p:nvGraphicFramePr>
        <p:xfrm>
          <a:off x="3192798" y="1388725"/>
          <a:ext cx="4941388" cy="3868040"/>
        </p:xfrm>
        <a:graphic>
          <a:graphicData uri="http://schemas.openxmlformats.org/drawingml/2006/table">
            <a:tbl>
              <a:tblPr firstRow="1" bandRow="1">
                <a:tableStyleId>{2D5ABB26-0587-4C30-8999-92F81FD0307C}</a:tableStyleId>
              </a:tblPr>
              <a:tblGrid>
                <a:gridCol w="2033319">
                  <a:extLst>
                    <a:ext uri="{9D8B030D-6E8A-4147-A177-3AD203B41FA5}">
                      <a16:colId xmlns:a16="http://schemas.microsoft.com/office/drawing/2014/main" val="20000"/>
                    </a:ext>
                  </a:extLst>
                </a:gridCol>
                <a:gridCol w="1795468">
                  <a:extLst>
                    <a:ext uri="{9D8B030D-6E8A-4147-A177-3AD203B41FA5}">
                      <a16:colId xmlns:a16="http://schemas.microsoft.com/office/drawing/2014/main" val="20001"/>
                    </a:ext>
                  </a:extLst>
                </a:gridCol>
                <a:gridCol w="1112601">
                  <a:extLst>
                    <a:ext uri="{9D8B030D-6E8A-4147-A177-3AD203B41FA5}">
                      <a16:colId xmlns:a16="http://schemas.microsoft.com/office/drawing/2014/main" val="20002"/>
                    </a:ext>
                  </a:extLst>
                </a:gridCol>
              </a:tblGrid>
              <a:tr h="554166">
                <a:tc>
                  <a:txBody>
                    <a:bodyPr/>
                    <a:lstStyle/>
                    <a:p>
                      <a:pPr marL="169545">
                        <a:lnSpc>
                          <a:spcPct val="100000"/>
                        </a:lnSpc>
                        <a:spcBef>
                          <a:spcPts val="765"/>
                        </a:spcBef>
                      </a:pPr>
                      <a:r>
                        <a:rPr lang="en-US" sz="1600" dirty="0">
                          <a:solidFill>
                            <a:srgbClr val="FFFFFF"/>
                          </a:solidFill>
                          <a:latin typeface="+mn-lt"/>
                          <a:cs typeface="Arial"/>
                        </a:rPr>
                        <a:t>Your yearly income</a:t>
                      </a:r>
                      <a:r>
                        <a:rPr lang="en-US" sz="1600" baseline="30000" dirty="0">
                          <a:solidFill>
                            <a:srgbClr val="FFFFFF"/>
                          </a:solidFill>
                          <a:latin typeface="+mn-lt"/>
                          <a:cs typeface="Arial"/>
                        </a:rPr>
                        <a:t>†</a:t>
                      </a:r>
                      <a:endParaRPr sz="1600" baseline="30000" dirty="0">
                        <a:latin typeface="Arial"/>
                        <a:cs typeface="Arial"/>
                      </a:endParaRPr>
                    </a:p>
                  </a:txBody>
                  <a:tcPr marL="0" marR="0" marT="0" marB="0" anchor="ctr">
                    <a:lnL w="3175">
                      <a:solidFill>
                        <a:srgbClr val="000000"/>
                      </a:solidFill>
                      <a:prstDash val="solid"/>
                    </a:lnL>
                    <a:lnR w="12700" cap="flat" cmpd="sng" algn="ctr">
                      <a:no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endParaRPr sz="16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lvl="0" algn="l">
                        <a:lnSpc>
                          <a:spcPct val="100000"/>
                        </a:lnSpc>
                        <a:spcBef>
                          <a:spcPts val="765"/>
                        </a:spcBef>
                      </a:pPr>
                      <a:r>
                        <a:rPr lang="en-US" sz="1600" dirty="0">
                          <a:solidFill>
                            <a:srgbClr val="FFFFFF"/>
                          </a:solidFill>
                          <a:latin typeface="+mn-lt"/>
                          <a:cs typeface="Arial"/>
                        </a:rPr>
                        <a:t>You pay</a:t>
                      </a:r>
                    </a:p>
                  </a:txBody>
                  <a:tcPr marL="0" marR="0" marT="0" marB="0" anchor="ctr">
                    <a:lnL w="12700" cap="flat" cmpd="sng" algn="ctr">
                      <a:solidFill>
                        <a:schemeClr val="bg1"/>
                      </a:solidFill>
                      <a:prstDash val="solid"/>
                      <a:round/>
                      <a:headEnd type="none" w="med" len="med"/>
                      <a:tailEnd type="none" w="med" len="med"/>
                    </a:lnL>
                    <a:lnR w="3175">
                      <a:solidFill>
                        <a:srgbClr val="000000"/>
                      </a:solidFill>
                      <a:prstDash val="solid"/>
                    </a:lnR>
                    <a:lnB w="3175">
                      <a:solidFill>
                        <a:srgbClr val="000000"/>
                      </a:solidFill>
                      <a:prstDash val="solid"/>
                    </a:lnB>
                    <a:solidFill>
                      <a:schemeClr val="accent1"/>
                    </a:solidFill>
                  </a:tcPr>
                </a:tc>
                <a:extLst>
                  <a:ext uri="{0D108BD9-81ED-4DB2-BD59-A6C34878D82A}">
                    <a16:rowId xmlns:a16="http://schemas.microsoft.com/office/drawing/2014/main" val="875300727"/>
                  </a:ext>
                </a:extLst>
              </a:tr>
              <a:tr h="553738">
                <a:tc>
                  <a:txBody>
                    <a:bodyPr/>
                    <a:lstStyle/>
                    <a:p>
                      <a:pPr marL="169545">
                        <a:lnSpc>
                          <a:spcPct val="100000"/>
                        </a:lnSpc>
                        <a:spcBef>
                          <a:spcPts val="765"/>
                        </a:spcBef>
                      </a:pPr>
                      <a:r>
                        <a:rPr lang="en-US" sz="1300" spc="-5" dirty="0">
                          <a:latin typeface="Arial"/>
                          <a:cs typeface="Arial"/>
                        </a:rPr>
                        <a:t>Single-Standard</a:t>
                      </a:r>
                      <a:r>
                        <a:rPr lang="en-US" sz="1300" spc="-5" baseline="30000" dirty="0">
                          <a:latin typeface="Arial"/>
                          <a:cs typeface="Arial"/>
                        </a:rPr>
                        <a:t>‡</a:t>
                      </a:r>
                      <a:br>
                        <a:rPr lang="en-US" sz="1300" spc="-5" dirty="0">
                          <a:latin typeface="Arial"/>
                          <a:cs typeface="Arial"/>
                        </a:rPr>
                      </a:br>
                      <a:r>
                        <a:rPr lang="en-US" sz="1300" spc="-5" dirty="0">
                          <a:latin typeface="Arial"/>
                          <a:cs typeface="Arial"/>
                        </a:rPr>
                        <a:t>Married couple-standard</a:t>
                      </a:r>
                      <a:r>
                        <a:rPr lang="en-US" sz="1300" spc="-5" baseline="30000" dirty="0">
                          <a:latin typeface="+mn-lt"/>
                          <a:cs typeface="Arial"/>
                        </a:rPr>
                        <a:t>‡</a:t>
                      </a:r>
                      <a:endParaRPr sz="1300" dirty="0">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gn="l">
                        <a:lnSpc>
                          <a:spcPct val="100000"/>
                        </a:lnSpc>
                        <a:spcBef>
                          <a:spcPts val="765"/>
                        </a:spcBef>
                      </a:pPr>
                      <a:r>
                        <a:rPr lang="en-US" sz="1200" spc="-5" dirty="0">
                          <a:solidFill>
                            <a:schemeClr val="tx1"/>
                          </a:solidFill>
                          <a:latin typeface="Arial" panose="020B0604020202020204" pitchFamily="34" charset="0"/>
                          <a:cs typeface="Arial" panose="020B0604020202020204" pitchFamily="34" charset="0"/>
                        </a:rPr>
                        <a:t>$106,000 </a:t>
                      </a:r>
                      <a:r>
                        <a:rPr sz="1200" spc="-5" dirty="0">
                          <a:solidFill>
                            <a:schemeClr val="tx1"/>
                          </a:solidFill>
                          <a:latin typeface="Arial" panose="020B0604020202020204" pitchFamily="34" charset="0"/>
                          <a:cs typeface="Arial" panose="020B0604020202020204" pitchFamily="34" charset="0"/>
                        </a:rPr>
                        <a:t>or</a:t>
                      </a:r>
                      <a:r>
                        <a:rPr sz="1200" spc="-95" dirty="0">
                          <a:solidFill>
                            <a:schemeClr val="tx1"/>
                          </a:solidFill>
                          <a:latin typeface="Arial" panose="020B0604020202020204" pitchFamily="34" charset="0"/>
                          <a:cs typeface="Arial" panose="020B0604020202020204" pitchFamily="34" charset="0"/>
                        </a:rPr>
                        <a:t> </a:t>
                      </a:r>
                      <a:r>
                        <a:rPr sz="1200" spc="-5" dirty="0">
                          <a:solidFill>
                            <a:schemeClr val="tx1"/>
                          </a:solidFill>
                          <a:latin typeface="Arial" panose="020B0604020202020204" pitchFamily="34" charset="0"/>
                          <a:cs typeface="Arial" panose="020B0604020202020204" pitchFamily="34" charset="0"/>
                        </a:rPr>
                        <a:t>less</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$212,000 or less</a:t>
                      </a:r>
                      <a:endParaRPr sz="1200" dirty="0">
                        <a:solidFill>
                          <a:schemeClr val="tx1"/>
                        </a:solidFill>
                        <a:latin typeface="Arial" panose="020B0604020202020204" pitchFamily="34" charset="0"/>
                        <a:cs typeface="Arial" panose="020B0604020202020204" pitchFamily="34" charset="0"/>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lang="en-US" sz="1400" b="1" spc="-5" dirty="0">
                          <a:solidFill>
                            <a:schemeClr val="tx1"/>
                          </a:solidFill>
                          <a:latin typeface="Arial" panose="020B0604020202020204" pitchFamily="34" charset="0"/>
                          <a:cs typeface="Arial" panose="020B0604020202020204" pitchFamily="34" charset="0"/>
                        </a:rPr>
                        <a:t>$185.00</a:t>
                      </a:r>
                      <a:r>
                        <a:rPr lang="en-US" sz="1400" spc="-5" baseline="30000" dirty="0">
                          <a:solidFill>
                            <a:schemeClr val="tx1"/>
                          </a:solidFill>
                          <a:latin typeface="Arial" panose="020B0604020202020204" pitchFamily="34" charset="0"/>
                          <a:cs typeface="Arial" panose="020B0604020202020204" pitchFamily="34" charset="0"/>
                        </a:rPr>
                        <a:t>‡</a:t>
                      </a:r>
                      <a:endParaRPr sz="1400" baseline="0" dirty="0">
                        <a:solidFill>
                          <a:schemeClr val="tx1"/>
                        </a:solidFill>
                        <a:latin typeface="Arial" panose="020B0604020202020204" pitchFamily="34" charset="0"/>
                        <a:cs typeface="Arial" panose="020B0604020202020204" pitchFamily="34" charset="0"/>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solidFill>
                      <a:srgbClr val="D4EAF9"/>
                    </a:solidFill>
                  </a:tcPr>
                </a:tc>
                <a:extLst>
                  <a:ext uri="{0D108BD9-81ED-4DB2-BD59-A6C34878D82A}">
                    <a16:rowId xmlns:a16="http://schemas.microsoft.com/office/drawing/2014/main" val="10000"/>
                  </a:ext>
                </a:extLst>
              </a:tr>
              <a:tr h="551600">
                <a:tc>
                  <a:txBody>
                    <a:bodyPr/>
                    <a:lstStyle/>
                    <a:p>
                      <a:pPr marL="169545">
                        <a:lnSpc>
                          <a:spcPct val="100000"/>
                        </a:lnSpc>
                        <a:spcBef>
                          <a:spcPts val="750"/>
                        </a:spcBef>
                      </a:pPr>
                      <a:r>
                        <a:rPr lang="en-US" sz="1300" spc="-5" dirty="0">
                          <a:latin typeface="Arial"/>
                          <a:cs typeface="Arial"/>
                        </a:rPr>
                        <a:t>Single</a:t>
                      </a:r>
                      <a:br>
                        <a:rPr lang="en-US" sz="1300" spc="-5" dirty="0">
                          <a:latin typeface="Arial"/>
                          <a:cs typeface="Arial"/>
                        </a:rPr>
                      </a:br>
                      <a:r>
                        <a:rPr lang="en-US" sz="1300" spc="-5" dirty="0">
                          <a:latin typeface="Arial"/>
                          <a:cs typeface="Arial"/>
                        </a:rPr>
                        <a:t>Married couple</a:t>
                      </a: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0"/>
                        </a:spcBef>
                      </a:pP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106,001 - $133,000 </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$212,001 - $266,000 </a:t>
                      </a:r>
                      <a:endParaRPr sz="1200" dirty="0">
                        <a:solidFill>
                          <a:schemeClr val="tx1"/>
                        </a:solidFill>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lang="en-US" sz="1400" b="1" spc="-5" dirty="0">
                          <a:solidFill>
                            <a:schemeClr val="tx1"/>
                          </a:solidFill>
                          <a:latin typeface="Arial" panose="020B0604020202020204" pitchFamily="34" charset="0"/>
                          <a:cs typeface="Arial" panose="020B0604020202020204" pitchFamily="34" charset="0"/>
                        </a:rPr>
                        <a:t>$259.00</a:t>
                      </a: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1"/>
                  </a:ext>
                </a:extLst>
              </a:tr>
              <a:tr h="551600">
                <a:tc>
                  <a:txBody>
                    <a:bodyPr/>
                    <a:lstStyle/>
                    <a:p>
                      <a:pPr marL="169545">
                        <a:lnSpc>
                          <a:spcPct val="100000"/>
                        </a:lnSpc>
                        <a:spcBef>
                          <a:spcPts val="750"/>
                        </a:spcBef>
                      </a:pPr>
                      <a:r>
                        <a:rPr lang="en-US" sz="1300" spc="-5" dirty="0">
                          <a:latin typeface="Arial"/>
                          <a:cs typeface="Arial"/>
                        </a:rPr>
                        <a:t>Single</a:t>
                      </a:r>
                      <a:br>
                        <a:rPr lang="en-US" sz="1300" spc="-5" dirty="0">
                          <a:latin typeface="Arial"/>
                          <a:cs typeface="Arial"/>
                        </a:rPr>
                      </a:br>
                      <a:r>
                        <a:rPr lang="en-US" sz="1300" spc="-5" dirty="0">
                          <a:latin typeface="Arial"/>
                          <a:cs typeface="Arial"/>
                        </a:rPr>
                        <a:t>Married couple</a:t>
                      </a:r>
                      <a:endParaRPr sz="1300" dirty="0">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0"/>
                        </a:spcBef>
                      </a:pPr>
                      <a:r>
                        <a:rPr lang="en-US" sz="1200" spc="-5" dirty="0">
                          <a:solidFill>
                            <a:schemeClr val="tx1"/>
                          </a:solidFill>
                          <a:latin typeface="Arial" panose="020B0604020202020204" pitchFamily="34" charset="0"/>
                          <a:cs typeface="Arial" panose="020B0604020202020204" pitchFamily="34" charset="0"/>
                        </a:rPr>
                        <a:t>$133,001 - $167,000 $266,001 - $334,000 </a:t>
                      </a:r>
                      <a:endParaRPr sz="1200" dirty="0">
                        <a:solidFill>
                          <a:schemeClr val="tx1"/>
                        </a:solidFill>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lang="en-US" sz="1400" b="1" spc="-5" dirty="0">
                          <a:solidFill>
                            <a:schemeClr val="tx1"/>
                          </a:solidFill>
                          <a:latin typeface="Arial" panose="020B0604020202020204" pitchFamily="34" charset="0"/>
                          <a:cs typeface="Arial" panose="020B0604020202020204" pitchFamily="34" charset="0"/>
                        </a:rPr>
                        <a:t>$370.00</a:t>
                      </a: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2"/>
                  </a:ext>
                </a:extLst>
              </a:tr>
              <a:tr h="552312">
                <a:tc>
                  <a:txBody>
                    <a:bodyPr/>
                    <a:lstStyle/>
                    <a:p>
                      <a:pPr marL="169545">
                        <a:lnSpc>
                          <a:spcPct val="100000"/>
                        </a:lnSpc>
                        <a:spcBef>
                          <a:spcPts val="755"/>
                        </a:spcBef>
                      </a:pPr>
                      <a:r>
                        <a:rPr lang="en-US" sz="1300" spc="-5" dirty="0">
                          <a:latin typeface="Arial"/>
                          <a:cs typeface="Arial"/>
                        </a:rPr>
                        <a:t>Single</a:t>
                      </a:r>
                      <a:br>
                        <a:rPr lang="en-US" sz="1300" spc="-5" dirty="0">
                          <a:latin typeface="Arial"/>
                          <a:cs typeface="Arial"/>
                        </a:rPr>
                      </a:br>
                      <a:r>
                        <a:rPr lang="en-US" sz="1300" spc="-5" dirty="0">
                          <a:latin typeface="Arial"/>
                          <a:cs typeface="Arial"/>
                        </a:rPr>
                        <a:t>Married couple</a:t>
                      </a:r>
                      <a:endParaRPr sz="1300" dirty="0">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$167,001 - $200,000 $334,001 - $400,000 </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chemeClr val="tx1"/>
                          </a:solidFill>
                          <a:latin typeface="Arial" panose="020B0604020202020204" pitchFamily="34" charset="0"/>
                          <a:cs typeface="Arial" panose="020B0604020202020204" pitchFamily="34" charset="0"/>
                        </a:rPr>
                        <a:t>$480.90</a:t>
                      </a: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3"/>
                  </a:ext>
                </a:extLst>
              </a:tr>
              <a:tr h="552312">
                <a:tc>
                  <a:txBody>
                    <a:bodyPr/>
                    <a:lstStyle/>
                    <a:p>
                      <a:pPr marL="169545">
                        <a:lnSpc>
                          <a:spcPct val="100000"/>
                        </a:lnSpc>
                        <a:spcBef>
                          <a:spcPts val="755"/>
                        </a:spcBef>
                      </a:pPr>
                      <a:r>
                        <a:rPr lang="en-US" sz="1300" spc="-5" dirty="0">
                          <a:latin typeface="Arial"/>
                          <a:cs typeface="Arial"/>
                        </a:rPr>
                        <a:t>Single</a:t>
                      </a:r>
                      <a:br>
                        <a:rPr lang="en-US" sz="1300" spc="-5" dirty="0">
                          <a:latin typeface="Arial"/>
                          <a:cs typeface="Arial"/>
                        </a:rPr>
                      </a:br>
                      <a:r>
                        <a:rPr lang="en-US" sz="1300" spc="-5" dirty="0">
                          <a:latin typeface="Arial"/>
                          <a:cs typeface="Arial"/>
                        </a:rPr>
                        <a:t>Married couple</a:t>
                      </a:r>
                      <a:endParaRPr sz="1300" dirty="0">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$200,001 - $500,000 $400,001 - $750,000 </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chemeClr val="tx1"/>
                          </a:solidFill>
                          <a:latin typeface="Arial" panose="020B0604020202020204" pitchFamily="34" charset="0"/>
                          <a:cs typeface="Arial" panose="020B0604020202020204" pitchFamily="34" charset="0"/>
                        </a:rPr>
                        <a:t>$591.90</a:t>
                      </a: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4"/>
                  </a:ext>
                </a:extLst>
              </a:tr>
              <a:tr h="552312">
                <a:tc>
                  <a:txBody>
                    <a:bodyPr/>
                    <a:lstStyle/>
                    <a:p>
                      <a:pPr marL="169545">
                        <a:lnSpc>
                          <a:spcPct val="100000"/>
                        </a:lnSpc>
                        <a:spcBef>
                          <a:spcPts val="755"/>
                        </a:spcBef>
                      </a:pPr>
                      <a:r>
                        <a:rPr lang="en-US" sz="1300" spc="-5" dirty="0">
                          <a:latin typeface="Arial"/>
                          <a:cs typeface="Arial"/>
                        </a:rPr>
                        <a:t>Single</a:t>
                      </a:r>
                      <a:br>
                        <a:rPr lang="en-US" sz="1300" spc="-5" dirty="0">
                          <a:latin typeface="Arial"/>
                          <a:cs typeface="Arial"/>
                        </a:rPr>
                      </a:br>
                      <a:r>
                        <a:rPr lang="en-US" sz="1300" spc="-5" dirty="0">
                          <a:latin typeface="Arial"/>
                          <a:cs typeface="Arial"/>
                        </a:rPr>
                        <a:t>Married couple</a:t>
                      </a:r>
                      <a:endParaRPr sz="1300" dirty="0">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A</a:t>
                      </a:r>
                      <a:r>
                        <a:rPr sz="1200" spc="-5" dirty="0">
                          <a:solidFill>
                            <a:schemeClr val="tx1"/>
                          </a:solidFill>
                          <a:latin typeface="Arial" panose="020B0604020202020204" pitchFamily="34" charset="0"/>
                          <a:cs typeface="Arial" panose="020B0604020202020204" pitchFamily="34" charset="0"/>
                        </a:rPr>
                        <a:t>bove</a:t>
                      </a:r>
                      <a:r>
                        <a:rPr sz="1200" spc="-100" dirty="0">
                          <a:solidFill>
                            <a:schemeClr val="tx1"/>
                          </a:solidFill>
                          <a:latin typeface="Arial" panose="020B0604020202020204" pitchFamily="34" charset="0"/>
                          <a:cs typeface="Arial" panose="020B0604020202020204" pitchFamily="34" charset="0"/>
                        </a:rPr>
                        <a:t> </a:t>
                      </a:r>
                      <a:r>
                        <a:rPr lang="en-US" sz="1200" spc="-100" dirty="0">
                          <a:solidFill>
                            <a:schemeClr val="tx1"/>
                          </a:solidFill>
                          <a:latin typeface="Arial" panose="020B0604020202020204" pitchFamily="34" charset="0"/>
                          <a:cs typeface="Arial" panose="020B0604020202020204" pitchFamily="34" charset="0"/>
                        </a:rPr>
                        <a:t> </a:t>
                      </a: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50</a:t>
                      </a:r>
                      <a:r>
                        <a:rPr sz="1200" spc="-5" dirty="0">
                          <a:solidFill>
                            <a:schemeClr val="tx1"/>
                          </a:solidFill>
                          <a:latin typeface="Arial" panose="020B0604020202020204" pitchFamily="34" charset="0"/>
                          <a:cs typeface="Arial" panose="020B0604020202020204" pitchFamily="34" charset="0"/>
                        </a:rPr>
                        <a:t>0,00</a:t>
                      </a:r>
                      <a:r>
                        <a:rPr lang="en-US" sz="1200" spc="-5" dirty="0">
                          <a:solidFill>
                            <a:schemeClr val="tx1"/>
                          </a:solidFill>
                          <a:latin typeface="Arial" panose="020B0604020202020204" pitchFamily="34" charset="0"/>
                          <a:cs typeface="Arial" panose="020B0604020202020204" pitchFamily="34" charset="0"/>
                        </a:rPr>
                        <a:t>0</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Above $750,000</a:t>
                      </a:r>
                      <a:endParaRPr lang="en-US"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chemeClr val="tx1"/>
                          </a:solidFill>
                          <a:latin typeface="Arial" panose="020B0604020202020204" pitchFamily="34" charset="0"/>
                          <a:cs typeface="Arial" panose="020B0604020202020204" pitchFamily="34" charset="0"/>
                        </a:rPr>
                        <a:t>$628.90</a:t>
                      </a: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5"/>
                  </a:ext>
                </a:extLst>
              </a:tr>
            </a:tbl>
          </a:graphicData>
        </a:graphic>
      </p:graphicFrame>
      <p:graphicFrame>
        <p:nvGraphicFramePr>
          <p:cNvPr id="29" name="object 10">
            <a:extLst>
              <a:ext uri="{FF2B5EF4-FFF2-40B4-BE49-F238E27FC236}">
                <a16:creationId xmlns:a16="http://schemas.microsoft.com/office/drawing/2014/main" id="{340D58CB-9EAC-43F7-B005-AD9871573930}"/>
              </a:ext>
            </a:extLst>
          </p:cNvPr>
          <p:cNvGraphicFramePr>
            <a:graphicFrameLocks noGrp="1"/>
          </p:cNvGraphicFramePr>
          <p:nvPr/>
        </p:nvGraphicFramePr>
        <p:xfrm>
          <a:off x="8174346" y="1382967"/>
          <a:ext cx="3903687" cy="2279063"/>
        </p:xfrm>
        <a:graphic>
          <a:graphicData uri="http://schemas.openxmlformats.org/drawingml/2006/table">
            <a:tbl>
              <a:tblPr firstRow="1" bandRow="1">
                <a:tableStyleId>{2D5ABB26-0587-4C30-8999-92F81FD0307C}</a:tableStyleId>
              </a:tblPr>
              <a:tblGrid>
                <a:gridCol w="2722953">
                  <a:extLst>
                    <a:ext uri="{9D8B030D-6E8A-4147-A177-3AD203B41FA5}">
                      <a16:colId xmlns:a16="http://schemas.microsoft.com/office/drawing/2014/main" val="20000"/>
                    </a:ext>
                  </a:extLst>
                </a:gridCol>
                <a:gridCol w="1180734">
                  <a:extLst>
                    <a:ext uri="{9D8B030D-6E8A-4147-A177-3AD203B41FA5}">
                      <a16:colId xmlns:a16="http://schemas.microsoft.com/office/drawing/2014/main" val="2798742525"/>
                    </a:ext>
                  </a:extLst>
                </a:gridCol>
              </a:tblGrid>
              <a:tr h="559360">
                <a:tc>
                  <a:txBody>
                    <a:bodyPr/>
                    <a:lstStyle/>
                    <a:p>
                      <a:pPr marL="169545">
                        <a:lnSpc>
                          <a:spcPct val="100000"/>
                        </a:lnSpc>
                        <a:spcBef>
                          <a:spcPts val="765"/>
                        </a:spcBef>
                      </a:pPr>
                      <a:r>
                        <a:rPr lang="en-US" sz="1600" dirty="0">
                          <a:solidFill>
                            <a:srgbClr val="FFFFFF"/>
                          </a:solidFill>
                          <a:latin typeface="+mn-lt"/>
                          <a:cs typeface="Arial"/>
                        </a:rPr>
                        <a:t>Your yearly income</a:t>
                      </a:r>
                      <a:r>
                        <a:rPr lang="en-US" sz="1600" baseline="30000" dirty="0">
                          <a:solidFill>
                            <a:srgbClr val="FFFFFF"/>
                          </a:solidFill>
                          <a:latin typeface="+mn-lt"/>
                          <a:cs typeface="Arial"/>
                        </a:rPr>
                        <a:t>†</a:t>
                      </a:r>
                      <a:endParaRPr sz="1600" dirty="0">
                        <a:latin typeface="Arial"/>
                        <a:cs typeface="Arial"/>
                      </a:endParaRPr>
                    </a:p>
                  </a:txBody>
                  <a:tcPr marL="0" marR="0" marT="0" marB="0" anchor="ctr">
                    <a:lnL w="3175">
                      <a:solidFill>
                        <a:srgbClr val="000000"/>
                      </a:solidFill>
                      <a:prstDash val="solid"/>
                    </a:lnL>
                    <a:lnR w="12700" cap="flat" cmpd="sng" algn="ctr">
                      <a:no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r>
                        <a:rPr lang="en-US" sz="1600" dirty="0">
                          <a:solidFill>
                            <a:schemeClr val="bg1"/>
                          </a:solidFill>
                          <a:latin typeface="Arial"/>
                          <a:cs typeface="Arial"/>
                        </a:rPr>
                        <a:t>You pay</a:t>
                      </a:r>
                      <a:endParaRPr sz="16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75300727"/>
                  </a:ext>
                </a:extLst>
              </a:tr>
              <a:tr h="564543">
                <a:tc gridSpan="2">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charset="0"/>
                        <a:buNone/>
                        <a:tabLst>
                          <a:tab pos="1773238" algn="r"/>
                        </a:tabLst>
                        <a:defRPr/>
                      </a:pPr>
                      <a:r>
                        <a:rPr kumimoji="0" lang="en-US" sz="1200" b="1" i="0" u="none" strike="noStrike" cap="none" normalizeH="0" baseline="0" dirty="0">
                          <a:ln>
                            <a:noFill/>
                          </a:ln>
                          <a:solidFill>
                            <a:schemeClr val="accent1"/>
                          </a:solidFill>
                          <a:effectLst/>
                          <a:latin typeface="+mn-lt"/>
                          <a:ea typeface="ヒラギノ角ゴ Pro W3" charset="0"/>
                          <a:cs typeface="Arial" charset="0"/>
                        </a:rPr>
                        <a:t>    If you’re married but file a tax return separately </a:t>
                      </a:r>
                      <a:br>
                        <a:rPr kumimoji="0" lang="en-US" sz="1200" b="1" i="0" u="none" strike="noStrike" cap="none" normalizeH="0" baseline="0" dirty="0">
                          <a:ln>
                            <a:noFill/>
                          </a:ln>
                          <a:solidFill>
                            <a:schemeClr val="accent1"/>
                          </a:solidFill>
                          <a:effectLst/>
                          <a:latin typeface="+mn-lt"/>
                          <a:ea typeface="ヒラギノ角ゴ Pro W3" charset="0"/>
                          <a:cs typeface="Arial" charset="0"/>
                        </a:rPr>
                      </a:br>
                      <a:r>
                        <a:rPr kumimoji="0" lang="en-US" sz="1200" b="1" i="0" u="none" strike="noStrike" cap="none" normalizeH="0" baseline="0" dirty="0">
                          <a:ln>
                            <a:noFill/>
                          </a:ln>
                          <a:solidFill>
                            <a:schemeClr val="accent1"/>
                          </a:solidFill>
                          <a:effectLst/>
                          <a:latin typeface="+mn-lt"/>
                          <a:ea typeface="ヒラギノ角ゴ Pro W3" charset="0"/>
                          <a:cs typeface="Arial" charset="0"/>
                        </a:rPr>
                        <a:t>    from your spouse</a:t>
                      </a:r>
                      <a:endParaRPr kumimoji="0" lang="en-US" sz="1200" b="1" i="0" u="none" strike="noStrike" cap="none" normalizeH="0" baseline="30000" dirty="0">
                        <a:ln>
                          <a:noFill/>
                        </a:ln>
                        <a:solidFill>
                          <a:schemeClr val="accent1"/>
                        </a:solidFill>
                        <a:effectLst/>
                        <a:latin typeface="+mn-lt"/>
                        <a:ea typeface="ヒラギノ角ゴ Pro W3" charset="0"/>
                        <a:cs typeface="Arial" charset="0"/>
                      </a:endParaRPr>
                    </a:p>
                  </a:txBody>
                  <a:tcPr marL="0" marR="0" marT="95250" marB="0">
                    <a:lnL w="3175">
                      <a:solidFill>
                        <a:srgbClr val="000000"/>
                      </a:solidFill>
                      <a:prstDash val="soli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hMerge="1">
                  <a:txBody>
                    <a:bodyPr/>
                    <a:lstStyle/>
                    <a:p>
                      <a:endParaRPr lang="en-US"/>
                    </a:p>
                  </a:txBody>
                  <a:tcPr/>
                </a:tc>
                <a:extLst>
                  <a:ext uri="{0D108BD9-81ED-4DB2-BD59-A6C34878D82A}">
                    <a16:rowId xmlns:a16="http://schemas.microsoft.com/office/drawing/2014/main" val="10001"/>
                  </a:ext>
                </a:extLst>
              </a:tr>
              <a:tr h="375667">
                <a:tc>
                  <a:txBody>
                    <a:bodyPr/>
                    <a:lstStyle/>
                    <a:p>
                      <a:pPr marL="169545">
                        <a:lnSpc>
                          <a:spcPct val="100000"/>
                        </a:lnSpc>
                        <a:spcBef>
                          <a:spcPts val="750"/>
                        </a:spcBef>
                      </a:pPr>
                      <a:r>
                        <a:rPr lang="en-US" sz="1200" spc="-5" dirty="0">
                          <a:solidFill>
                            <a:schemeClr val="tx1"/>
                          </a:solidFill>
                          <a:latin typeface="+mn-lt"/>
                          <a:cs typeface="Arial"/>
                        </a:rPr>
                        <a:t>$106,000 </a:t>
                      </a:r>
                      <a:r>
                        <a:rPr lang="en-US" sz="1200" spc="-5" dirty="0">
                          <a:solidFill>
                            <a:schemeClr val="tx1"/>
                          </a:solidFill>
                          <a:latin typeface="Arial"/>
                          <a:cs typeface="Arial"/>
                        </a:rPr>
                        <a:t>– or less Standard</a:t>
                      </a:r>
                      <a:r>
                        <a:rPr lang="en-US" sz="1200" spc="-5" baseline="30000" dirty="0">
                          <a:solidFill>
                            <a:schemeClr val="tx1"/>
                          </a:solidFill>
                          <a:latin typeface="+mn-lt"/>
                          <a:cs typeface="Arial"/>
                        </a:rPr>
                        <a:t>‡</a:t>
                      </a:r>
                      <a:endParaRPr sz="12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lang="en-US" sz="1400" b="1" spc="-5" dirty="0">
                          <a:solidFill>
                            <a:schemeClr val="tx1"/>
                          </a:solidFill>
                          <a:latin typeface="Arial"/>
                          <a:cs typeface="Arial"/>
                        </a:rPr>
                        <a:t>$</a:t>
                      </a:r>
                      <a:r>
                        <a:rPr lang="en-US" sz="1400" b="1" spc="-5" dirty="0">
                          <a:solidFill>
                            <a:schemeClr val="tx1"/>
                          </a:solidFill>
                          <a:latin typeface="Arial" panose="020B0604020202020204" pitchFamily="34" charset="0"/>
                          <a:cs typeface="Arial" panose="020B0604020202020204" pitchFamily="34" charset="0"/>
                        </a:rPr>
                        <a:t>185.00</a:t>
                      </a:r>
                      <a:r>
                        <a:rPr lang="en-US" sz="1400" b="1" spc="-5" baseline="30000" dirty="0">
                          <a:solidFill>
                            <a:schemeClr val="tx1"/>
                          </a:solidFill>
                          <a:latin typeface="+mn-lt"/>
                          <a:cs typeface="Arial"/>
                        </a:rPr>
                        <a:t>‡</a:t>
                      </a:r>
                      <a:endParaRPr sz="1200" dirty="0">
                        <a:solidFill>
                          <a:schemeClr val="tx1"/>
                        </a:solidFill>
                        <a:latin typeface="Arial"/>
                        <a:cs typeface="Arial"/>
                      </a:endParaRPr>
                    </a:p>
                  </a:txBody>
                  <a:tcPr marL="0" marR="0" marT="9525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2"/>
                  </a:ext>
                </a:extLst>
              </a:tr>
              <a:tr h="377182">
                <a:tc>
                  <a:txBody>
                    <a:bodyPr/>
                    <a:lstStyle/>
                    <a:p>
                      <a:pPr marL="169545">
                        <a:lnSpc>
                          <a:spcPct val="100000"/>
                        </a:lnSpc>
                        <a:spcBef>
                          <a:spcPts val="755"/>
                        </a:spcBef>
                      </a:pPr>
                      <a:r>
                        <a:rPr lang="en-US" sz="1200" spc="-5" dirty="0">
                          <a:solidFill>
                            <a:schemeClr val="tx1"/>
                          </a:solidFill>
                          <a:latin typeface="+mn-lt"/>
                          <a:cs typeface="Arial"/>
                        </a:rPr>
                        <a:t>$106,000 – </a:t>
                      </a:r>
                      <a:r>
                        <a:rPr lang="en-US" sz="1200" spc="-5" dirty="0">
                          <a:solidFill>
                            <a:schemeClr val="tx1"/>
                          </a:solidFill>
                          <a:latin typeface="Arial"/>
                          <a:cs typeface="Arial"/>
                        </a:rPr>
                        <a:t>less than $</a:t>
                      </a:r>
                      <a:r>
                        <a:rPr lang="en-US" sz="1200" spc="-5" dirty="0">
                          <a:solidFill>
                            <a:schemeClr val="tx1"/>
                          </a:solidFill>
                          <a:latin typeface="+mn-lt"/>
                          <a:cs typeface="Arial"/>
                        </a:rPr>
                        <a:t>394,000</a:t>
                      </a:r>
                      <a:endParaRPr sz="12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chemeClr val="tx1"/>
                          </a:solidFill>
                          <a:latin typeface="Arial"/>
                          <a:cs typeface="Arial"/>
                        </a:rPr>
                        <a:t>$</a:t>
                      </a:r>
                      <a:r>
                        <a:rPr lang="en-US" sz="1400" b="1" spc="-5" dirty="0">
                          <a:solidFill>
                            <a:schemeClr val="tx1"/>
                          </a:solidFill>
                          <a:latin typeface="Arial" panose="020B0604020202020204" pitchFamily="34" charset="0"/>
                          <a:cs typeface="Arial" panose="020B0604020202020204" pitchFamily="34" charset="0"/>
                        </a:rPr>
                        <a:t>591.90</a:t>
                      </a:r>
                      <a:endParaRPr sz="1200" dirty="0">
                        <a:solidFill>
                          <a:schemeClr val="tx1"/>
                        </a:solidFill>
                        <a:latin typeface="Arial"/>
                        <a:cs typeface="Arial"/>
                      </a:endParaRPr>
                    </a:p>
                  </a:txBody>
                  <a:tcPr marL="0" marR="0" marT="958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3"/>
                  </a:ext>
                </a:extLst>
              </a:tr>
              <a:tr h="402311">
                <a:tc>
                  <a:txBody>
                    <a:bodyPr/>
                    <a:lstStyle/>
                    <a:p>
                      <a:pPr marL="169545">
                        <a:lnSpc>
                          <a:spcPct val="100000"/>
                        </a:lnSpc>
                        <a:spcBef>
                          <a:spcPts val="755"/>
                        </a:spcBef>
                      </a:pPr>
                      <a:r>
                        <a:rPr lang="en-US" sz="1200" spc="-5" dirty="0">
                          <a:solidFill>
                            <a:schemeClr val="tx1"/>
                          </a:solidFill>
                          <a:latin typeface="Arial"/>
                          <a:cs typeface="Arial"/>
                        </a:rPr>
                        <a:t>Greater than or equal to $</a:t>
                      </a:r>
                      <a:r>
                        <a:rPr lang="en-US" sz="1200" spc="-5" dirty="0">
                          <a:solidFill>
                            <a:schemeClr val="tx1"/>
                          </a:solidFill>
                          <a:latin typeface="+mn-lt"/>
                          <a:cs typeface="Arial"/>
                        </a:rPr>
                        <a:t>394,000</a:t>
                      </a:r>
                      <a:endParaRPr sz="12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chemeClr val="tx1"/>
                          </a:solidFill>
                          <a:latin typeface="+mn-lt"/>
                          <a:cs typeface="Arial"/>
                        </a:rPr>
                        <a:t>$628.90</a:t>
                      </a:r>
                    </a:p>
                  </a:txBody>
                  <a:tcPr marL="0" marR="0" marT="958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4"/>
                  </a:ext>
                </a:extLst>
              </a:tr>
            </a:tbl>
          </a:graphicData>
        </a:graphic>
      </p:graphicFrame>
      <p:pic>
        <p:nvPicPr>
          <p:cNvPr id="30" name="Graphic 29">
            <a:extLst>
              <a:ext uri="{FF2B5EF4-FFF2-40B4-BE49-F238E27FC236}">
                <a16:creationId xmlns:a16="http://schemas.microsoft.com/office/drawing/2014/main" id="{46090A12-32CD-4B70-9971-F59B7FE984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AF2106BD-B68A-422A-BA62-7ED60741172B}"/>
              </a:ext>
            </a:extLst>
          </p:cNvPr>
          <p:cNvSpPr>
            <a:spLocks noGrp="1"/>
          </p:cNvSpPr>
          <p:nvPr>
            <p:ph type="sldNum" sz="quarter" idx="12"/>
          </p:nvPr>
        </p:nvSpPr>
        <p:spPr/>
        <p:txBody>
          <a:bodyPr/>
          <a:lstStyle/>
          <a:p>
            <a:fld id="{2723C7C7-B0FF-451D-99FE-9EA893039DFB}" type="slidenum">
              <a:rPr lang="en-US" smtClean="0"/>
              <a:pPr/>
              <a:t>8</a:t>
            </a:fld>
            <a:endParaRPr lang="en-US" dirty="0"/>
          </a:p>
        </p:txBody>
      </p:sp>
    </p:spTree>
    <p:extLst>
      <p:ext uri="{BB962C8B-B14F-4D97-AF65-F5344CB8AC3E}">
        <p14:creationId xmlns:p14="http://schemas.microsoft.com/office/powerpoint/2010/main" val="36457509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dirty="0"/>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8186597" cy="412934"/>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70C0"/>
                </a:solidFill>
              </a:rPr>
              <a:t>Part </a:t>
            </a:r>
            <a:r>
              <a:rPr lang="en-US" sz="2600" b="1" dirty="0">
                <a:solidFill>
                  <a:srgbClr val="0070C0"/>
                </a:solidFill>
              </a:rPr>
              <a:t>A &amp; </a:t>
            </a:r>
            <a:r>
              <a:rPr sz="2600" b="1" dirty="0">
                <a:solidFill>
                  <a:srgbClr val="0070C0"/>
                </a:solidFill>
              </a:rPr>
              <a:t>B: </a:t>
            </a:r>
            <a:r>
              <a:rPr lang="en-US" sz="2600" b="1" spc="-5" dirty="0">
                <a:solidFill>
                  <a:srgbClr val="0070C0"/>
                </a:solidFill>
              </a:rPr>
              <a:t>Enrolling in Medicare When First Eligible</a:t>
            </a:r>
            <a:endParaRPr sz="2600" b="1" dirty="0">
              <a:solidFill>
                <a:srgbClr val="0070C0"/>
              </a:solidFill>
            </a:endParaRPr>
          </a:p>
        </p:txBody>
      </p:sp>
      <p:sp>
        <p:nvSpPr>
          <p:cNvPr id="28" name="object 8">
            <a:extLst>
              <a:ext uri="{FF2B5EF4-FFF2-40B4-BE49-F238E27FC236}">
                <a16:creationId xmlns:a16="http://schemas.microsoft.com/office/drawing/2014/main" id="{F58109F0-D72A-4576-AFAC-E7A7F45EAB0F}"/>
              </a:ext>
            </a:extLst>
          </p:cNvPr>
          <p:cNvSpPr txBox="1"/>
          <p:nvPr/>
        </p:nvSpPr>
        <p:spPr>
          <a:xfrm>
            <a:off x="3541115" y="1575758"/>
            <a:ext cx="7867620" cy="2239972"/>
          </a:xfrm>
          <a:prstGeom prst="rect">
            <a:avLst/>
          </a:prstGeom>
        </p:spPr>
        <p:txBody>
          <a:bodyPr vert="horz" wrap="square" lIns="0" tIns="12700" rIns="0" bIns="0" rtlCol="0">
            <a:spAutoFit/>
          </a:bodyPr>
          <a:lstStyle/>
          <a:p>
            <a:pPr marL="12700">
              <a:lnSpc>
                <a:spcPct val="100000"/>
              </a:lnSpc>
              <a:spcBef>
                <a:spcPts val="100"/>
              </a:spcBef>
            </a:pPr>
            <a:r>
              <a:rPr lang="en-US" sz="1600" b="1" spc="-5" dirty="0">
                <a:solidFill>
                  <a:srgbClr val="003B71"/>
                </a:solidFill>
                <a:cs typeface="Arial"/>
              </a:rPr>
              <a:t>Initial Enrollment Period</a:t>
            </a:r>
          </a:p>
          <a:p>
            <a:pPr marL="136525" marR="51435" indent="-123825">
              <a:lnSpc>
                <a:spcPct val="104200"/>
              </a:lnSpc>
              <a:spcBef>
                <a:spcPts val="894"/>
              </a:spcBef>
              <a:buChar char="•"/>
              <a:tabLst>
                <a:tab pos="137160" algn="l"/>
              </a:tabLst>
            </a:pPr>
            <a:r>
              <a:rPr lang="en-US" sz="1600" spc="-40" dirty="0">
                <a:cs typeface="Arial"/>
              </a:rPr>
              <a:t>If you’re already getting benefits from Social Security,  you’ll be automatically enrolled in both Part A and Part B starting the first day of the month you turn 65.</a:t>
            </a:r>
          </a:p>
          <a:p>
            <a:pPr marL="136525" marR="51435" indent="-123825">
              <a:lnSpc>
                <a:spcPct val="104200"/>
              </a:lnSpc>
              <a:spcBef>
                <a:spcPts val="894"/>
              </a:spcBef>
              <a:buChar char="•"/>
              <a:tabLst>
                <a:tab pos="137160" algn="l"/>
              </a:tabLst>
            </a:pPr>
            <a:r>
              <a:rPr lang="en-US" sz="1600" spc="-40" dirty="0">
                <a:cs typeface="Arial"/>
              </a:rPr>
              <a:t>If you </a:t>
            </a:r>
            <a:r>
              <a:rPr lang="en-US" sz="1600" b="1" spc="-40" dirty="0">
                <a:cs typeface="Arial"/>
              </a:rPr>
              <a:t>do not </a:t>
            </a:r>
            <a:r>
              <a:rPr lang="en-US" sz="1600" spc="-40" dirty="0">
                <a:cs typeface="Arial"/>
              </a:rPr>
              <a:t>get benefits from Social Security, you’ll need to contact Social Security.</a:t>
            </a:r>
          </a:p>
          <a:p>
            <a:pPr marL="136525" marR="51435" indent="-123825">
              <a:lnSpc>
                <a:spcPct val="104200"/>
              </a:lnSpc>
              <a:spcBef>
                <a:spcPts val="894"/>
              </a:spcBef>
              <a:buChar char="•"/>
              <a:tabLst>
                <a:tab pos="137160" algn="l"/>
              </a:tabLst>
            </a:pPr>
            <a:r>
              <a:rPr lang="en-US" sz="1600" spc="-40" dirty="0">
                <a:cs typeface="Arial"/>
              </a:rPr>
              <a:t>You can enroll over a 7-month period, which starts 3 months before your 65th birthday, known as the </a:t>
            </a:r>
            <a:r>
              <a:rPr lang="en-US" sz="1600" b="1" spc="-40" dirty="0">
                <a:cs typeface="Arial"/>
              </a:rPr>
              <a:t>Initial Enrollment Period.</a:t>
            </a:r>
          </a:p>
          <a:p>
            <a:pPr marL="136525" marR="51435" indent="-123825">
              <a:lnSpc>
                <a:spcPct val="104200"/>
              </a:lnSpc>
              <a:spcBef>
                <a:spcPts val="894"/>
              </a:spcBef>
              <a:buChar char="•"/>
              <a:tabLst>
                <a:tab pos="137160" algn="l"/>
              </a:tabLst>
            </a:pPr>
            <a:r>
              <a:rPr lang="en-US" sz="1600" spc="-40" dirty="0">
                <a:cs typeface="Arial"/>
              </a:rPr>
              <a:t>You may be able to enroll online at </a:t>
            </a:r>
            <a:r>
              <a:rPr lang="en-US" sz="1600" b="1" spc="-40" dirty="0">
                <a:cs typeface="Arial"/>
              </a:rPr>
              <a:t>socialsecurity.gov.</a:t>
            </a:r>
            <a:endParaRPr lang="en-US" sz="1600" b="1" spc="-5" dirty="0">
              <a:solidFill>
                <a:srgbClr val="003B71"/>
              </a:solidFill>
              <a:cs typeface="Arial"/>
            </a:endParaRPr>
          </a:p>
        </p:txBody>
      </p:sp>
      <p:grpSp>
        <p:nvGrpSpPr>
          <p:cNvPr id="8" name="Group 7">
            <a:extLst>
              <a:ext uri="{FF2B5EF4-FFF2-40B4-BE49-F238E27FC236}">
                <a16:creationId xmlns:a16="http://schemas.microsoft.com/office/drawing/2014/main" id="{B5E7F9BC-58CB-45AC-9A37-743F2B7E3241}"/>
              </a:ext>
            </a:extLst>
          </p:cNvPr>
          <p:cNvGrpSpPr/>
          <p:nvPr/>
        </p:nvGrpSpPr>
        <p:grpSpPr>
          <a:xfrm>
            <a:off x="3720905" y="4473094"/>
            <a:ext cx="2645867" cy="1242703"/>
            <a:chOff x="3720905" y="4146187"/>
            <a:chExt cx="2645867" cy="1242703"/>
          </a:xfrm>
        </p:grpSpPr>
        <p:grpSp>
          <p:nvGrpSpPr>
            <p:cNvPr id="5" name="Group 4">
              <a:extLst>
                <a:ext uri="{FF2B5EF4-FFF2-40B4-BE49-F238E27FC236}">
                  <a16:creationId xmlns:a16="http://schemas.microsoft.com/office/drawing/2014/main" id="{09E715CA-FC76-428C-80A1-73FB7B518877}"/>
                </a:ext>
              </a:extLst>
            </p:cNvPr>
            <p:cNvGrpSpPr/>
            <p:nvPr/>
          </p:nvGrpSpPr>
          <p:grpSpPr>
            <a:xfrm>
              <a:off x="3720905" y="4146187"/>
              <a:ext cx="2645867" cy="884408"/>
              <a:chOff x="3738939" y="4048912"/>
              <a:chExt cx="2645867" cy="884408"/>
            </a:xfrm>
          </p:grpSpPr>
          <p:pic>
            <p:nvPicPr>
              <p:cNvPr id="34" name="Graphic 33">
                <a:extLst>
                  <a:ext uri="{FF2B5EF4-FFF2-40B4-BE49-F238E27FC236}">
                    <a16:creationId xmlns:a16="http://schemas.microsoft.com/office/drawing/2014/main" id="{7A21222A-2615-4851-B9AE-F11B297AA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8939" y="4048912"/>
                <a:ext cx="884408" cy="884408"/>
              </a:xfrm>
              <a:prstGeom prst="rect">
                <a:avLst/>
              </a:prstGeom>
            </p:spPr>
          </p:pic>
          <p:pic>
            <p:nvPicPr>
              <p:cNvPr id="35" name="Graphic 34">
                <a:extLst>
                  <a:ext uri="{FF2B5EF4-FFF2-40B4-BE49-F238E27FC236}">
                    <a16:creationId xmlns:a16="http://schemas.microsoft.com/office/drawing/2014/main" id="{63186FF5-ECCA-4828-820F-849DF7A76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668" y="4048912"/>
                <a:ext cx="884408" cy="884408"/>
              </a:xfrm>
              <a:prstGeom prst="rect">
                <a:avLst/>
              </a:prstGeom>
            </p:spPr>
          </p:pic>
          <p:pic>
            <p:nvPicPr>
              <p:cNvPr id="36" name="Graphic 35">
                <a:extLst>
                  <a:ext uri="{FF2B5EF4-FFF2-40B4-BE49-F238E27FC236}">
                    <a16:creationId xmlns:a16="http://schemas.microsoft.com/office/drawing/2014/main" id="{30F87B85-8E01-4667-A39A-248EB7DEB0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0398" y="4048912"/>
                <a:ext cx="884408" cy="884408"/>
              </a:xfrm>
              <a:prstGeom prst="rect">
                <a:avLst/>
              </a:prstGeom>
            </p:spPr>
          </p:pic>
        </p:grpSp>
        <p:sp>
          <p:nvSpPr>
            <p:cNvPr id="7" name="Left Brace 6">
              <a:extLst>
                <a:ext uri="{FF2B5EF4-FFF2-40B4-BE49-F238E27FC236}">
                  <a16:creationId xmlns:a16="http://schemas.microsoft.com/office/drawing/2014/main" id="{94F07724-5FBF-495A-BC54-2C5D5455D713}"/>
                </a:ext>
              </a:extLst>
            </p:cNvPr>
            <p:cNvSpPr/>
            <p:nvPr/>
          </p:nvSpPr>
          <p:spPr>
            <a:xfrm rot="16200000">
              <a:off x="4951750" y="3719739"/>
              <a:ext cx="184176" cy="25603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object 8">
              <a:extLst>
                <a:ext uri="{FF2B5EF4-FFF2-40B4-BE49-F238E27FC236}">
                  <a16:creationId xmlns:a16="http://schemas.microsoft.com/office/drawing/2014/main" id="{61A2E9E2-F873-4F2C-8034-ECBEDABB42CB}"/>
                </a:ext>
              </a:extLst>
            </p:cNvPr>
            <p:cNvSpPr txBox="1"/>
            <p:nvPr/>
          </p:nvSpPr>
          <p:spPr>
            <a:xfrm>
              <a:off x="3917760" y="5196914"/>
              <a:ext cx="2267865"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spc="-40" dirty="0">
                  <a:cs typeface="Arial"/>
                </a:rPr>
                <a:t>3 months </a:t>
              </a:r>
              <a:r>
                <a:rPr lang="en-US" sz="1200" b="1" spc="-40" dirty="0">
                  <a:cs typeface="Arial"/>
                </a:rPr>
                <a:t>before </a:t>
              </a:r>
              <a:r>
                <a:rPr lang="en-US" sz="1200" spc="-40" dirty="0">
                  <a:cs typeface="Arial"/>
                </a:rPr>
                <a:t>your 65</a:t>
              </a:r>
              <a:r>
                <a:rPr lang="en-US" sz="1200" spc="-40" baseline="30000" dirty="0">
                  <a:cs typeface="Arial"/>
                </a:rPr>
                <a:t>th</a:t>
              </a:r>
              <a:r>
                <a:rPr lang="en-US" sz="1200" spc="-40" dirty="0">
                  <a:cs typeface="Arial"/>
                </a:rPr>
                <a:t> birthday</a:t>
              </a:r>
              <a:endParaRPr lang="en-US" sz="1200" spc="-5" dirty="0">
                <a:solidFill>
                  <a:srgbClr val="003B71"/>
                </a:solidFill>
                <a:cs typeface="Arial"/>
              </a:endParaRPr>
            </a:p>
          </p:txBody>
        </p:sp>
      </p:grpSp>
      <p:grpSp>
        <p:nvGrpSpPr>
          <p:cNvPr id="47" name="Group 46">
            <a:extLst>
              <a:ext uri="{FF2B5EF4-FFF2-40B4-BE49-F238E27FC236}">
                <a16:creationId xmlns:a16="http://schemas.microsoft.com/office/drawing/2014/main" id="{1E6F2944-F438-4CD2-B2DD-AC6ECA8ED22D}"/>
              </a:ext>
            </a:extLst>
          </p:cNvPr>
          <p:cNvGrpSpPr/>
          <p:nvPr/>
        </p:nvGrpSpPr>
        <p:grpSpPr>
          <a:xfrm>
            <a:off x="8471912" y="4473094"/>
            <a:ext cx="2645867" cy="1242703"/>
            <a:chOff x="3720905" y="4146187"/>
            <a:chExt cx="2645867" cy="1242703"/>
          </a:xfrm>
        </p:grpSpPr>
        <p:grpSp>
          <p:nvGrpSpPr>
            <p:cNvPr id="48" name="Group 47">
              <a:extLst>
                <a:ext uri="{FF2B5EF4-FFF2-40B4-BE49-F238E27FC236}">
                  <a16:creationId xmlns:a16="http://schemas.microsoft.com/office/drawing/2014/main" id="{C1CD8817-3EAF-4288-8DD8-042BC71A165F}"/>
                </a:ext>
              </a:extLst>
            </p:cNvPr>
            <p:cNvGrpSpPr/>
            <p:nvPr/>
          </p:nvGrpSpPr>
          <p:grpSpPr>
            <a:xfrm>
              <a:off x="3720905" y="4146187"/>
              <a:ext cx="2645867" cy="884408"/>
              <a:chOff x="3738939" y="4048912"/>
              <a:chExt cx="2645867" cy="884408"/>
            </a:xfrm>
          </p:grpSpPr>
          <p:pic>
            <p:nvPicPr>
              <p:cNvPr id="51" name="Graphic 50">
                <a:extLst>
                  <a:ext uri="{FF2B5EF4-FFF2-40B4-BE49-F238E27FC236}">
                    <a16:creationId xmlns:a16="http://schemas.microsoft.com/office/drawing/2014/main" id="{B6B2C4AF-CAFF-4803-B847-6B0FA1911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8939" y="4048912"/>
                <a:ext cx="884408" cy="884408"/>
              </a:xfrm>
              <a:prstGeom prst="rect">
                <a:avLst/>
              </a:prstGeom>
            </p:spPr>
          </p:pic>
          <p:pic>
            <p:nvPicPr>
              <p:cNvPr id="52" name="Graphic 51">
                <a:extLst>
                  <a:ext uri="{FF2B5EF4-FFF2-40B4-BE49-F238E27FC236}">
                    <a16:creationId xmlns:a16="http://schemas.microsoft.com/office/drawing/2014/main" id="{D24E69B2-C087-4101-9B87-05CCA4D20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668" y="4048912"/>
                <a:ext cx="884408" cy="884408"/>
              </a:xfrm>
              <a:prstGeom prst="rect">
                <a:avLst/>
              </a:prstGeom>
            </p:spPr>
          </p:pic>
          <p:pic>
            <p:nvPicPr>
              <p:cNvPr id="54" name="Graphic 53">
                <a:extLst>
                  <a:ext uri="{FF2B5EF4-FFF2-40B4-BE49-F238E27FC236}">
                    <a16:creationId xmlns:a16="http://schemas.microsoft.com/office/drawing/2014/main" id="{3B6F03F5-45C8-47C3-B2BD-1B582AC2F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0398" y="4048912"/>
                <a:ext cx="884408" cy="884408"/>
              </a:xfrm>
              <a:prstGeom prst="rect">
                <a:avLst/>
              </a:prstGeom>
            </p:spPr>
          </p:pic>
        </p:grpSp>
        <p:sp>
          <p:nvSpPr>
            <p:cNvPr id="49" name="Left Brace 48">
              <a:extLst>
                <a:ext uri="{FF2B5EF4-FFF2-40B4-BE49-F238E27FC236}">
                  <a16:creationId xmlns:a16="http://schemas.microsoft.com/office/drawing/2014/main" id="{5F923CC4-C2EA-4A07-AC3F-3BE0C76310BE}"/>
                </a:ext>
              </a:extLst>
            </p:cNvPr>
            <p:cNvSpPr/>
            <p:nvPr/>
          </p:nvSpPr>
          <p:spPr>
            <a:xfrm rot="16200000">
              <a:off x="4951750" y="3719739"/>
              <a:ext cx="184176" cy="25603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object 8">
              <a:extLst>
                <a:ext uri="{FF2B5EF4-FFF2-40B4-BE49-F238E27FC236}">
                  <a16:creationId xmlns:a16="http://schemas.microsoft.com/office/drawing/2014/main" id="{3C6592C5-917C-409C-88FF-69128EC1ED63}"/>
                </a:ext>
              </a:extLst>
            </p:cNvPr>
            <p:cNvSpPr txBox="1"/>
            <p:nvPr/>
          </p:nvSpPr>
          <p:spPr>
            <a:xfrm>
              <a:off x="3984125" y="5196914"/>
              <a:ext cx="2135136"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spc="-40" dirty="0">
                  <a:cs typeface="Arial"/>
                </a:rPr>
                <a:t>3 months </a:t>
              </a:r>
              <a:r>
                <a:rPr lang="en-US" sz="1200" b="1" spc="-40" dirty="0">
                  <a:cs typeface="Arial"/>
                </a:rPr>
                <a:t>after </a:t>
              </a:r>
              <a:r>
                <a:rPr lang="en-US" sz="1200" spc="-40" dirty="0">
                  <a:cs typeface="Arial"/>
                </a:rPr>
                <a:t>your 65</a:t>
              </a:r>
              <a:r>
                <a:rPr lang="en-US" sz="1200" spc="-40" baseline="30000" dirty="0">
                  <a:cs typeface="Arial"/>
                </a:rPr>
                <a:t>th</a:t>
              </a:r>
              <a:r>
                <a:rPr lang="en-US" sz="1200" spc="-40" dirty="0">
                  <a:cs typeface="Arial"/>
                </a:rPr>
                <a:t> birthday</a:t>
              </a:r>
              <a:endParaRPr lang="en-US" sz="1200" spc="-5" dirty="0">
                <a:solidFill>
                  <a:srgbClr val="003B71"/>
                </a:solidFill>
                <a:cs typeface="Arial"/>
              </a:endParaRPr>
            </a:p>
          </p:txBody>
        </p:sp>
      </p:grpSp>
      <p:sp>
        <p:nvSpPr>
          <p:cNvPr id="55" name="object 10">
            <a:extLst>
              <a:ext uri="{FF2B5EF4-FFF2-40B4-BE49-F238E27FC236}">
                <a16:creationId xmlns:a16="http://schemas.microsoft.com/office/drawing/2014/main" id="{8B079A52-FC3F-4CA3-93A9-1A73788FDCA3}"/>
              </a:ext>
            </a:extLst>
          </p:cNvPr>
          <p:cNvSpPr/>
          <p:nvPr/>
        </p:nvSpPr>
        <p:spPr>
          <a:xfrm>
            <a:off x="6429884" y="4284337"/>
            <a:ext cx="1978916" cy="1687132"/>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dirty="0"/>
          </a:p>
        </p:txBody>
      </p:sp>
      <p:pic>
        <p:nvPicPr>
          <p:cNvPr id="56" name="Graphic 55">
            <a:extLst>
              <a:ext uri="{FF2B5EF4-FFF2-40B4-BE49-F238E27FC236}">
                <a16:creationId xmlns:a16="http://schemas.microsoft.com/office/drawing/2014/main" id="{BC0B9F6A-8A04-42D3-9495-C4012771BE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280" y="4550841"/>
            <a:ext cx="1066124" cy="1066124"/>
          </a:xfrm>
          <a:prstGeom prst="rect">
            <a:avLst/>
          </a:prstGeom>
        </p:spPr>
      </p:pic>
      <p:sp>
        <p:nvSpPr>
          <p:cNvPr id="57" name="object 8">
            <a:extLst>
              <a:ext uri="{FF2B5EF4-FFF2-40B4-BE49-F238E27FC236}">
                <a16:creationId xmlns:a16="http://schemas.microsoft.com/office/drawing/2014/main" id="{8FB0BEFD-82D2-4608-ABAE-F814F61DB6A7}"/>
              </a:ext>
            </a:extLst>
          </p:cNvPr>
          <p:cNvSpPr txBox="1"/>
          <p:nvPr/>
        </p:nvSpPr>
        <p:spPr>
          <a:xfrm>
            <a:off x="6784585" y="5473333"/>
            <a:ext cx="1269515" cy="38401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b="1" spc="-40" dirty="0">
                <a:cs typeface="Arial"/>
              </a:rPr>
              <a:t>The month of </a:t>
            </a:r>
            <a:br>
              <a:rPr lang="en-US" sz="1200" b="1" spc="-40" dirty="0">
                <a:cs typeface="Arial"/>
              </a:rPr>
            </a:br>
            <a:r>
              <a:rPr lang="en-US" sz="1200" b="1" spc="-40" dirty="0">
                <a:cs typeface="Arial"/>
              </a:rPr>
              <a:t>your 65</a:t>
            </a:r>
            <a:r>
              <a:rPr lang="en-US" sz="1200" b="1" spc="-40" baseline="30000" dirty="0">
                <a:cs typeface="Arial"/>
              </a:rPr>
              <a:t>th</a:t>
            </a:r>
            <a:r>
              <a:rPr lang="en-US" sz="1200" b="1" spc="-40" dirty="0">
                <a:cs typeface="Arial"/>
              </a:rPr>
              <a:t> birthday</a:t>
            </a:r>
            <a:endParaRPr lang="en-US" sz="1200" b="1" spc="-5" dirty="0">
              <a:solidFill>
                <a:srgbClr val="003B71"/>
              </a:solidFill>
              <a:cs typeface="Arial"/>
            </a:endParaRPr>
          </a:p>
        </p:txBody>
      </p:sp>
      <p:sp>
        <p:nvSpPr>
          <p:cNvPr id="75" name="Text Placeholder 5">
            <a:extLst>
              <a:ext uri="{FF2B5EF4-FFF2-40B4-BE49-F238E27FC236}">
                <a16:creationId xmlns:a16="http://schemas.microsoft.com/office/drawing/2014/main" id="{36662CC7-8780-462A-A392-68B8F3C9A1AA}"/>
              </a:ext>
            </a:extLst>
          </p:cNvPr>
          <p:cNvSpPr txBox="1">
            <a:spLocks/>
          </p:cNvSpPr>
          <p:nvPr/>
        </p:nvSpPr>
        <p:spPr>
          <a:xfrm>
            <a:off x="384048" y="274320"/>
            <a:ext cx="2743200" cy="182880"/>
          </a:xfrm>
          <a:prstGeom prst="rect">
            <a:avLst/>
          </a:prstGeom>
        </p:spPr>
        <p:txBody>
          <a:bodyPr vert="horz" lIns="0" tIns="45720" rIns="0" bIns="45720" rtlCol="0">
            <a:noAutofit/>
          </a:bodyPr>
          <a:lstStyle>
            <a:lvl1pPr marL="12700" indent="0" algn="l" defTabSz="914400" rtl="0" eaLnBrk="1" latinLnBrk="0" hangingPunct="1">
              <a:lnSpc>
                <a:spcPct val="100000"/>
              </a:lnSpc>
              <a:spcBef>
                <a:spcPts val="100"/>
              </a:spcBef>
              <a:spcAft>
                <a:spcPts val="1200"/>
              </a:spcAft>
              <a:buFont typeface="Arial" panose="020B0604020202020204" pitchFamily="34" charset="0"/>
              <a:buNone/>
              <a:defRPr lang="en-US" sz="900" b="0" kern="1200" cap="all" spc="25" baseline="0" dirty="0">
                <a:solidFill>
                  <a:srgbClr val="003B71"/>
                </a:solidFill>
                <a:latin typeface="Arial"/>
                <a:ea typeface="+mn-ea"/>
                <a:cs typeface="Arial"/>
              </a:defRPr>
            </a:lvl1pPr>
            <a:lvl2pPr marL="635000" indent="-177800">
              <a:spcAft>
                <a:spcPts val="1200"/>
              </a:spcAft>
              <a:buFont typeface="Arial" panose="020B0604020202020204" pitchFamily="34" charset="0"/>
              <a:buChar char="•"/>
              <a:defRPr sz="1400">
                <a:solidFill>
                  <a:schemeClr val="tx1"/>
                </a:solidFill>
                <a:latin typeface="+mn-lt"/>
                <a:ea typeface="+mn-ea"/>
                <a:cs typeface="+mn-cs"/>
              </a:defRPr>
            </a:lvl2pPr>
            <a:lvl3pPr marL="1092200" indent="-177800">
              <a:spcAft>
                <a:spcPts val="1200"/>
              </a:spcAft>
              <a:buFont typeface="Arial" panose="020B0604020202020204" pitchFamily="34" charset="0"/>
              <a:buChar char="•"/>
              <a:defRPr sz="1400">
                <a:solidFill>
                  <a:schemeClr val="tx1"/>
                </a:solidFill>
                <a:latin typeface="+mn-lt"/>
                <a:ea typeface="+mn-ea"/>
                <a:cs typeface="+mn-cs"/>
              </a:defRPr>
            </a:lvl3pPr>
            <a:lvl4pPr marL="1549400" indent="-177800">
              <a:spcAft>
                <a:spcPts val="1200"/>
              </a:spcAft>
              <a:buFont typeface="Arial" panose="020B0604020202020204" pitchFamily="34" charset="0"/>
              <a:buChar char="•"/>
              <a:defRPr sz="1400">
                <a:solidFill>
                  <a:schemeClr val="tx1"/>
                </a:solidFill>
                <a:latin typeface="+mn-lt"/>
                <a:ea typeface="+mn-ea"/>
                <a:cs typeface="+mn-cs"/>
              </a:defRPr>
            </a:lvl4pPr>
            <a:lvl5pPr marL="2006600" indent="-177800">
              <a:spcAft>
                <a:spcPts val="1200"/>
              </a:spcAft>
              <a:buFont typeface="Arial" panose="020B0604020202020204" pitchFamily="34" charset="0"/>
              <a:buChar char="•"/>
              <a:defRPr sz="14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MEDICARE FOR GROUP MEMBERS</a:t>
            </a:r>
          </a:p>
        </p:txBody>
      </p:sp>
      <p:sp>
        <p:nvSpPr>
          <p:cNvPr id="76" name="Slide Number Placeholder 3">
            <a:extLst>
              <a:ext uri="{FF2B5EF4-FFF2-40B4-BE49-F238E27FC236}">
                <a16:creationId xmlns:a16="http://schemas.microsoft.com/office/drawing/2014/main" id="{DF3AA2C6-34C3-4169-9C11-93C2B323E71F}"/>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9" name="object 31">
            <a:extLst>
              <a:ext uri="{FF2B5EF4-FFF2-40B4-BE49-F238E27FC236}">
                <a16:creationId xmlns:a16="http://schemas.microsoft.com/office/drawing/2014/main" id="{07A9B8B5-62BC-404A-BEAA-F52F35716923}"/>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sp>
        <p:nvSpPr>
          <p:cNvPr id="60" name="object 55">
            <a:extLst>
              <a:ext uri="{FF2B5EF4-FFF2-40B4-BE49-F238E27FC236}">
                <a16:creationId xmlns:a16="http://schemas.microsoft.com/office/drawing/2014/main" id="{636BD375-7E66-4E85-A411-98BEB2DB97E0}"/>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grpSp>
        <p:nvGrpSpPr>
          <p:cNvPr id="61" name="Group 60">
            <a:extLst>
              <a:ext uri="{FF2B5EF4-FFF2-40B4-BE49-F238E27FC236}">
                <a16:creationId xmlns:a16="http://schemas.microsoft.com/office/drawing/2014/main" id="{0BE17AEF-D85E-4B9E-A29A-6047FB2F951D}"/>
              </a:ext>
            </a:extLst>
          </p:cNvPr>
          <p:cNvGrpSpPr>
            <a:grpSpLocks noChangeAspect="1"/>
          </p:cNvGrpSpPr>
          <p:nvPr/>
        </p:nvGrpSpPr>
        <p:grpSpPr>
          <a:xfrm>
            <a:off x="1490509" y="4467373"/>
            <a:ext cx="214886" cy="526378"/>
            <a:chOff x="9257554" y="-500162"/>
            <a:chExt cx="1512220" cy="3704277"/>
          </a:xfrm>
        </p:grpSpPr>
        <p:sp>
          <p:nvSpPr>
            <p:cNvPr id="62" name="Rectangle: Top Corners Rounded 61">
              <a:extLst>
                <a:ext uri="{FF2B5EF4-FFF2-40B4-BE49-F238E27FC236}">
                  <a16:creationId xmlns:a16="http://schemas.microsoft.com/office/drawing/2014/main" id="{9100B5BC-B83E-4CA6-AD97-7D206810110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63" name="Graphic 62">
              <a:extLst>
                <a:ext uri="{FF2B5EF4-FFF2-40B4-BE49-F238E27FC236}">
                  <a16:creationId xmlns:a16="http://schemas.microsoft.com/office/drawing/2014/main" id="{97A88651-76FC-47F0-A832-59B06341707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a:off x="9257554" y="-500162"/>
              <a:ext cx="1512220" cy="1857757"/>
            </a:xfrm>
            <a:prstGeom prst="rect">
              <a:avLst/>
            </a:prstGeom>
          </p:spPr>
        </p:pic>
        <p:pic>
          <p:nvPicPr>
            <p:cNvPr id="64" name="Graphic 63">
              <a:extLst>
                <a:ext uri="{FF2B5EF4-FFF2-40B4-BE49-F238E27FC236}">
                  <a16:creationId xmlns:a16="http://schemas.microsoft.com/office/drawing/2014/main" id="{70D8E0AE-8CAE-4D85-8D71-6E78BDE26B6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flipV="1">
              <a:off x="9257554" y="1346358"/>
              <a:ext cx="1512220" cy="1857757"/>
            </a:xfrm>
            <a:prstGeom prst="rect">
              <a:avLst/>
            </a:prstGeom>
          </p:spPr>
        </p:pic>
      </p:grpSp>
      <p:grpSp>
        <p:nvGrpSpPr>
          <p:cNvPr id="65" name="Group 64">
            <a:extLst>
              <a:ext uri="{FF2B5EF4-FFF2-40B4-BE49-F238E27FC236}">
                <a16:creationId xmlns:a16="http://schemas.microsoft.com/office/drawing/2014/main" id="{7310DAD1-FD78-43AF-ABCC-D4D852139089}"/>
              </a:ext>
            </a:extLst>
          </p:cNvPr>
          <p:cNvGrpSpPr/>
          <p:nvPr/>
        </p:nvGrpSpPr>
        <p:grpSpPr>
          <a:xfrm>
            <a:off x="1389673" y="5567844"/>
            <a:ext cx="416559" cy="604405"/>
            <a:chOff x="9611652" y="3351258"/>
            <a:chExt cx="752589" cy="1091968"/>
          </a:xfrm>
        </p:grpSpPr>
        <p:pic>
          <p:nvPicPr>
            <p:cNvPr id="66" name="Graphic 65">
              <a:extLst>
                <a:ext uri="{FF2B5EF4-FFF2-40B4-BE49-F238E27FC236}">
                  <a16:creationId xmlns:a16="http://schemas.microsoft.com/office/drawing/2014/main" id="{2688AB15-E425-4492-B7E1-9FC1410190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72262" y="3351258"/>
              <a:ext cx="691979" cy="568410"/>
            </a:xfrm>
            <a:prstGeom prst="rect">
              <a:avLst/>
            </a:prstGeom>
          </p:spPr>
        </p:pic>
        <p:pic>
          <p:nvPicPr>
            <p:cNvPr id="67" name="Graphic 66">
              <a:extLst>
                <a:ext uri="{FF2B5EF4-FFF2-40B4-BE49-F238E27FC236}">
                  <a16:creationId xmlns:a16="http://schemas.microsoft.com/office/drawing/2014/main" id="{5F594000-6FCF-4464-AD24-9EDF5EA849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11652" y="4057065"/>
              <a:ext cx="369572" cy="369572"/>
            </a:xfrm>
            <a:prstGeom prst="rect">
              <a:avLst/>
            </a:prstGeom>
          </p:spPr>
        </p:pic>
        <p:grpSp>
          <p:nvGrpSpPr>
            <p:cNvPr id="68" name="Group 67">
              <a:extLst>
                <a:ext uri="{FF2B5EF4-FFF2-40B4-BE49-F238E27FC236}">
                  <a16:creationId xmlns:a16="http://schemas.microsoft.com/office/drawing/2014/main" id="{F586C558-4F8C-4B74-8FB2-EDF7E7F67948}"/>
                </a:ext>
              </a:extLst>
            </p:cNvPr>
            <p:cNvGrpSpPr>
              <a:grpSpLocks noChangeAspect="1"/>
            </p:cNvGrpSpPr>
            <p:nvPr/>
          </p:nvGrpSpPr>
          <p:grpSpPr>
            <a:xfrm>
              <a:off x="10197218" y="4040890"/>
              <a:ext cx="164248" cy="402336"/>
              <a:chOff x="9257554" y="-500162"/>
              <a:chExt cx="1512220" cy="3704277"/>
            </a:xfrm>
          </p:grpSpPr>
          <p:sp>
            <p:nvSpPr>
              <p:cNvPr id="69" name="Rectangle: Top Corners Rounded 68">
                <a:extLst>
                  <a:ext uri="{FF2B5EF4-FFF2-40B4-BE49-F238E27FC236}">
                    <a16:creationId xmlns:a16="http://schemas.microsoft.com/office/drawing/2014/main" id="{E3E0402A-5C33-40EA-B149-F6A46257BC73}"/>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0" name="Graphic 69">
                <a:extLst>
                  <a:ext uri="{FF2B5EF4-FFF2-40B4-BE49-F238E27FC236}">
                    <a16:creationId xmlns:a16="http://schemas.microsoft.com/office/drawing/2014/main" id="{1BF3B8A6-F4AD-43C5-AA9E-3D42F1A889E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a:off x="9257554" y="-500162"/>
                <a:ext cx="1512220" cy="1857757"/>
              </a:xfrm>
              <a:prstGeom prst="rect">
                <a:avLst/>
              </a:prstGeom>
            </p:spPr>
          </p:pic>
          <p:pic>
            <p:nvPicPr>
              <p:cNvPr id="71" name="Graphic 70">
                <a:extLst>
                  <a:ext uri="{FF2B5EF4-FFF2-40B4-BE49-F238E27FC236}">
                    <a16:creationId xmlns:a16="http://schemas.microsoft.com/office/drawing/2014/main" id="{FF38784A-7752-45F4-908C-7AB5EDCA90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flipV="1">
                <a:off x="9257554" y="1346358"/>
                <a:ext cx="1512220" cy="1857757"/>
              </a:xfrm>
              <a:prstGeom prst="rect">
                <a:avLst/>
              </a:prstGeom>
            </p:spPr>
          </p:pic>
        </p:grpSp>
      </p:grpSp>
      <p:grpSp>
        <p:nvGrpSpPr>
          <p:cNvPr id="72" name="Group 71">
            <a:extLst>
              <a:ext uri="{FF2B5EF4-FFF2-40B4-BE49-F238E27FC236}">
                <a16:creationId xmlns:a16="http://schemas.microsoft.com/office/drawing/2014/main" id="{89447C6F-EA64-4649-8704-62721681143D}"/>
              </a:ext>
            </a:extLst>
          </p:cNvPr>
          <p:cNvGrpSpPr/>
          <p:nvPr/>
        </p:nvGrpSpPr>
        <p:grpSpPr>
          <a:xfrm>
            <a:off x="894039" y="914401"/>
            <a:ext cx="1441373" cy="1441373"/>
            <a:chOff x="907770" y="1066801"/>
            <a:chExt cx="1371600" cy="1371600"/>
          </a:xfrm>
        </p:grpSpPr>
        <p:sp>
          <p:nvSpPr>
            <p:cNvPr id="73" name="object 15">
              <a:extLst>
                <a:ext uri="{FF2B5EF4-FFF2-40B4-BE49-F238E27FC236}">
                  <a16:creationId xmlns:a16="http://schemas.microsoft.com/office/drawing/2014/main" id="{C8D04706-190F-45E1-B709-140C702EC40A}"/>
                </a:ext>
              </a:extLst>
            </p:cNvPr>
            <p:cNvSpPr/>
            <p:nvPr/>
          </p:nvSpPr>
          <p:spPr>
            <a:xfrm>
              <a:off x="907770" y="1066801"/>
              <a:ext cx="1371600" cy="137160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dirty="0"/>
            </a:p>
          </p:txBody>
        </p:sp>
        <p:pic>
          <p:nvPicPr>
            <p:cNvPr id="74" name="Graphic 73">
              <a:extLst>
                <a:ext uri="{FF2B5EF4-FFF2-40B4-BE49-F238E27FC236}">
                  <a16:creationId xmlns:a16="http://schemas.microsoft.com/office/drawing/2014/main" id="{635DC84B-13B0-446A-B8F4-C3EF664D96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1031" y="1298918"/>
              <a:ext cx="966401" cy="793830"/>
            </a:xfrm>
            <a:prstGeom prst="rect">
              <a:avLst/>
            </a:prstGeom>
          </p:spPr>
        </p:pic>
      </p:grpSp>
      <p:grpSp>
        <p:nvGrpSpPr>
          <p:cNvPr id="80" name="Group 79">
            <a:extLst>
              <a:ext uri="{FF2B5EF4-FFF2-40B4-BE49-F238E27FC236}">
                <a16:creationId xmlns:a16="http://schemas.microsoft.com/office/drawing/2014/main" id="{5979E3AD-BEAC-4EEF-AB7A-8B6E66B1D02A}"/>
              </a:ext>
            </a:extLst>
          </p:cNvPr>
          <p:cNvGrpSpPr/>
          <p:nvPr/>
        </p:nvGrpSpPr>
        <p:grpSpPr>
          <a:xfrm>
            <a:off x="894039" y="2625219"/>
            <a:ext cx="1437462" cy="1437462"/>
            <a:chOff x="907770" y="2694803"/>
            <a:chExt cx="1367878" cy="1367878"/>
          </a:xfrm>
        </p:grpSpPr>
        <p:sp>
          <p:nvSpPr>
            <p:cNvPr id="84" name="object 9">
              <a:extLst>
                <a:ext uri="{FF2B5EF4-FFF2-40B4-BE49-F238E27FC236}">
                  <a16:creationId xmlns:a16="http://schemas.microsoft.com/office/drawing/2014/main" id="{45DC6A3D-C2D3-4D7F-AAA4-8F3E862AE336}"/>
                </a:ext>
              </a:extLst>
            </p:cNvPr>
            <p:cNvSpPr/>
            <p:nvPr/>
          </p:nvSpPr>
          <p:spPr>
            <a:xfrm>
              <a:off x="907770" y="2694803"/>
              <a:ext cx="1367878" cy="1367878"/>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dirty="0"/>
            </a:p>
          </p:txBody>
        </p:sp>
        <p:pic>
          <p:nvPicPr>
            <p:cNvPr id="85" name="Graphic 84">
              <a:extLst>
                <a:ext uri="{FF2B5EF4-FFF2-40B4-BE49-F238E27FC236}">
                  <a16:creationId xmlns:a16="http://schemas.microsoft.com/office/drawing/2014/main" id="{9CAF4081-B8A3-4527-A51F-1B03767AC6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550" y="2938583"/>
              <a:ext cx="880318" cy="880318"/>
            </a:xfrm>
            <a:prstGeom prst="rect">
              <a:avLst/>
            </a:prstGeom>
          </p:spPr>
        </p:pic>
      </p:grpSp>
      <p:pic>
        <p:nvPicPr>
          <p:cNvPr id="53" name="Picture 52">
            <a:extLst>
              <a:ext uri="{FF2B5EF4-FFF2-40B4-BE49-F238E27FC236}">
                <a16:creationId xmlns:a16="http://schemas.microsoft.com/office/drawing/2014/main" id="{62A80E21-96DE-4328-A6A7-2594F68888CB}"/>
              </a:ext>
            </a:extLst>
          </p:cNvPr>
          <p:cNvPicPr>
            <a:picLocks noChangeAspect="1"/>
          </p:cNvPicPr>
          <p:nvPr/>
        </p:nvPicPr>
        <p:blipFill rotWithShape="1">
          <a:blip r:embed="rId11">
            <a:duotone>
              <a:prstClr val="black"/>
              <a:srgbClr val="0070C0">
                <a:tint val="45000"/>
                <a:satMod val="400000"/>
              </a:srgbClr>
            </a:duotone>
          </a:blip>
          <a:srcRect l="43270" r="43649" b="65248"/>
          <a:stretch/>
        </p:blipFill>
        <p:spPr>
          <a:xfrm>
            <a:off x="7002898" y="3902632"/>
            <a:ext cx="851550" cy="884201"/>
          </a:xfrm>
          <a:prstGeom prst="rect">
            <a:avLst/>
          </a:prstGeom>
          <a:ln>
            <a:noFill/>
          </a:ln>
        </p:spPr>
      </p:pic>
      <p:sp>
        <p:nvSpPr>
          <p:cNvPr id="77" name="Rectangle 76">
            <a:extLst>
              <a:ext uri="{FF2B5EF4-FFF2-40B4-BE49-F238E27FC236}">
                <a16:creationId xmlns:a16="http://schemas.microsoft.com/office/drawing/2014/main" id="{7DAC8F5A-83A8-498E-BB3B-D048F5F3E8B9}"/>
              </a:ext>
            </a:extLst>
          </p:cNvPr>
          <p:cNvSpPr/>
          <p:nvPr/>
        </p:nvSpPr>
        <p:spPr>
          <a:xfrm>
            <a:off x="3471341" y="6252492"/>
            <a:ext cx="5815721"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Completing the application form and submitting it doesn’t automatically enroll you in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Medicare Part B. Social Security must first determine if you’re eligible</a:t>
            </a:r>
            <a:r>
              <a:rPr lang="en-US" sz="1000" dirty="0"/>
              <a:t>.</a:t>
            </a:r>
          </a:p>
        </p:txBody>
      </p:sp>
      <p:pic>
        <p:nvPicPr>
          <p:cNvPr id="58" name="Graphic 57">
            <a:extLst>
              <a:ext uri="{FF2B5EF4-FFF2-40B4-BE49-F238E27FC236}">
                <a16:creationId xmlns:a16="http://schemas.microsoft.com/office/drawing/2014/main" id="{CCB39214-857D-4EA5-A5F4-422BE63208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6217" y="233561"/>
            <a:ext cx="2275119" cy="259191"/>
          </a:xfrm>
          <a:prstGeom prst="rect">
            <a:avLst/>
          </a:prstGeom>
        </p:spPr>
      </p:pic>
      <p:sp>
        <p:nvSpPr>
          <p:cNvPr id="3" name="Slide Number Placeholder 2">
            <a:extLst>
              <a:ext uri="{FF2B5EF4-FFF2-40B4-BE49-F238E27FC236}">
                <a16:creationId xmlns:a16="http://schemas.microsoft.com/office/drawing/2014/main" id="{899363CE-073C-4A4C-830C-92661BE68CA4}"/>
              </a:ext>
            </a:extLst>
          </p:cNvPr>
          <p:cNvSpPr>
            <a:spLocks noGrp="1"/>
          </p:cNvSpPr>
          <p:nvPr>
            <p:ph type="sldNum" sz="quarter" idx="12"/>
          </p:nvPr>
        </p:nvSpPr>
        <p:spPr/>
        <p:txBody>
          <a:bodyPr/>
          <a:lstStyle/>
          <a:p>
            <a:fld id="{2723C7C7-B0FF-451D-99FE-9EA893039DFB}" type="slidenum">
              <a:rPr lang="en-US" smtClean="0"/>
              <a:pPr/>
              <a:t>9</a:t>
            </a:fld>
            <a:endParaRPr lang="en-US" dirty="0"/>
          </a:p>
        </p:txBody>
      </p:sp>
    </p:spTree>
    <p:extLst>
      <p:ext uri="{BB962C8B-B14F-4D97-AF65-F5344CB8AC3E}">
        <p14:creationId xmlns:p14="http://schemas.microsoft.com/office/powerpoint/2010/main" val="141591287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TotalTime>
  <Words>3755</Words>
  <Application>Microsoft Office PowerPoint</Application>
  <PresentationFormat>Widescreen</PresentationFormat>
  <Paragraphs>463</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vt:lpstr>
      <vt:lpstr>Arial Bold</vt:lpstr>
      <vt:lpstr>Calibri</vt:lpstr>
      <vt:lpstr>Calibri Light</vt:lpstr>
      <vt:lpstr>Times New Roman</vt:lpstr>
      <vt:lpstr>Wingdings</vt:lpstr>
      <vt:lpstr>Office Theme</vt:lpstr>
      <vt:lpstr>PowerPoint Presentation</vt:lpstr>
      <vt:lpstr>Welcome to Kaiser Permanente - 2025</vt:lpstr>
      <vt:lpstr>Understanding the basics  of Medicare</vt:lpstr>
      <vt:lpstr>Who can join Medicare?</vt:lpstr>
      <vt:lpstr>What is Medicare?</vt:lpstr>
      <vt:lpstr>PowerPoint Presentation</vt:lpstr>
      <vt:lpstr>Part B: Medical Insurance</vt:lpstr>
      <vt:lpstr>Part B: Medical Insurance</vt:lpstr>
      <vt:lpstr>Part A &amp; B: Enrolling in Medicare When First Eligible</vt:lpstr>
      <vt:lpstr>Part A &amp; B: Late Enrollment Into Medicare</vt:lpstr>
      <vt:lpstr>Part A &amp; B: Working Past Age 65?   Enroll Into Medicare When You Retire</vt:lpstr>
      <vt:lpstr>Part D: Prescription Drug Coverage</vt:lpstr>
      <vt:lpstr>Part D: Prescription Drug Coverage</vt:lpstr>
      <vt:lpstr>Part C: Medicare Coverage Options</vt:lpstr>
      <vt:lpstr>Part C: Medicare Advantage</vt:lpstr>
      <vt:lpstr>Part C: Medicare Advantage</vt:lpstr>
      <vt:lpstr>Medicare’s Extra Help Program: Low-Income Subsidy </vt:lpstr>
      <vt:lpstr>Get the confidence that comes  with having a highly rated Medicare  health plan</vt:lpstr>
      <vt:lpstr>Contact Information</vt:lpstr>
      <vt:lpstr>Questions?</vt:lpstr>
      <vt:lpstr>PowerPoint Presentation</vt:lpstr>
      <vt:lpstr>PowerPoint Presentation</vt:lpstr>
      <vt:lpstr>PowerPoint Presentation</vt:lpstr>
      <vt:lpstr>PowerPoint Presentation</vt:lpstr>
      <vt:lpstr>PowerPoint Presentation</vt:lpstr>
      <vt:lpstr>PowerPoint Presentation</vt:lpstr>
      <vt:lpstr> </vt:lpstr>
      <vt:lpstr>Summary of Benefits (10/01/24 – 09/30/25)</vt:lpstr>
      <vt:lpstr>Summary of Benefits (10/01/24 – 09/30/25)</vt:lpstr>
      <vt:lpstr> </vt:lpstr>
      <vt:lpstr>Summary of Benefits (10/01/24 – 09/30/25)</vt:lpstr>
      <vt:lpstr>Summary of Benefits (10/01/24 – 09/30/25)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Shawna Smith</dc:creator>
  <cp:lastModifiedBy>Frank Impastato</cp:lastModifiedBy>
  <cp:revision>83</cp:revision>
  <cp:lastPrinted>2024-02-22T20:08:35Z</cp:lastPrinted>
  <dcterms:created xsi:type="dcterms:W3CDTF">2023-02-15T19:21:39Z</dcterms:created>
  <dcterms:modified xsi:type="dcterms:W3CDTF">2025-04-21T19:25:47Z</dcterms:modified>
</cp:coreProperties>
</file>